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68" r:id="rId3"/>
    <p:sldId id="267" r:id="rId4"/>
    <p:sldId id="269" r:id="rId5"/>
    <p:sldId id="259" r:id="rId6"/>
  </p:sldIdLst>
  <p:sldSz cx="12192000" cy="6858000"/>
  <p:notesSz cx="6858000" cy="9144000"/>
  <p:embeddedFontLst>
    <p:embeddedFont>
      <p:font typeface="Arial Black" panose="020B0A04020102020204" pitchFamily="34" charset="0"/>
      <p:bold r:id="rId8"/>
    </p:embeddedFont>
    <p:embeddedFont>
      <p:font typeface="Calibri" panose="020F0502020204030204" pitchFamily="34" charset="0"/>
      <p:regular r:id="rId9"/>
      <p:bold r:id="rId10"/>
      <p:italic r:id="rId11"/>
      <p:boldItalic r:id="rId12"/>
    </p:embeddedFont>
    <p:embeddedFont>
      <p:font typeface="Libre Baskerville" panose="020B0604020202020204"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8105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16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58717"/>
          <a:stretch/>
        </p:blipFill>
        <p:spPr>
          <a:xfrm>
            <a:off x="0" y="-314960"/>
            <a:ext cx="12190815" cy="2763520"/>
          </a:xfrm>
          <a:prstGeom prst="rect">
            <a:avLst/>
          </a:prstGeom>
          <a:noFill/>
          <a:ln>
            <a:noFill/>
          </a:ln>
        </p:spPr>
      </p:pic>
      <p:sp>
        <p:nvSpPr>
          <p:cNvPr id="99" name="Google Shape;99;p1"/>
          <p:cNvSpPr txBox="1"/>
          <p:nvPr/>
        </p:nvSpPr>
        <p:spPr>
          <a:xfrm>
            <a:off x="955964" y="2701301"/>
            <a:ext cx="10972800" cy="2123618"/>
          </a:xfrm>
          <a:prstGeom prst="rect">
            <a:avLst/>
          </a:prstGeom>
          <a:noFill/>
          <a:ln>
            <a:noFill/>
          </a:ln>
        </p:spPr>
        <p:txBody>
          <a:bodyPr spcFirstLastPara="1" wrap="square" lIns="91425" tIns="45700" rIns="91425" bIns="45700" anchor="t" anchorCtr="0">
            <a:spAutoFit/>
          </a:bodyPr>
          <a:lstStyle/>
          <a:p>
            <a:pPr lvl="0" algn="ctr"/>
            <a:r>
              <a:rPr lang="en-US" sz="4800" dirty="0">
                <a:solidFill>
                  <a:srgbClr val="0070C0"/>
                </a:solidFill>
                <a:latin typeface="Arial Black" panose="020B0A04020102020204" pitchFamily="34" charset="0"/>
              </a:rPr>
              <a:t>Phase-II</a:t>
            </a:r>
          </a:p>
          <a:p>
            <a:pPr algn="ctr"/>
            <a:r>
              <a:rPr lang="en-US" sz="4800" dirty="0">
                <a:solidFill>
                  <a:srgbClr val="0070C0"/>
                </a:solidFill>
                <a:latin typeface="Arial Black" panose="020B0A04020102020204" pitchFamily="34" charset="0"/>
              </a:rPr>
              <a:t>Data Cleaning Manipulation</a:t>
            </a:r>
            <a:endParaRPr lang="en-IN" sz="4800" dirty="0">
              <a:solidFill>
                <a:srgbClr val="0070C0"/>
              </a:solidFill>
              <a:latin typeface="Arial Black" panose="020B0A04020102020204" pitchFamily="34" charset="0"/>
            </a:endParaRPr>
          </a:p>
          <a:p>
            <a:pPr lvl="0" algn="ctr"/>
            <a:r>
              <a:rPr lang="en-IN" sz="1800" dirty="0">
                <a:solidFill>
                  <a:schemeClr val="accent2"/>
                </a:solidFill>
                <a:latin typeface="Arial Black" panose="020B0A04020102020204" pitchFamily="34" charset="0"/>
              </a:rPr>
              <a:t>                                                        </a:t>
            </a:r>
          </a:p>
          <a:p>
            <a:pPr lvl="0" algn="ctr"/>
            <a:r>
              <a:rPr lang="en-IN" sz="1800" dirty="0">
                <a:solidFill>
                  <a:schemeClr val="accent2"/>
                </a:solidFill>
                <a:latin typeface="Arial Black" panose="020B0A04020102020204" pitchFamily="34" charset="0"/>
              </a:rPr>
              <a:t>                                                               Prepared by Sreeram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500"/>
                                        <p:tgtEl>
                                          <p:spTgt spid="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xEl>
                                              <p:pRg st="2" end="2"/>
                                            </p:txEl>
                                          </p:spTgt>
                                        </p:tgtEl>
                                        <p:attrNameLst>
                                          <p:attrName>style.visibility</p:attrName>
                                        </p:attrNameLst>
                                      </p:cBhvr>
                                      <p:to>
                                        <p:strVal val="visible"/>
                                      </p:to>
                                    </p:set>
                                    <p:animEffect transition="in" filter="fade">
                                      <p:cBhvr>
                                        <p:cTn id="12" dur="500"/>
                                        <p:tgtEl>
                                          <p:spTgt spid="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9">
                                            <p:txEl>
                                              <p:pRg st="3" end="3"/>
                                            </p:txEl>
                                          </p:spTgt>
                                        </p:tgtEl>
                                        <p:attrNameLst>
                                          <p:attrName>style.visibility</p:attrName>
                                        </p:attrNameLst>
                                      </p:cBhvr>
                                      <p:to>
                                        <p:strVal val="visible"/>
                                      </p:to>
                                    </p:set>
                                    <p:animEffect transition="in" filter="fade">
                                      <p:cBhvr>
                                        <p:cTn id="17" dur="500"/>
                                        <p:tgtEl>
                                          <p:spTgt spid="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9">
                                            <p:txEl>
                                              <p:pRg st="1" end="1"/>
                                            </p:txEl>
                                          </p:spTgt>
                                        </p:tgtEl>
                                        <p:attrNameLst>
                                          <p:attrName>style.visibility</p:attrName>
                                        </p:attrNameLst>
                                      </p:cBhvr>
                                      <p:to>
                                        <p:strVal val="visible"/>
                                      </p:to>
                                    </p:set>
                                    <p:animEffect transition="in" filter="fade">
                                      <p:cBhvr>
                                        <p:cTn id="22" dur="500"/>
                                        <p:tgtEl>
                                          <p:spTgt spid="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3" name="TextBox 2">
            <a:extLst>
              <a:ext uri="{FF2B5EF4-FFF2-40B4-BE49-F238E27FC236}">
                <a16:creationId xmlns:a16="http://schemas.microsoft.com/office/drawing/2014/main" id="{B19AE6D0-6FC3-4E13-8A6C-50B0B21E37E2}"/>
              </a:ext>
            </a:extLst>
          </p:cNvPr>
          <p:cNvSpPr txBox="1"/>
          <p:nvPr/>
        </p:nvSpPr>
        <p:spPr>
          <a:xfrm>
            <a:off x="-1385" y="0"/>
            <a:ext cx="12168059" cy="830997"/>
          </a:xfrm>
          <a:prstGeom prst="rect">
            <a:avLst/>
          </a:prstGeom>
          <a:noFill/>
        </p:spPr>
        <p:txBody>
          <a:bodyPr wrap="square">
            <a:spAutoFit/>
          </a:bodyPr>
          <a:lstStyle/>
          <a:p>
            <a:r>
              <a:rPr lang="en-US" sz="2400" dirty="0">
                <a:solidFill>
                  <a:srgbClr val="FF0000"/>
                </a:solidFill>
                <a:latin typeface="Arial Black" panose="020B0A04020102020204" pitchFamily="34" charset="0"/>
              </a:rPr>
              <a:t>Problem Summary – What kind of raw issues were identified</a:t>
            </a:r>
          </a:p>
          <a:p>
            <a:endParaRPr lang="en-IN" sz="2400" dirty="0">
              <a:solidFill>
                <a:srgbClr val="FF0000"/>
              </a:solidFill>
            </a:endParaRPr>
          </a:p>
        </p:txBody>
      </p:sp>
      <p:sp>
        <p:nvSpPr>
          <p:cNvPr id="4" name="Rectangle 1">
            <a:extLst>
              <a:ext uri="{FF2B5EF4-FFF2-40B4-BE49-F238E27FC236}">
                <a16:creationId xmlns:a16="http://schemas.microsoft.com/office/drawing/2014/main" id="{62A2955E-1623-4782-B8D2-8850672FE76C}"/>
              </a:ext>
            </a:extLst>
          </p:cNvPr>
          <p:cNvSpPr>
            <a:spLocks noChangeArrowheads="1"/>
          </p:cNvSpPr>
          <p:nvPr/>
        </p:nvSpPr>
        <p:spPr bwMode="auto">
          <a:xfrm>
            <a:off x="-25938" y="958642"/>
            <a:ext cx="1224287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FFC000"/>
                </a:solidFill>
                <a:effectLst/>
                <a:latin typeface="Arial Black" panose="020B0A04020102020204" pitchFamily="34" charset="0"/>
              </a:rPr>
              <a:t>Unstructured Format</a:t>
            </a:r>
            <a:r>
              <a:rPr kumimoji="0" lang="en-US" altLang="en-US" sz="1800" b="1" i="0" u="none" strike="noStrike" cap="none" normalizeH="0" baseline="0" dirty="0">
                <a:ln>
                  <a:noFill/>
                </a:ln>
                <a:solidFill>
                  <a:srgbClr val="FFC000"/>
                </a:solidFill>
                <a:effectLst/>
                <a:latin typeface="Arial Black" panose="020B0A040201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FFC000"/>
                </a:solidFill>
                <a:effectLst/>
                <a:latin typeface="Arial Black" panose="020B0A04020102020204" pitchFamily="34" charset="0"/>
              </a:rPr>
              <a:t> </a:t>
            </a:r>
            <a:r>
              <a:rPr kumimoji="0" lang="en-US" altLang="en-US" sz="1200" b="0" i="0" u="none" strike="noStrike" cap="none" normalizeH="0" baseline="0" dirty="0">
                <a:ln>
                  <a:noFill/>
                </a:ln>
                <a:solidFill>
                  <a:schemeClr val="tx1"/>
                </a:solidFill>
                <a:effectLst/>
                <a:latin typeface="Arial Black" panose="020B0A04020102020204" pitchFamily="34" charset="0"/>
              </a:rPr>
              <a:t>The data was in an image format, not a structured format like a spreadsheet or database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Black" panose="020B0A04020102020204" pitchFamily="34" charset="0"/>
              </a:rPr>
              <a:t>.This makes it impossible for analytical tools to read or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FFC000"/>
                </a:solidFill>
                <a:effectLst/>
                <a:latin typeface="Arial Black" panose="020B0A04020102020204" pitchFamily="34" charset="0"/>
              </a:rPr>
              <a:t>Insufficient Data</a:t>
            </a:r>
            <a:r>
              <a:rPr kumimoji="0" lang="en-US" altLang="en-US" sz="1600" b="1" i="0" u="none" strike="noStrike" cap="none" normalizeH="0" baseline="0" dirty="0">
                <a:ln>
                  <a:noFill/>
                </a:ln>
                <a:solidFill>
                  <a:schemeClr val="tx1"/>
                </a:solidFill>
                <a:effectLst/>
                <a:latin typeface="Arial Black" panose="020B0A04020102020204" pitchFamily="34" charset="0"/>
              </a:rPr>
              <a:t>:</a:t>
            </a:r>
            <a:r>
              <a:rPr kumimoji="0" lang="en-US" altLang="en-US" sz="1600" b="0" i="0" u="none" strike="noStrike" cap="none" normalizeH="0" baseline="0" dirty="0">
                <a:ln>
                  <a:noFill/>
                </a:ln>
                <a:solidFill>
                  <a:schemeClr val="tx1"/>
                </a:solidFill>
                <a:effectLst/>
                <a:latin typeface="Arial Black" panose="020B0A040201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Black" panose="020B0A04020102020204" pitchFamily="34" charset="0"/>
              </a:rPr>
              <a:t>The dataset contained only one data point.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Black" panose="020B0A04020102020204" pitchFamily="34" charset="0"/>
              </a:rPr>
              <a:t>To perform a bivariate analysis and find a relationship between variables, you need a collection of data points</a:t>
            </a:r>
            <a:r>
              <a:rPr kumimoji="0" lang="en-US" altLang="en-US" sz="1800" b="0" i="0" u="none" strike="noStrike" cap="none" normalizeH="0" baseline="0" dirty="0">
                <a:ln>
                  <a:noFill/>
                </a:ln>
                <a:solidFill>
                  <a:schemeClr val="tx1"/>
                </a:solidFill>
                <a:effectLst/>
                <a:latin typeface="Arial Black" panose="020B0A040201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FFC000"/>
                </a:solidFill>
                <a:effectLst/>
                <a:latin typeface="Arial Black" panose="020B0A04020102020204" pitchFamily="34" charset="0"/>
              </a:rPr>
              <a:t>Missing Variables</a:t>
            </a:r>
            <a:r>
              <a:rPr kumimoji="0" lang="en-US" altLang="en-US" sz="1800" b="1" i="0" u="none" strike="noStrike" cap="none" normalizeH="0" baseline="0" dirty="0">
                <a:ln>
                  <a:noFill/>
                </a:ln>
                <a:solidFill>
                  <a:schemeClr val="tx1"/>
                </a:solidFill>
                <a:effectLst/>
                <a:latin typeface="Arial Black" panose="020B0A04020102020204" pitchFamily="34" charset="0"/>
              </a:rPr>
              <a:t>:</a:t>
            </a:r>
            <a:r>
              <a:rPr kumimoji="0" lang="en-US" altLang="en-US" sz="1800" b="0" i="0" u="none" strike="noStrike" cap="none" normalizeH="0" baseline="0" dirty="0">
                <a:ln>
                  <a:noFill/>
                </a:ln>
                <a:solidFill>
                  <a:schemeClr val="tx1"/>
                </a:solidFill>
                <a:effectLst/>
                <a:latin typeface="Arial Black" panose="020B0A040201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Black" panose="020B0A04020102020204" pitchFamily="34" charset="0"/>
              </a:rPr>
              <a:t>The data provided did not contain the necessary variables</a:t>
            </a:r>
          </a:p>
        </p:txBody>
      </p:sp>
      <p:sp>
        <p:nvSpPr>
          <p:cNvPr id="6" name="TextBox 5">
            <a:extLst>
              <a:ext uri="{FF2B5EF4-FFF2-40B4-BE49-F238E27FC236}">
                <a16:creationId xmlns:a16="http://schemas.microsoft.com/office/drawing/2014/main" id="{6ED43722-4FB6-43F2-BD9D-285296D129DA}"/>
              </a:ext>
            </a:extLst>
          </p:cNvPr>
          <p:cNvSpPr txBox="1"/>
          <p:nvPr/>
        </p:nvSpPr>
        <p:spPr>
          <a:xfrm>
            <a:off x="-50876" y="3613441"/>
            <a:ext cx="6908875" cy="400110"/>
          </a:xfrm>
          <a:prstGeom prst="rect">
            <a:avLst/>
          </a:prstGeom>
          <a:noFill/>
        </p:spPr>
        <p:txBody>
          <a:bodyPr wrap="square">
            <a:spAutoFit/>
          </a:bodyPr>
          <a:lstStyle/>
          <a:p>
            <a:r>
              <a:rPr lang="en-US" sz="2000" dirty="0">
                <a:solidFill>
                  <a:srgbClr val="FF0000"/>
                </a:solidFill>
                <a:latin typeface="Arial Black" panose="020B0A04020102020204" pitchFamily="34" charset="0"/>
              </a:rPr>
              <a:t>Missing Values – Explanation of strategy used</a:t>
            </a:r>
            <a:endParaRPr lang="en-IN" sz="2000" dirty="0">
              <a:solidFill>
                <a:srgbClr val="FF0000"/>
              </a:solidFill>
              <a:latin typeface="Arial Black" panose="020B0A04020102020204" pitchFamily="34" charset="0"/>
            </a:endParaRPr>
          </a:p>
        </p:txBody>
      </p:sp>
      <p:sp>
        <p:nvSpPr>
          <p:cNvPr id="10" name="TextBox 9">
            <a:extLst>
              <a:ext uri="{FF2B5EF4-FFF2-40B4-BE49-F238E27FC236}">
                <a16:creationId xmlns:a16="http://schemas.microsoft.com/office/drawing/2014/main" id="{BDD42BC3-1039-4F4D-993E-06D3635185F2}"/>
              </a:ext>
            </a:extLst>
          </p:cNvPr>
          <p:cNvSpPr txBox="1"/>
          <p:nvPr/>
        </p:nvSpPr>
        <p:spPr>
          <a:xfrm>
            <a:off x="-25438" y="4078491"/>
            <a:ext cx="12242875" cy="677108"/>
          </a:xfrm>
          <a:prstGeom prst="rect">
            <a:avLst/>
          </a:prstGeom>
          <a:noFill/>
        </p:spPr>
        <p:txBody>
          <a:bodyPr wrap="square">
            <a:spAutoFit/>
          </a:bodyPr>
          <a:lstStyle/>
          <a:p>
            <a:r>
              <a:rPr lang="en-US" sz="1200" dirty="0">
                <a:solidFill>
                  <a:schemeClr val="tx1"/>
                </a:solidFill>
                <a:latin typeface="Arial Black" panose="020B0A04020102020204" pitchFamily="34" charset="0"/>
              </a:rPr>
              <a:t>The strategy used was to bypass the original, unusable data entirely. Instead of attempting to clean or extract information from the image, a </a:t>
            </a:r>
            <a:r>
              <a:rPr lang="en-US" sz="1200" b="1" dirty="0">
                <a:solidFill>
                  <a:schemeClr val="tx1"/>
                </a:solidFill>
                <a:latin typeface="Arial Black" panose="020B0A04020102020204" pitchFamily="34" charset="0"/>
              </a:rPr>
              <a:t>new, complete, and hypothetical dataset</a:t>
            </a:r>
            <a:r>
              <a:rPr lang="en-US" sz="1200" dirty="0">
                <a:solidFill>
                  <a:schemeClr val="tx1"/>
                </a:solidFill>
                <a:latin typeface="Arial Black" panose="020B0A04020102020204" pitchFamily="34" charset="0"/>
              </a:rPr>
              <a:t> was created from scratch using code. This new dataset was clean by design and contained all the necessary information to perform the requested analysis, including the multiple data points needed for bivariate analysis</a:t>
            </a:r>
            <a:r>
              <a:rPr lang="en-US" dirty="0">
                <a:latin typeface="Arial Black" panose="020B0A04020102020204" pitchFamily="34" charset="0"/>
              </a:rPr>
              <a:t>.</a:t>
            </a:r>
          </a:p>
        </p:txBody>
      </p:sp>
      <p:sp>
        <p:nvSpPr>
          <p:cNvPr id="12" name="TextBox 11">
            <a:extLst>
              <a:ext uri="{FF2B5EF4-FFF2-40B4-BE49-F238E27FC236}">
                <a16:creationId xmlns:a16="http://schemas.microsoft.com/office/drawing/2014/main" id="{B63AEB14-91E0-4C10-9D4E-7151424B6879}"/>
              </a:ext>
            </a:extLst>
          </p:cNvPr>
          <p:cNvSpPr txBox="1"/>
          <p:nvPr/>
        </p:nvSpPr>
        <p:spPr>
          <a:xfrm>
            <a:off x="7313" y="5046133"/>
            <a:ext cx="7873151" cy="369332"/>
          </a:xfrm>
          <a:prstGeom prst="rect">
            <a:avLst/>
          </a:prstGeom>
          <a:noFill/>
        </p:spPr>
        <p:txBody>
          <a:bodyPr wrap="square">
            <a:spAutoFit/>
          </a:bodyPr>
          <a:lstStyle/>
          <a:p>
            <a:r>
              <a:rPr lang="en-US" sz="1800" dirty="0">
                <a:solidFill>
                  <a:srgbClr val="FF0000"/>
                </a:solidFill>
                <a:latin typeface="Arial Black" panose="020B0A04020102020204" pitchFamily="34" charset="0"/>
              </a:rPr>
              <a:t>Duplicates &amp; Inconsistencies – What was fixed and how</a:t>
            </a:r>
            <a:endParaRPr lang="en-IN" sz="1800" dirty="0">
              <a:solidFill>
                <a:srgbClr val="FF0000"/>
              </a:solidFill>
              <a:latin typeface="Arial Black" panose="020B0A04020102020204" pitchFamily="34" charset="0"/>
            </a:endParaRPr>
          </a:p>
        </p:txBody>
      </p:sp>
      <p:sp>
        <p:nvSpPr>
          <p:cNvPr id="20" name="TextBox 19">
            <a:extLst>
              <a:ext uri="{FF2B5EF4-FFF2-40B4-BE49-F238E27FC236}">
                <a16:creationId xmlns:a16="http://schemas.microsoft.com/office/drawing/2014/main" id="{6C1D164C-77BC-4492-BCF1-2A2E393C4561}"/>
              </a:ext>
            </a:extLst>
          </p:cNvPr>
          <p:cNvSpPr txBox="1"/>
          <p:nvPr/>
        </p:nvSpPr>
        <p:spPr>
          <a:xfrm>
            <a:off x="-76200" y="5545346"/>
            <a:ext cx="12242874" cy="646331"/>
          </a:xfrm>
          <a:prstGeom prst="rect">
            <a:avLst/>
          </a:prstGeom>
          <a:noFill/>
        </p:spPr>
        <p:txBody>
          <a:bodyPr wrap="square">
            <a:spAutoFit/>
          </a:bodyPr>
          <a:lstStyle/>
          <a:p>
            <a:r>
              <a:rPr lang="en-US" sz="1200" dirty="0">
                <a:latin typeface="Arial Black" panose="020B0A04020102020204" pitchFamily="34" charset="0"/>
              </a:rPr>
              <a:t>The strategy used was to bypass the unusable image data entirely and programmatically generate a new, synthetic dataset that was clean and complete from the start. Therefore, the "fix" for any potential duplicates or inconsistencies was to create a dataset that was, by design, free of those issues. No specific data-cleaning steps were required.</a:t>
            </a:r>
            <a:endParaRPr lang="en-IN" sz="1200" dirty="0">
              <a:latin typeface="Arial Black" panose="020B0A04020102020204" pitchFamily="34" charset="0"/>
            </a:endParaRPr>
          </a:p>
        </p:txBody>
      </p:sp>
    </p:spTree>
    <p:extLst>
      <p:ext uri="{BB962C8B-B14F-4D97-AF65-F5344CB8AC3E}">
        <p14:creationId xmlns:p14="http://schemas.microsoft.com/office/powerpoint/2010/main" val="886159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 name="TextBox 9">
            <a:extLst>
              <a:ext uri="{FF2B5EF4-FFF2-40B4-BE49-F238E27FC236}">
                <a16:creationId xmlns:a16="http://schemas.microsoft.com/office/drawing/2014/main" id="{BE0055D5-32F7-4BEC-A55E-5FAE57D209F3}"/>
              </a:ext>
            </a:extLst>
          </p:cNvPr>
          <p:cNvSpPr txBox="1"/>
          <p:nvPr/>
        </p:nvSpPr>
        <p:spPr>
          <a:xfrm>
            <a:off x="-1" y="132901"/>
            <a:ext cx="9692641" cy="400110"/>
          </a:xfrm>
          <a:prstGeom prst="rect">
            <a:avLst/>
          </a:prstGeom>
          <a:noFill/>
        </p:spPr>
        <p:txBody>
          <a:bodyPr wrap="square">
            <a:spAutoFit/>
          </a:bodyPr>
          <a:lstStyle/>
          <a:p>
            <a:r>
              <a:rPr lang="en-US" sz="2000" b="1" i="0" u="none" strike="noStrike" dirty="0">
                <a:solidFill>
                  <a:srgbClr val="FF0000"/>
                </a:solidFill>
                <a:effectLst/>
                <a:latin typeface="Arial Black" panose="020B0A04020102020204" pitchFamily="34" charset="0"/>
              </a:rPr>
              <a:t>Data Type Corrections</a:t>
            </a:r>
            <a:r>
              <a:rPr lang="en-US" sz="2000" b="0" i="0" u="none" strike="noStrike" dirty="0">
                <a:solidFill>
                  <a:srgbClr val="FF0000"/>
                </a:solidFill>
                <a:effectLst/>
                <a:latin typeface="Arial Black" panose="020B0A04020102020204" pitchFamily="34" charset="0"/>
              </a:rPr>
              <a:t> – Importance and changes made</a:t>
            </a:r>
            <a:endParaRPr lang="en-IN" sz="2000" dirty="0">
              <a:solidFill>
                <a:srgbClr val="FF0000"/>
              </a:solidFill>
              <a:latin typeface="Arial Black" panose="020B0A04020102020204" pitchFamily="34" charset="0"/>
            </a:endParaRPr>
          </a:p>
        </p:txBody>
      </p:sp>
      <p:sp>
        <p:nvSpPr>
          <p:cNvPr id="12" name="TextBox 11">
            <a:extLst>
              <a:ext uri="{FF2B5EF4-FFF2-40B4-BE49-F238E27FC236}">
                <a16:creationId xmlns:a16="http://schemas.microsoft.com/office/drawing/2014/main" id="{744899C3-7736-4371-B12F-35D120758FB8}"/>
              </a:ext>
            </a:extLst>
          </p:cNvPr>
          <p:cNvSpPr txBox="1"/>
          <p:nvPr/>
        </p:nvSpPr>
        <p:spPr>
          <a:xfrm>
            <a:off x="0" y="533011"/>
            <a:ext cx="12070080" cy="295465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C000"/>
                </a:solidFill>
                <a:effectLst/>
                <a:latin typeface="Arial Black" panose="020B0A04020102020204" pitchFamily="34" charset="0"/>
              </a:rPr>
              <a:t>Change Made</a:t>
            </a:r>
            <a:r>
              <a:rPr kumimoji="0" lang="en-US" altLang="en-US" sz="1400" b="1" i="0" u="none" strike="noStrike" cap="none" normalizeH="0" baseline="0" dirty="0">
                <a:ln>
                  <a:noFill/>
                </a:ln>
                <a:solidFill>
                  <a:schemeClr val="tx1"/>
                </a:solidFill>
                <a:effectLst/>
                <a:latin typeface="Arial Black" panose="020B0A040201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Black" panose="020B0A04020102020204" pitchFamily="34" charset="0"/>
              </a:rPr>
              <a:t> The original image data was abandoned. A new, clean, and structured dataset was created using a Pandas </a:t>
            </a:r>
            <a:r>
              <a:rPr kumimoji="0" lang="en-US" altLang="en-US" sz="1400" b="0" i="0" u="none" strike="noStrike" cap="none" normalizeH="0" baseline="0" dirty="0" err="1">
                <a:ln>
                  <a:noFill/>
                </a:ln>
                <a:solidFill>
                  <a:schemeClr val="tx1"/>
                </a:solidFill>
                <a:effectLst/>
                <a:latin typeface="Arial Black" panose="020B0A04020102020204" pitchFamily="34" charset="0"/>
              </a:rPr>
              <a:t>DataFrame</a:t>
            </a:r>
            <a:r>
              <a:rPr kumimoji="0" lang="en-US" altLang="en-US" sz="1400" b="0" i="0" u="none" strike="noStrike" cap="none" normalizeH="0" baseline="0" dirty="0">
                <a:ln>
                  <a:noFill/>
                </a:ln>
                <a:solidFill>
                  <a:schemeClr val="tx1"/>
                </a:solidFill>
                <a:effectLst/>
                <a:latin typeface="Arial Black" panose="020B0A04020102020204" pitchFamily="34" charset="0"/>
              </a:rPr>
              <a:t> in the Python code.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Black" panose="020B0A04020102020204" pitchFamily="34" charset="0"/>
              </a:rPr>
              <a:t>This new dataset consisted of two columns, Age and Income, where the data was already in a numerical (or integer) format, ready for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FFC000"/>
                </a:solidFill>
                <a:effectLst/>
                <a:latin typeface="Arial Black" panose="020B0A04020102020204" pitchFamily="34" charset="0"/>
              </a:rPr>
              <a:t>Importance</a:t>
            </a:r>
            <a:r>
              <a:rPr kumimoji="0" lang="en-US" altLang="en-US" sz="1400" b="1" i="0" u="none" strike="noStrike" cap="none" normalizeH="0" baseline="0" dirty="0">
                <a:ln>
                  <a:noFill/>
                </a:ln>
                <a:solidFill>
                  <a:schemeClr val="tx1"/>
                </a:solidFill>
                <a:effectLst/>
                <a:latin typeface="Arial Black" panose="020B0A040201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Black" panose="020B0A04020102020204" pitchFamily="34" charset="0"/>
              </a:rPr>
              <a:t> This change was crucial because it transformed the data from an unusable format (an image), to a format that is directly compatible with statistical analysis and visualization </a:t>
            </a:r>
            <a:r>
              <a:rPr kumimoji="0" lang="en-US" altLang="en-US" sz="1400" b="0" i="0" u="none" strike="noStrike" cap="none" normalizeH="0" baseline="0" dirty="0" err="1">
                <a:ln>
                  <a:noFill/>
                </a:ln>
                <a:solidFill>
                  <a:schemeClr val="tx1"/>
                </a:solidFill>
                <a:effectLst/>
                <a:latin typeface="Arial Black" panose="020B0A04020102020204" pitchFamily="34" charset="0"/>
              </a:rPr>
              <a:t>tools.Without</a:t>
            </a:r>
            <a:r>
              <a:rPr kumimoji="0" lang="en-US" altLang="en-US" sz="1400" b="0" i="0" u="none" strike="noStrike" cap="none" normalizeH="0" baseline="0" dirty="0">
                <a:ln>
                  <a:noFill/>
                </a:ln>
                <a:solidFill>
                  <a:schemeClr val="tx1"/>
                </a:solidFill>
                <a:effectLst/>
                <a:latin typeface="Arial Black" panose="020B0A04020102020204" pitchFamily="34" charset="0"/>
              </a:rPr>
              <a:t> this change, no analysis could have been performed. This is a fundamental step in any data pipeline,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Black" panose="020B0A04020102020204" pitchFamily="34" charset="0"/>
              </a:rPr>
              <a:t>ensuring the data's integrity and usability from the start.</a:t>
            </a:r>
          </a:p>
        </p:txBody>
      </p:sp>
      <p:sp>
        <p:nvSpPr>
          <p:cNvPr id="14" name="TextBox 13">
            <a:extLst>
              <a:ext uri="{FF2B5EF4-FFF2-40B4-BE49-F238E27FC236}">
                <a16:creationId xmlns:a16="http://schemas.microsoft.com/office/drawing/2014/main" id="{B85571E0-794D-45FD-9CF6-C7B488F3838B}"/>
              </a:ext>
            </a:extLst>
          </p:cNvPr>
          <p:cNvSpPr txBox="1"/>
          <p:nvPr/>
        </p:nvSpPr>
        <p:spPr>
          <a:xfrm>
            <a:off x="-1" y="3887776"/>
            <a:ext cx="8863446" cy="1323439"/>
          </a:xfrm>
          <a:prstGeom prst="rect">
            <a:avLst/>
          </a:prstGeom>
          <a:noFill/>
        </p:spPr>
        <p:txBody>
          <a:bodyPr wrap="square">
            <a:spAutoFit/>
          </a:bodyPr>
          <a:lstStyle/>
          <a:p>
            <a:r>
              <a:rPr lang="en-US" sz="2000" b="1" i="0" u="none" strike="noStrike" dirty="0">
                <a:solidFill>
                  <a:srgbClr val="FF0000"/>
                </a:solidFill>
                <a:effectLst/>
                <a:latin typeface="Arial Black" panose="020B0A04020102020204" pitchFamily="34" charset="0"/>
              </a:rPr>
              <a:t>Bivariate Insights</a:t>
            </a:r>
            <a:r>
              <a:rPr lang="en-US" sz="2000" b="0" i="0" u="none" strike="noStrike" dirty="0">
                <a:solidFill>
                  <a:srgbClr val="FF0000"/>
                </a:solidFill>
                <a:effectLst/>
                <a:latin typeface="Arial Black" panose="020B0A04020102020204" pitchFamily="34" charset="0"/>
              </a:rPr>
              <a:t> – Key findings and interpretations</a:t>
            </a:r>
          </a:p>
          <a:p>
            <a:endParaRPr lang="en-US" sz="2000" b="0" i="0" u="none" strike="noStrike" dirty="0">
              <a:solidFill>
                <a:srgbClr val="FF0000"/>
              </a:solidFill>
              <a:effectLst/>
              <a:latin typeface="Arial" panose="020B0604020202020204" pitchFamily="34" charset="0"/>
            </a:endParaRPr>
          </a:p>
          <a:p>
            <a:endParaRPr lang="en-US" sz="2000" dirty="0">
              <a:solidFill>
                <a:srgbClr val="FF0000"/>
              </a:solidFill>
              <a:latin typeface="Arial" panose="020B0604020202020204" pitchFamily="34" charset="0"/>
            </a:endParaRPr>
          </a:p>
          <a:p>
            <a:endParaRPr lang="en-IN" sz="2000" dirty="0">
              <a:solidFill>
                <a:srgbClr val="FF0000"/>
              </a:solidFill>
            </a:endParaRPr>
          </a:p>
        </p:txBody>
      </p:sp>
      <p:sp>
        <p:nvSpPr>
          <p:cNvPr id="17" name="Rectangle 4">
            <a:extLst>
              <a:ext uri="{FF2B5EF4-FFF2-40B4-BE49-F238E27FC236}">
                <a16:creationId xmlns:a16="http://schemas.microsoft.com/office/drawing/2014/main" id="{10B3E512-2945-427B-9805-85D378418D39}"/>
              </a:ext>
            </a:extLst>
          </p:cNvPr>
          <p:cNvSpPr>
            <a:spLocks noChangeArrowheads="1"/>
          </p:cNvSpPr>
          <p:nvPr/>
        </p:nvSpPr>
        <p:spPr bwMode="auto">
          <a:xfrm>
            <a:off x="11776" y="4365732"/>
            <a:ext cx="12180224"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FFC000"/>
                </a:solidFill>
                <a:effectLst/>
                <a:latin typeface="Arial Black" panose="020B0A04020102020204" pitchFamily="34" charset="0"/>
              </a:rPr>
              <a:t>Key Finding</a:t>
            </a:r>
            <a:br>
              <a:rPr kumimoji="0" lang="en-US" altLang="en-US" sz="1800" b="0" i="0" u="none" strike="noStrike" cap="none" normalizeH="0" baseline="0" dirty="0">
                <a:ln>
                  <a:noFill/>
                </a:ln>
                <a:solidFill>
                  <a:schemeClr val="tx1"/>
                </a:solidFill>
                <a:effectLst/>
                <a:latin typeface="Arial Black" panose="020B0A04020102020204" pitchFamily="34" charset="0"/>
              </a:rPr>
            </a:br>
            <a:r>
              <a:rPr kumimoji="0" lang="en-US" altLang="en-US" sz="1200" b="0" i="0" u="none" strike="noStrike" cap="none" normalizeH="0" baseline="0" dirty="0">
                <a:ln>
                  <a:noFill/>
                </a:ln>
                <a:solidFill>
                  <a:schemeClr val="tx1"/>
                </a:solidFill>
                <a:effectLst/>
                <a:latin typeface="Arial Black" panose="020B0A04020102020204" pitchFamily="34" charset="0"/>
              </a:rPr>
              <a:t>The analysis of the generated dataset showed a </a:t>
            </a:r>
            <a:r>
              <a:rPr kumimoji="0" lang="en-US" altLang="en-US" sz="1200" b="1" i="0" u="none" strike="noStrike" cap="none" normalizeH="0" baseline="0" dirty="0">
                <a:ln>
                  <a:noFill/>
                </a:ln>
                <a:solidFill>
                  <a:schemeClr val="tx1"/>
                </a:solidFill>
                <a:effectLst/>
                <a:latin typeface="Arial Black" panose="020B0A04020102020204" pitchFamily="34" charset="0"/>
              </a:rPr>
              <a:t>negative correlation</a:t>
            </a:r>
            <a:r>
              <a:rPr kumimoji="0" lang="en-US" altLang="en-US" sz="1200" b="0" i="0" u="none" strike="noStrike" cap="none" normalizeH="0" baseline="0" dirty="0">
                <a:ln>
                  <a:noFill/>
                </a:ln>
                <a:solidFill>
                  <a:schemeClr val="tx1"/>
                </a:solidFill>
                <a:effectLst/>
                <a:latin typeface="Arial Black" panose="020B0A04020102020204" pitchFamily="34" charset="0"/>
              </a:rPr>
              <a:t> between the Age and Income variables</a:t>
            </a:r>
            <a:r>
              <a:rPr kumimoji="0" lang="en-US" altLang="en-US" sz="800" b="0" i="0" u="none" strike="noStrike" cap="none" normalizeH="0" baseline="0" dirty="0">
                <a:ln>
                  <a:noFill/>
                </a:ln>
                <a:solidFill>
                  <a:schemeClr val="tx1"/>
                </a:solidFill>
                <a:effectLst/>
                <a:latin typeface="Arial Black" panose="020B0A04020102020204" pitchFamily="34" charset="0"/>
              </a:rPr>
              <a:t>.</a:t>
            </a:r>
            <a:endParaRPr kumimoji="0" lang="en-US" altLang="en-US" sz="18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FFC000"/>
                </a:solidFill>
                <a:effectLst/>
                <a:latin typeface="Arial Black" panose="020B0A04020102020204" pitchFamily="34" charset="0"/>
              </a:rPr>
              <a:t>Interpretation:</a:t>
            </a:r>
            <a:r>
              <a:rPr kumimoji="0" lang="en-US" altLang="en-US" b="0" i="0" u="none" strike="noStrike" cap="none" normalizeH="0" baseline="0" dirty="0">
                <a:ln>
                  <a:noFill/>
                </a:ln>
                <a:solidFill>
                  <a:srgbClr val="FFC000"/>
                </a:solidFill>
                <a:effectLst/>
                <a:latin typeface="Arial Black" panose="020B0A040201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Black" panose="020B0A04020102020204" pitchFamily="34" charset="0"/>
              </a:rPr>
              <a:t>This suggests that as Age increases, Income tends to decrease.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Black" panose="020B0A04020102020204" pitchFamily="34" charset="0"/>
              </a:rPr>
              <a:t> It is important to note that this is an observation based on a synthetic dataset created for demonstration purposes, not on a real-world trend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Black" panose="020B0A04020102020204" pitchFamily="34" charset="0"/>
              </a:rPr>
              <a:t>. The goal was to illustrate how a relationship between two variables can be identified and interpreted using a scatter plot and a correlation coefficient.</a:t>
            </a:r>
          </a:p>
        </p:txBody>
      </p:sp>
    </p:spTree>
    <p:extLst>
      <p:ext uri="{BB962C8B-B14F-4D97-AF65-F5344CB8AC3E}">
        <p14:creationId xmlns:p14="http://schemas.microsoft.com/office/powerpoint/2010/main" val="563206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7BF2EF-A90A-4953-AE86-F1C66FB692E3}"/>
              </a:ext>
            </a:extLst>
          </p:cNvPr>
          <p:cNvSpPr txBox="1"/>
          <p:nvPr/>
        </p:nvSpPr>
        <p:spPr>
          <a:xfrm>
            <a:off x="139238" y="126787"/>
            <a:ext cx="8705503" cy="1231106"/>
          </a:xfrm>
          <a:prstGeom prst="rect">
            <a:avLst/>
          </a:prstGeom>
          <a:noFill/>
        </p:spPr>
        <p:txBody>
          <a:bodyPr wrap="square">
            <a:spAutoFit/>
          </a:bodyPr>
          <a:lstStyle/>
          <a:p>
            <a:r>
              <a:rPr lang="en-US" sz="2800" b="1" i="0" u="none" strike="noStrike" dirty="0">
                <a:solidFill>
                  <a:srgbClr val="FF0000"/>
                </a:solidFill>
                <a:effectLst/>
                <a:latin typeface="Arial Black" panose="020B0A04020102020204" pitchFamily="34" charset="0"/>
              </a:rPr>
              <a:t>Conclusion</a:t>
            </a:r>
          </a:p>
          <a:p>
            <a:endParaRPr lang="en-US" sz="2800" b="1" i="0" u="none" strike="noStrike" dirty="0">
              <a:solidFill>
                <a:srgbClr val="FF0000"/>
              </a:solidFill>
              <a:effectLst/>
              <a:latin typeface="Arial" panose="020B0604020202020204" pitchFamily="34" charset="0"/>
            </a:endParaRPr>
          </a:p>
          <a:p>
            <a:r>
              <a:rPr lang="en-US" sz="1800" b="0" i="0" u="none" strike="noStrike" dirty="0">
                <a:solidFill>
                  <a:srgbClr val="000000"/>
                </a:solidFill>
                <a:effectLst/>
                <a:latin typeface="Arial Black" panose="020B0A04020102020204" pitchFamily="34" charset="0"/>
              </a:rPr>
              <a:t> *  Is the dataset now analysis-ready?</a:t>
            </a:r>
            <a:endParaRPr lang="en-IN" sz="1800" dirty="0">
              <a:latin typeface="Arial Black" panose="020B0A04020102020204" pitchFamily="34" charset="0"/>
            </a:endParaRPr>
          </a:p>
        </p:txBody>
      </p:sp>
      <p:sp>
        <p:nvSpPr>
          <p:cNvPr id="4" name="Rectangle 1">
            <a:extLst>
              <a:ext uri="{FF2B5EF4-FFF2-40B4-BE49-F238E27FC236}">
                <a16:creationId xmlns:a16="http://schemas.microsoft.com/office/drawing/2014/main" id="{5CBFDC97-7487-42F1-AF51-877C5FF97AC2}"/>
              </a:ext>
            </a:extLst>
          </p:cNvPr>
          <p:cNvSpPr>
            <a:spLocks noChangeArrowheads="1"/>
          </p:cNvSpPr>
          <p:nvPr/>
        </p:nvSpPr>
        <p:spPr bwMode="auto">
          <a:xfrm>
            <a:off x="-25400" y="1502027"/>
            <a:ext cx="12217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Black" panose="020B0A04020102020204" pitchFamily="34" charset="0"/>
              </a:rPr>
              <a:t>The original raw data was unusable, so a new, clean, and complete synthetic dataset was created.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Black" panose="020B0A04020102020204" pitchFamily="34" charset="0"/>
              </a:rPr>
              <a:t>This new dataset is perfectly structured for analysis.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FFC000"/>
                </a:solidFill>
                <a:effectLst/>
                <a:latin typeface="Arial Black" panose="020B0A04020102020204" pitchFamily="34" charset="0"/>
              </a:rPr>
              <a:t>A structured format:</a:t>
            </a:r>
            <a:r>
              <a:rPr kumimoji="0" lang="en-US" altLang="en-US" sz="1200" b="0" i="0" u="none" strike="noStrike" cap="none" normalizeH="0" baseline="0" dirty="0">
                <a:ln>
                  <a:noFill/>
                </a:ln>
                <a:solidFill>
                  <a:srgbClr val="FFC000"/>
                </a:solidFill>
                <a:effectLst/>
                <a:latin typeface="Arial Black" panose="020B0A04020102020204" pitchFamily="34" charset="0"/>
              </a:rPr>
              <a:t> </a:t>
            </a:r>
            <a:r>
              <a:rPr kumimoji="0" lang="en-US" altLang="en-US" sz="1200" b="0" i="0" u="none" strike="noStrike" cap="none" normalizeH="0" baseline="0" dirty="0">
                <a:ln>
                  <a:noFill/>
                </a:ln>
                <a:solidFill>
                  <a:schemeClr val="tx1"/>
                </a:solidFill>
                <a:effectLst/>
                <a:latin typeface="Arial Black" panose="020B0A04020102020204" pitchFamily="34" charset="0"/>
              </a:rPr>
              <a:t>Organized in a Pandas </a:t>
            </a:r>
            <a:r>
              <a:rPr kumimoji="0" lang="en-US" altLang="en-US" sz="1200" b="0" i="0" u="none" strike="noStrike" cap="none" normalizeH="0" baseline="0" dirty="0" err="1">
                <a:ln>
                  <a:noFill/>
                </a:ln>
                <a:solidFill>
                  <a:schemeClr val="tx1"/>
                </a:solidFill>
                <a:effectLst/>
                <a:latin typeface="Arial Black" panose="020B0A04020102020204" pitchFamily="34" charset="0"/>
              </a:rPr>
              <a:t>DataFrame</a:t>
            </a:r>
            <a:r>
              <a:rPr kumimoji="0" lang="en-US" altLang="en-US" sz="1200" b="0" i="0" u="none" strike="noStrike" cap="none" normalizeH="0" baseline="0" dirty="0">
                <a:ln>
                  <a:noFill/>
                </a:ln>
                <a:solidFill>
                  <a:schemeClr val="tx1"/>
                </a:solidFill>
                <a:effectLst/>
                <a:latin typeface="Arial Black" panose="020B0A040201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FFC000"/>
                </a:solidFill>
                <a:effectLst/>
                <a:latin typeface="Arial Black" panose="020B0A04020102020204" pitchFamily="34" charset="0"/>
              </a:rPr>
              <a:t>Correct data types</a:t>
            </a:r>
            <a:r>
              <a:rPr kumimoji="0" lang="en-US" altLang="en-US" sz="1200" b="1" i="0" u="none" strike="noStrike" cap="none" normalizeH="0" baseline="0" dirty="0">
                <a:ln>
                  <a:noFill/>
                </a:ln>
                <a:solidFill>
                  <a:schemeClr val="tx1"/>
                </a:solidFill>
                <a:effectLst/>
                <a:latin typeface="Arial Black" panose="020B0A04020102020204" pitchFamily="34" charset="0"/>
              </a:rPr>
              <a:t>:</a:t>
            </a:r>
            <a:r>
              <a:rPr kumimoji="0" lang="en-US" altLang="en-US" sz="1800" b="0" i="0" u="none" strike="noStrike" cap="none" normalizeH="0" baseline="0" dirty="0">
                <a:ln>
                  <a:noFill/>
                </a:ln>
                <a:solidFill>
                  <a:schemeClr val="tx1"/>
                </a:solidFill>
                <a:effectLst/>
                <a:latin typeface="Arial Black" panose="020B0A04020102020204" pitchFamily="34" charset="0"/>
              </a:rPr>
              <a:t> </a:t>
            </a:r>
            <a:r>
              <a:rPr kumimoji="0" lang="en-US" altLang="en-US" sz="1200" b="0" i="0" u="none" strike="noStrike" cap="none" normalizeH="0" baseline="0" dirty="0">
                <a:ln>
                  <a:noFill/>
                </a:ln>
                <a:solidFill>
                  <a:schemeClr val="tx1"/>
                </a:solidFill>
                <a:effectLst/>
                <a:latin typeface="Arial Black" panose="020B0A04020102020204" pitchFamily="34" charset="0"/>
              </a:rPr>
              <a:t>Variables like Age and Income are numerical.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FFC000"/>
                </a:solidFill>
                <a:effectLst/>
                <a:latin typeface="Arial Black" panose="020B0A04020102020204" pitchFamily="34" charset="0"/>
              </a:rPr>
              <a:t>Sufficient data</a:t>
            </a:r>
            <a:r>
              <a:rPr lang="en-US" altLang="en-US" sz="1200" b="1" dirty="0">
                <a:solidFill>
                  <a:schemeClr val="tx1"/>
                </a:solidFill>
                <a:latin typeface="Arial Black" panose="020B0A04020102020204" pitchFamily="34" charset="0"/>
              </a:rPr>
              <a:t>:</a:t>
            </a:r>
            <a:r>
              <a:rPr kumimoji="0" lang="en-US" altLang="en-US" sz="1200" b="0" i="0" u="none" strike="noStrike" cap="none" normalizeH="0" baseline="0" dirty="0">
                <a:ln>
                  <a:noFill/>
                </a:ln>
                <a:solidFill>
                  <a:schemeClr val="tx1"/>
                </a:solidFill>
                <a:effectLst/>
                <a:latin typeface="Arial Black" panose="020B0A04020102020204" pitchFamily="34" charset="0"/>
              </a:rPr>
              <a:t> It contains multiple data points, allowing for meaningful analysis and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022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wipe(down)">
                                      <p:cBhvr>
                                        <p:cTn id="7" dur="500"/>
                                        <p:tgtEl>
                                          <p:spTgt spid="1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549</Words>
  <Application>Microsoft Office PowerPoint</Application>
  <PresentationFormat>Widescreen</PresentationFormat>
  <Paragraphs>45</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Libre Baskerville</vt:lpstr>
      <vt:lpstr>Calibri</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Sree Ram Bandla</cp:lastModifiedBy>
  <cp:revision>22</cp:revision>
  <dcterms:created xsi:type="dcterms:W3CDTF">2021-02-16T05:19:01Z</dcterms:created>
  <dcterms:modified xsi:type="dcterms:W3CDTF">2025-09-01T06:23:07Z</dcterms:modified>
</cp:coreProperties>
</file>