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82" r:id="rId4"/>
    <p:sldId id="304" r:id="rId5"/>
    <p:sldId id="299" r:id="rId6"/>
    <p:sldId id="300" r:id="rId7"/>
    <p:sldId id="305" r:id="rId8"/>
    <p:sldId id="301" r:id="rId9"/>
    <p:sldId id="306" r:id="rId10"/>
    <p:sldId id="307" r:id="rId11"/>
    <p:sldId id="302" r:id="rId12"/>
    <p:sldId id="303" r:id="rId13"/>
    <p:sldId id="309" r:id="rId14"/>
    <p:sldId id="308" r:id="rId15"/>
    <p:sldId id="317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>
        <p:scale>
          <a:sx n="83" d="100"/>
          <a:sy n="83" d="100"/>
        </p:scale>
        <p:origin x="3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990140"/>
            <a:ext cx="8738674" cy="2386584"/>
          </a:xfrm>
        </p:spPr>
        <p:txBody>
          <a:bodyPr/>
          <a:lstStyle/>
          <a:p>
            <a:r>
              <a:rPr lang="en-US" sz="4400" dirty="0"/>
              <a:t>CSE 573 – Computer Vision and Image Processing Project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749960"/>
            <a:ext cx="6638544" cy="1650381"/>
          </a:xfrm>
        </p:spPr>
        <p:txBody>
          <a:bodyPr/>
          <a:lstStyle/>
          <a:p>
            <a:r>
              <a:rPr lang="en-US" sz="1600" dirty="0"/>
              <a:t>Sreeram Melpadi</a:t>
            </a:r>
            <a:br>
              <a:rPr lang="en-US" sz="1600" dirty="0"/>
            </a:br>
            <a:r>
              <a:rPr lang="en-US" sz="1600" dirty="0"/>
              <a:t>Piyush </a:t>
            </a:r>
            <a:r>
              <a:rPr lang="en-US" sz="1600" dirty="0" err="1"/>
              <a:t>Gulhane</a:t>
            </a:r>
            <a:br>
              <a:rPr lang="en-US" sz="1600" dirty="0"/>
            </a:br>
            <a:r>
              <a:rPr lang="en-US" sz="1600" dirty="0"/>
              <a:t>Thushar </a:t>
            </a:r>
            <a:r>
              <a:rPr lang="en-US" sz="1600" dirty="0" err="1"/>
              <a:t>Thorenur</a:t>
            </a:r>
            <a:r>
              <a:rPr lang="en-US" sz="1600" dirty="0"/>
              <a:t> Govindaraju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12 Aug 2025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01A40-0E6F-E545-2872-717E423E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1FA23248-78CC-F47A-FF51-152D1FAF4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26826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6E4BC-D4FF-10F7-CEFE-A21A1E42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7F9F-6B92-28AE-89E9-D6DF6749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9965-9D0F-05EF-FA2B-5F676534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2438458"/>
            <a:ext cx="6951472" cy="3600033"/>
          </a:xfrm>
        </p:spPr>
        <p:txBody>
          <a:bodyPr/>
          <a:lstStyle/>
          <a:p>
            <a:r>
              <a:rPr lang="en-US" dirty="0"/>
              <a:t>We had to ensure that the discriminator learns slower than the generator to make sure the gradients to the generator aren’t lost due to a very good discriminator. </a:t>
            </a:r>
          </a:p>
          <a:p>
            <a:r>
              <a:rPr lang="en-US" dirty="0"/>
              <a:t>We tried various learning rate combinations to ensure that the training is good and the generator is able to learn to generate good samples.</a:t>
            </a:r>
          </a:p>
          <a:p>
            <a:r>
              <a:rPr lang="en-US" dirty="0"/>
              <a:t>We used the Binary Cross Entropy Loss on the Discriminator.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0ECC1-5027-44DD-6BB9-8E47A9F9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0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9C051-1104-728B-4444-C1CBDC4C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9953-D1EF-2A30-7F16-DD182551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09B66-65B8-00DA-DD28-825CE7D122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EB4DE7-DFE9-B9BD-AB0C-CE23E52A8D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669196"/>
              </p:ext>
            </p:extLst>
          </p:nvPr>
        </p:nvGraphicFramePr>
        <p:xfrm>
          <a:off x="566928" y="3370023"/>
          <a:ext cx="526211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943">
                  <a:extLst>
                    <a:ext uri="{9D8B030D-6E8A-4147-A177-3AD203B41FA5}">
                      <a16:colId xmlns:a16="http://schemas.microsoft.com/office/drawing/2014/main" val="1032340380"/>
                    </a:ext>
                  </a:extLst>
                </a:gridCol>
                <a:gridCol w="2559170">
                  <a:extLst>
                    <a:ext uri="{9D8B030D-6E8A-4147-A177-3AD203B41FA5}">
                      <a16:colId xmlns:a16="http://schemas.microsoft.com/office/drawing/2014/main" val="352203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7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6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</a:t>
                      </a:r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BCELoss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3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1.5e-4 (G)</a:t>
                      </a:r>
                      <a:br>
                        <a:rPr lang="en-US" dirty="0"/>
                      </a:br>
                      <a:r>
                        <a:rPr lang="en-US" dirty="0"/>
                        <a:t>1.0e-4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60846"/>
                  </a:ext>
                </a:extLst>
              </a:tr>
            </a:tbl>
          </a:graphicData>
        </a:graphic>
      </p:graphicFrame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89629F09-D1EB-707E-78EE-BC113972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743" y="951028"/>
            <a:ext cx="6469821" cy="32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9B15-31FB-7806-6D29-5D8ACA527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405AAE95-6D46-59B1-8EB3-EE8232258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and metrics</a:t>
            </a:r>
          </a:p>
        </p:txBody>
      </p:sp>
    </p:spTree>
    <p:extLst>
      <p:ext uri="{BB962C8B-B14F-4D97-AF65-F5344CB8AC3E}">
        <p14:creationId xmlns:p14="http://schemas.microsoft.com/office/powerpoint/2010/main" val="28376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BDC9-5F44-B8C7-841F-AACB3043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12BB8-30B2-E61D-38C4-57817259F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9CE73-E3A3-E1F2-935D-D2004199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751" y="2548542"/>
            <a:ext cx="8956155" cy="31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3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640-F232-FA44-6BEF-3A719026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B6F4-6B92-00B1-35A9-D409E6F6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E2D45-02A8-FC2E-B5ED-90293DA860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8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B9E1F-CF1B-A4D3-9EFF-CA29541B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3D06DF-9970-EB15-9947-2A8F23D3C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deMO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6D15C-C8EA-34CB-55BE-8DEB976BC21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19838"/>
            <a:ext cx="4114800" cy="365125"/>
          </a:xfrm>
        </p:spPr>
        <p:txBody>
          <a:bodyPr/>
          <a:lstStyle/>
          <a:p>
            <a:fld id="{EB53C135-CEC6-A548-8917-8F7FEB82358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3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A8C14-15F1-9505-A45F-82F07138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1845DF-747C-C851-0A4A-C92B8658A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16E222-E872-3FE8-0173-AE3767F8E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B7DB5-3988-C537-81CB-90EF83CC0D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19838"/>
            <a:ext cx="4114800" cy="365125"/>
          </a:xfrm>
        </p:spPr>
        <p:txBody>
          <a:bodyPr/>
          <a:lstStyle/>
          <a:p>
            <a:fld id="{EB53C135-CEC6-A548-8917-8F7FEB82358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B0882130-6200-324C-8A79-B506D3428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Emoji Generation</a:t>
            </a:r>
          </a:p>
        </p:txBody>
      </p:sp>
      <p:sp>
        <p:nvSpPr>
          <p:cNvPr id="5" name="Section Divider Title">
            <a:extLst>
              <a:ext uri="{FF2B5EF4-FFF2-40B4-BE49-F238E27FC236}">
                <a16:creationId xmlns:a16="http://schemas.microsoft.com/office/drawing/2014/main" id="{F57E7746-DDC4-614A-A7D1-B72950AB5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Generative Adversarial Networks (GANs)</a:t>
            </a:r>
          </a:p>
        </p:txBody>
      </p:sp>
    </p:spTree>
    <p:extLst>
      <p:ext uri="{BB962C8B-B14F-4D97-AF65-F5344CB8AC3E}">
        <p14:creationId xmlns:p14="http://schemas.microsoft.com/office/powerpoint/2010/main" val="56518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3DAF-BB2D-B6BD-7F15-4DF7388D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74047"/>
            <a:ext cx="6951472" cy="590931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37E6-B6B9-D4C7-EB84-A8E08358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708694"/>
            <a:ext cx="7524649" cy="3444971"/>
          </a:xfrm>
        </p:spPr>
        <p:txBody>
          <a:bodyPr/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this project, we aim to develop a simple generative model that can generate Smiley-faced emojis.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We trained a Deep Convolutional Generative Adversarial Network (DC-GAN) that can learn to generate the emojis like the original Sample space.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0A6A-23F6-ADC6-F9C5-E2FFFCCA09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083F-0382-7C9C-832A-E11B7F0D8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65EB198A-EB2C-5D1E-5B31-312A70E18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11040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61FE-6A74-FB53-5A4A-F6104D88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9F62-D972-126D-D8A3-82F9C6A5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514038"/>
            <a:ext cx="6951472" cy="39682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chose for this project is the “OpenMoji” Dataset.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dataset with 4000+ emojis.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for the scope of this project, we have picked only the Round Smiley faces as the data source since they are similar looking and each one has distinct features.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6CE57-42D6-6CA8-8990-83229730B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8BB9-B720-72E7-BEE4-04DC766B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282EFB-2F76-954A-72CF-FB0EC8F2E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545325"/>
              </p:ext>
            </p:extLst>
          </p:nvPr>
        </p:nvGraphicFramePr>
        <p:xfrm>
          <a:off x="454682" y="2561013"/>
          <a:ext cx="5415871" cy="285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914">
                  <a:extLst>
                    <a:ext uri="{9D8B030D-6E8A-4147-A177-3AD203B41FA5}">
                      <a16:colId xmlns:a16="http://schemas.microsoft.com/office/drawing/2014/main" val="1741097026"/>
                    </a:ext>
                  </a:extLst>
                </a:gridCol>
                <a:gridCol w="2794957">
                  <a:extLst>
                    <a:ext uri="{9D8B030D-6E8A-4147-A177-3AD203B41FA5}">
                      <a16:colId xmlns:a16="http://schemas.microsoft.com/office/drawing/2014/main" val="2624044544"/>
                    </a:ext>
                  </a:extLst>
                </a:gridCol>
              </a:tblGrid>
              <a:tr h="408191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62196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OpenMoji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442785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Smileys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82456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517543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0622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128x128x3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23576"/>
                  </a:ext>
                </a:extLst>
              </a:tr>
              <a:tr h="4081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0418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D8DEA-CEDC-24A9-E1CF-8DC926A00D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404F87-661E-1E04-97BE-D10E66DF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62" y="3562005"/>
            <a:ext cx="1063295" cy="10632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BF92316-B22A-8AB1-194D-A7F49073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857" y="1867532"/>
            <a:ext cx="1063295" cy="10632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27E4F81-2FE1-5590-0D08-7E8D4C71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11" y="2399179"/>
            <a:ext cx="1063295" cy="10632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9581E47-5E44-33B2-9D8B-0E693073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94" y="4998063"/>
            <a:ext cx="1063295" cy="10632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F66ACAD-0B99-E9F9-57A1-62A18306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786" y="3764367"/>
            <a:ext cx="1063294" cy="1063294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116043-9D15-2B93-F0CD-BF3846184848}"/>
              </a:ext>
            </a:extLst>
          </p:cNvPr>
          <p:cNvSpPr txBox="1"/>
          <p:nvPr/>
        </p:nvSpPr>
        <p:spPr>
          <a:xfrm>
            <a:off x="7221079" y="1398273"/>
            <a:ext cx="1420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yellow moon with clouds&#10;&#10;AI-generated content may be incorrect.">
            <a:extLst>
              <a:ext uri="{FF2B5EF4-FFF2-40B4-BE49-F238E27FC236}">
                <a16:creationId xmlns:a16="http://schemas.microsoft.com/office/drawing/2014/main" id="{CEE8B7F2-027D-C073-639D-13D999AD5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491" y="5398153"/>
            <a:ext cx="1063295" cy="106329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9829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ADED1-CF9C-D5EE-B15A-95775932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-topic">
            <a:extLst>
              <a:ext uri="{FF2B5EF4-FFF2-40B4-BE49-F238E27FC236}">
                <a16:creationId xmlns:a16="http://schemas.microsoft.com/office/drawing/2014/main" id="{D8CAC147-1B01-C297-1A70-D759CEAA1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395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F3CF-A662-F7DE-2E1E-634AF2CD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0F8C-4C96-D8A5-50DC-9917058B32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632BD-761F-053E-686D-7E98D60224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6340" y="1373667"/>
            <a:ext cx="6951663" cy="590550"/>
          </a:xfrm>
        </p:spPr>
        <p:txBody>
          <a:bodyPr/>
          <a:lstStyle/>
          <a:p>
            <a:r>
              <a:rPr lang="en-US" dirty="0"/>
              <a:t>DC-GAN: Generator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C855A9-7840-2408-E099-AAB7AB3C27D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60806951"/>
              </p:ext>
            </p:extLst>
          </p:nvPr>
        </p:nvGraphicFramePr>
        <p:xfrm>
          <a:off x="431321" y="2444121"/>
          <a:ext cx="52621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943">
                  <a:extLst>
                    <a:ext uri="{9D8B030D-6E8A-4147-A177-3AD203B41FA5}">
                      <a16:colId xmlns:a16="http://schemas.microsoft.com/office/drawing/2014/main" val="1032340380"/>
                    </a:ext>
                  </a:extLst>
                </a:gridCol>
                <a:gridCol w="2559170">
                  <a:extLst>
                    <a:ext uri="{9D8B030D-6E8A-4147-A177-3AD203B41FA5}">
                      <a16:colId xmlns:a16="http://schemas.microsoft.com/office/drawing/2014/main" val="352203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7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Vector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100x1x1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6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Upsampling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6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r>
                        <a:rPr lang="en-US" dirty="0"/>
                        <a:t> (Tanh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00677"/>
                  </a:ext>
                </a:extLst>
              </a:tr>
            </a:tbl>
          </a:graphicData>
        </a:graphic>
      </p:graphicFrame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4E90BDAC-20E6-B889-1A45-5D9E598D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530" y="1106902"/>
            <a:ext cx="3283698" cy="56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6BC5-9586-9752-FB82-8E6BAC62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3C9CC-89FC-D48C-9930-B8E6E3DEE5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85F79-19D8-03A4-0FE6-C8FF22228C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6340" y="1373667"/>
            <a:ext cx="6951663" cy="590550"/>
          </a:xfrm>
        </p:spPr>
        <p:txBody>
          <a:bodyPr/>
          <a:lstStyle/>
          <a:p>
            <a:r>
              <a:rPr lang="en-US" dirty="0"/>
              <a:t>DC-GAN: Discriminator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AE082A-633D-F54E-84D4-A8896FA8423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23120410"/>
              </p:ext>
            </p:extLst>
          </p:nvPr>
        </p:nvGraphicFramePr>
        <p:xfrm>
          <a:off x="638355" y="2771925"/>
          <a:ext cx="526211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943">
                  <a:extLst>
                    <a:ext uri="{9D8B030D-6E8A-4147-A177-3AD203B41FA5}">
                      <a16:colId xmlns:a16="http://schemas.microsoft.com/office/drawing/2014/main" val="1032340380"/>
                    </a:ext>
                  </a:extLst>
                </a:gridCol>
                <a:gridCol w="2559170">
                  <a:extLst>
                    <a:ext uri="{9D8B030D-6E8A-4147-A177-3AD203B41FA5}">
                      <a16:colId xmlns:a16="http://schemas.microsoft.com/office/drawing/2014/main" val="3522033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7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128x128x3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86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 Dim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(0.0 - 1.0)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Conv2d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43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46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LeakyReLU</a:t>
                      </a:r>
                      <a:r>
                        <a:rPr lang="en-US" dirty="0"/>
                        <a:t> (Sigmoid output)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1566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9C1C69-9564-0E14-526D-72572B2E8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53" y="972814"/>
            <a:ext cx="3605405" cy="58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320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Regular</vt:lpstr>
      <vt:lpstr>Georgia</vt:lpstr>
      <vt:lpstr>System Font Regular</vt:lpstr>
      <vt:lpstr>Times New Roman</vt:lpstr>
      <vt:lpstr>Office Theme</vt:lpstr>
      <vt:lpstr>CSE 573 – Computer Vision and Image Processing Project</vt:lpstr>
      <vt:lpstr>Emoji Generation</vt:lpstr>
      <vt:lpstr>Project Description</vt:lpstr>
      <vt:lpstr>Dataset</vt:lpstr>
      <vt:lpstr>Dataset Details</vt:lpstr>
      <vt:lpstr>PowerPoint Presentation</vt:lpstr>
      <vt:lpstr>Model Architecture</vt:lpstr>
      <vt:lpstr>DC-GAN: Generator</vt:lpstr>
      <vt:lpstr>DC-GAN: Discriminator</vt:lpstr>
      <vt:lpstr>Training</vt:lpstr>
      <vt:lpstr>Training</vt:lpstr>
      <vt:lpstr>Training</vt:lpstr>
      <vt:lpstr>Results and metrics</vt:lpstr>
      <vt:lpstr>Generations</vt:lpstr>
      <vt:lpstr>Metrics</vt:lpstr>
      <vt:lpstr>deMO</vt:lpstr>
      <vt:lpstr>Thank you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Sreeram Melpadi</cp:lastModifiedBy>
  <cp:revision>87</cp:revision>
  <dcterms:created xsi:type="dcterms:W3CDTF">2019-04-04T19:20:28Z</dcterms:created>
  <dcterms:modified xsi:type="dcterms:W3CDTF">2025-08-11T19:48:35Z</dcterms:modified>
  <cp:category/>
</cp:coreProperties>
</file>