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6" r:id="rId3"/>
    <p:sldId id="267" r:id="rId4"/>
    <p:sldId id="268" r:id="rId5"/>
    <p:sldId id="271"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9588"/>
    <a:srgbClr val="D34644"/>
    <a:srgbClr val="475963"/>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07" d="100"/>
          <a:sy n="107" d="100"/>
        </p:scale>
        <p:origin x="736" y="176"/>
      </p:cViewPr>
      <p:guideLst/>
    </p:cSldViewPr>
  </p:slideViewPr>
  <p:outlineViewPr>
    <p:cViewPr>
      <p:scale>
        <a:sx n="33" d="100"/>
        <a:sy n="33" d="100"/>
      </p:scale>
      <p:origin x="0" y="-96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7104-E370-7642-97D0-42065225CB3C}" type="datetimeFigureOut">
              <a:rPr lang="en-US" smtClean="0"/>
              <a:t>6/18/23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249F0-299D-BF44-A7AF-D221179CD82E}" type="slidenum">
              <a:rPr lang="en-US" smtClean="0"/>
              <a:t>‹#›</a:t>
            </a:fld>
            <a:endParaRPr lang="en-US"/>
          </a:p>
        </p:txBody>
      </p:sp>
    </p:spTree>
    <p:extLst>
      <p:ext uri="{BB962C8B-B14F-4D97-AF65-F5344CB8AC3E}">
        <p14:creationId xmlns:p14="http://schemas.microsoft.com/office/powerpoint/2010/main" val="267379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1</a:t>
            </a:fld>
            <a:endParaRPr lang="en-US"/>
          </a:p>
        </p:txBody>
      </p:sp>
    </p:spTree>
    <p:extLst>
      <p:ext uri="{BB962C8B-B14F-4D97-AF65-F5344CB8AC3E}">
        <p14:creationId xmlns:p14="http://schemas.microsoft.com/office/powerpoint/2010/main" val="182569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2</a:t>
            </a:fld>
            <a:endParaRPr lang="en-US"/>
          </a:p>
        </p:txBody>
      </p:sp>
    </p:spTree>
    <p:extLst>
      <p:ext uri="{BB962C8B-B14F-4D97-AF65-F5344CB8AC3E}">
        <p14:creationId xmlns:p14="http://schemas.microsoft.com/office/powerpoint/2010/main" val="341291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3</a:t>
            </a:fld>
            <a:endParaRPr lang="en-US"/>
          </a:p>
        </p:txBody>
      </p:sp>
    </p:spTree>
    <p:extLst>
      <p:ext uri="{BB962C8B-B14F-4D97-AF65-F5344CB8AC3E}">
        <p14:creationId xmlns:p14="http://schemas.microsoft.com/office/powerpoint/2010/main" val="185540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4</a:t>
            </a:fld>
            <a:endParaRPr lang="en-US"/>
          </a:p>
        </p:txBody>
      </p:sp>
    </p:spTree>
    <p:extLst>
      <p:ext uri="{BB962C8B-B14F-4D97-AF65-F5344CB8AC3E}">
        <p14:creationId xmlns:p14="http://schemas.microsoft.com/office/powerpoint/2010/main" val="142959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5</a:t>
            </a:fld>
            <a:endParaRPr lang="en-US"/>
          </a:p>
        </p:txBody>
      </p:sp>
    </p:spTree>
    <p:extLst>
      <p:ext uri="{BB962C8B-B14F-4D97-AF65-F5344CB8AC3E}">
        <p14:creationId xmlns:p14="http://schemas.microsoft.com/office/powerpoint/2010/main" val="135624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1249F0-299D-BF44-A7AF-D221179CD82E}" type="slidenum">
              <a:rPr lang="en-US" smtClean="0"/>
              <a:t>6</a:t>
            </a:fld>
            <a:endParaRPr lang="en-US"/>
          </a:p>
        </p:txBody>
      </p:sp>
    </p:spTree>
    <p:extLst>
      <p:ext uri="{BB962C8B-B14F-4D97-AF65-F5344CB8AC3E}">
        <p14:creationId xmlns:p14="http://schemas.microsoft.com/office/powerpoint/2010/main" val="131866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B1A-CEAC-25D7-52F6-9745AA84F2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A6FEFB-78D2-4021-B3DE-A38E55FC1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2EEED8-DF12-5012-28D4-8D38D5B1E72C}"/>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48A6CB54-DE07-07EC-D3BB-EB53CA6B8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6045A-DB35-34C1-5854-02DFAABA5F12}"/>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170449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B96D-4008-E844-1C90-489471B5D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45205E-9481-70F0-F2BA-2BF694CE8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CAAB7-2999-444C-9398-35CD39B9FF86}"/>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21DD0121-3C10-9E47-0390-2A270D996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C3EE2-640E-83D0-0D60-24D941853857}"/>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210269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C934E-ABF5-D856-57E9-117CCA1CF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646FE-357F-C18C-2F39-EBC8221C2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7802A-9D66-CFBA-F594-6770716BF52F}"/>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8B2DB78C-0DD8-DA1B-94C0-27F373E77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C96EB-F505-5970-43A6-B105A4092147}"/>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148605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93D4-C793-2383-119F-D935070D3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5E894-E1FF-7BF9-825F-09015E39D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C4815-EAFA-D749-595D-1A646E3B3CE6}"/>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1FF3EE2F-F3CC-B982-A8AE-9E30D4639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E571F-D7F4-9597-8DCE-961E74FCE257}"/>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10513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0E52-2D2A-0BD1-97F4-DF9B1EB3B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AE5E-14AE-DC5E-7524-B8343C6A4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7BBF9-C351-D0D5-00D9-8EAFEA5B6CF7}"/>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2EA31FCA-2335-951B-3C5F-EB081189A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BA0C1-9279-13B0-0AE5-87A582582169}"/>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107420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A9B0-3184-3FD1-7EDD-F491BF92F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28042-4317-20FE-AAFC-85A700298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8D800C-93D2-8DC7-DB0E-BB85DB46B8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FCE5B2-41B4-8770-0259-692C3BDEF945}"/>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6" name="Footer Placeholder 5">
            <a:extLst>
              <a:ext uri="{FF2B5EF4-FFF2-40B4-BE49-F238E27FC236}">
                <a16:creationId xmlns:a16="http://schemas.microsoft.com/office/drawing/2014/main" id="{ADE8B1A9-C348-0644-0C2A-F05271116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FBE14-1859-D242-51AD-80EDD83747BB}"/>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201021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6AE8-76DF-1BA9-AFFB-1474D9D9B7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E70FA5-B86F-8CAE-E321-05F7D91CF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29E42-15F8-0A21-3889-9A95F2682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9CBF7-054D-AD74-0C6C-1DE84E0EC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A464A5-DB89-F52E-D53C-A28597F89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E76576-77EE-E298-62C4-CC7F141F23FB}"/>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8" name="Footer Placeholder 7">
            <a:extLst>
              <a:ext uri="{FF2B5EF4-FFF2-40B4-BE49-F238E27FC236}">
                <a16:creationId xmlns:a16="http://schemas.microsoft.com/office/drawing/2014/main" id="{131AAF30-8DF5-F3DC-474F-9AEE911F68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569095-1986-FD8D-9389-9BD1DBEFAFC0}"/>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92905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ED39-7109-587A-FA00-498E95083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BD093-5DED-00EB-7CC6-48DD431CC2D7}"/>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4" name="Footer Placeholder 3">
            <a:extLst>
              <a:ext uri="{FF2B5EF4-FFF2-40B4-BE49-F238E27FC236}">
                <a16:creationId xmlns:a16="http://schemas.microsoft.com/office/drawing/2014/main" id="{E3A51B33-EC71-1EA8-D989-9C07EF50E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F0E0C1-06DD-C8CC-6696-BDC6AA1CFA79}"/>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437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14753-EA26-AA34-89D7-860A8F20C163}"/>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3" name="Footer Placeholder 2">
            <a:extLst>
              <a:ext uri="{FF2B5EF4-FFF2-40B4-BE49-F238E27FC236}">
                <a16:creationId xmlns:a16="http://schemas.microsoft.com/office/drawing/2014/main" id="{423E9E13-5137-68CD-35AC-AAD9A65D04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FB33B-4125-D7F8-357A-2CFB3CC8C5A0}"/>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271634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5E38-A9A3-AF39-7170-1341778A3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734D9-8BE4-71ED-0A64-860AF537B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E1153-D394-C912-2A6A-A6FFD75C4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F2E84-6955-7FA9-B14A-0739512A755E}"/>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6" name="Footer Placeholder 5">
            <a:extLst>
              <a:ext uri="{FF2B5EF4-FFF2-40B4-BE49-F238E27FC236}">
                <a16:creationId xmlns:a16="http://schemas.microsoft.com/office/drawing/2014/main" id="{7D864BC8-709B-A94C-7FC5-E0E77FCF5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8CBC4-4DF4-535C-F4B1-B393B8DB11B6}"/>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211523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C840-BC11-E622-6ADC-5FC7E8BC9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131550-0F12-1B3E-FA17-F5584BB9E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B7ACEA-F942-28DF-05AD-9A8FFAD52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A7A73-5E15-E2FB-D72D-3272585DF960}"/>
              </a:ext>
            </a:extLst>
          </p:cNvPr>
          <p:cNvSpPr>
            <a:spLocks noGrp="1"/>
          </p:cNvSpPr>
          <p:nvPr>
            <p:ph type="dt" sz="half" idx="10"/>
          </p:nvPr>
        </p:nvSpPr>
        <p:spPr/>
        <p:txBody>
          <a:bodyPr/>
          <a:lstStyle/>
          <a:p>
            <a:fld id="{EEF44EC0-8FDD-F844-A495-69B1010E2BAC}" type="datetimeFigureOut">
              <a:rPr lang="en-US" smtClean="0"/>
              <a:t>6/18/23</a:t>
            </a:fld>
            <a:endParaRPr lang="en-US"/>
          </a:p>
        </p:txBody>
      </p:sp>
      <p:sp>
        <p:nvSpPr>
          <p:cNvPr id="6" name="Footer Placeholder 5">
            <a:extLst>
              <a:ext uri="{FF2B5EF4-FFF2-40B4-BE49-F238E27FC236}">
                <a16:creationId xmlns:a16="http://schemas.microsoft.com/office/drawing/2014/main" id="{D9B5FAEE-FB80-16D6-2E97-FAE32261E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67285-D66E-1567-A5B7-95D94CE79EC7}"/>
              </a:ext>
            </a:extLst>
          </p:cNvPr>
          <p:cNvSpPr>
            <a:spLocks noGrp="1"/>
          </p:cNvSpPr>
          <p:nvPr>
            <p:ph type="sldNum" sz="quarter" idx="12"/>
          </p:nvPr>
        </p:nvSpPr>
        <p:spPr/>
        <p:txBody>
          <a:bodyPr/>
          <a:lstStyle/>
          <a:p>
            <a:fld id="{0416655A-0146-2B42-89F4-B9154869BBA8}" type="slidenum">
              <a:rPr lang="en-US" smtClean="0"/>
              <a:t>‹#›</a:t>
            </a:fld>
            <a:endParaRPr lang="en-US"/>
          </a:p>
        </p:txBody>
      </p:sp>
    </p:spTree>
    <p:extLst>
      <p:ext uri="{BB962C8B-B14F-4D97-AF65-F5344CB8AC3E}">
        <p14:creationId xmlns:p14="http://schemas.microsoft.com/office/powerpoint/2010/main" val="225996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135D7-1497-4AC0-9583-4A4C5774A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027ED7-48DB-B618-84EB-063C4F2D6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B401A-E96D-43ED-AB39-E43CC7D8F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44EC0-8FDD-F844-A495-69B1010E2BAC}" type="datetimeFigureOut">
              <a:rPr lang="en-US" smtClean="0"/>
              <a:t>6/18/23</a:t>
            </a:fld>
            <a:endParaRPr lang="en-US"/>
          </a:p>
        </p:txBody>
      </p:sp>
      <p:sp>
        <p:nvSpPr>
          <p:cNvPr id="5" name="Footer Placeholder 4">
            <a:extLst>
              <a:ext uri="{FF2B5EF4-FFF2-40B4-BE49-F238E27FC236}">
                <a16:creationId xmlns:a16="http://schemas.microsoft.com/office/drawing/2014/main" id="{0ACC3639-5FCA-4086-BAFE-B5CCF9FA9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809B92-B88F-42E3-4174-25FD0CFA7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6655A-0146-2B42-89F4-B9154869BBA8}" type="slidenum">
              <a:rPr lang="en-US" smtClean="0"/>
              <a:t>‹#›</a:t>
            </a:fld>
            <a:endParaRPr lang="en-US"/>
          </a:p>
        </p:txBody>
      </p:sp>
    </p:spTree>
    <p:extLst>
      <p:ext uri="{BB962C8B-B14F-4D97-AF65-F5344CB8AC3E}">
        <p14:creationId xmlns:p14="http://schemas.microsoft.com/office/powerpoint/2010/main" val="197467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4F-19BC-F8A9-4A5C-4BCFF4D30AF8}"/>
              </a:ext>
            </a:extLst>
          </p:cNvPr>
          <p:cNvSpPr>
            <a:spLocks noGrp="1"/>
          </p:cNvSpPr>
          <p:nvPr>
            <p:ph type="ctrTitle"/>
          </p:nvPr>
        </p:nvSpPr>
        <p:spPr>
          <a:xfrm>
            <a:off x="1523999" y="3709301"/>
            <a:ext cx="9144000" cy="2387600"/>
          </a:xfrm>
        </p:spPr>
        <p:txBody>
          <a:bodyPr>
            <a:normAutofit/>
          </a:bodyPr>
          <a:lstStyle/>
          <a:p>
            <a:pPr rtl="0"/>
            <a:br>
              <a:rPr lang="en-US" b="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rPr>
            </a:br>
            <a:r>
              <a:rPr lang="en-US" sz="6000" b="0" i="0" u="none" strike="noStrike" kern="120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rPr>
              <a:t>Sparkr AI</a:t>
            </a:r>
            <a:endParaRPr lang="en-US" b="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endParaRPr>
          </a:p>
        </p:txBody>
      </p:sp>
      <p:sp>
        <p:nvSpPr>
          <p:cNvPr id="4" name="Triangle 3">
            <a:extLst>
              <a:ext uri="{FF2B5EF4-FFF2-40B4-BE49-F238E27FC236}">
                <a16:creationId xmlns:a16="http://schemas.microsoft.com/office/drawing/2014/main" id="{1951221F-1BBE-E3EA-7330-038543F29474}"/>
              </a:ext>
            </a:extLst>
          </p:cNvPr>
          <p:cNvSpPr/>
          <p:nvPr/>
        </p:nvSpPr>
        <p:spPr>
          <a:xfrm>
            <a:off x="-237744" y="2896936"/>
            <a:ext cx="4599432" cy="4032504"/>
          </a:xfrm>
          <a:prstGeom prs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B1E0B1C4-E964-567F-D574-4AD4634E4769}"/>
              </a:ext>
            </a:extLst>
          </p:cNvPr>
          <p:cNvSpPr/>
          <p:nvPr/>
        </p:nvSpPr>
        <p:spPr>
          <a:xfrm rot="5400000">
            <a:off x="-3690517" y="1216092"/>
            <a:ext cx="8667290" cy="2446021"/>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3494620" y="-2202303"/>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3960163" y="761099"/>
            <a:ext cx="4271673" cy="4271673"/>
          </a:xfrm>
          <a:prstGeom prst="rect">
            <a:avLst/>
          </a:prstGeom>
        </p:spPr>
      </p:pic>
    </p:spTree>
    <p:extLst>
      <p:ext uri="{BB962C8B-B14F-4D97-AF65-F5344CB8AC3E}">
        <p14:creationId xmlns:p14="http://schemas.microsoft.com/office/powerpoint/2010/main" val="240674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4F-19BC-F8A9-4A5C-4BCFF4D30AF8}"/>
              </a:ext>
            </a:extLst>
          </p:cNvPr>
          <p:cNvSpPr>
            <a:spLocks noGrp="1"/>
          </p:cNvSpPr>
          <p:nvPr>
            <p:ph type="ctrTitle"/>
          </p:nvPr>
        </p:nvSpPr>
        <p:spPr>
          <a:xfrm>
            <a:off x="1524000" y="748068"/>
            <a:ext cx="9144000" cy="2387600"/>
          </a:xfrm>
        </p:spPr>
        <p:txBody>
          <a:bodyPr>
            <a:normAutofit/>
          </a:bodyPr>
          <a:lstStyle/>
          <a:p>
            <a:pPr rtl="0"/>
            <a:r>
              <a:rPr lang="en-US" sz="6000" b="0" i="0" u="none" strike="noStrike" kern="1200" dirty="0">
                <a:solidFill>
                  <a:srgbClr val="475963"/>
                </a:solidFill>
                <a:effectLst/>
                <a:latin typeface="Geneva" panose="020B0503030404040204" pitchFamily="34" charset="0"/>
                <a:ea typeface="Geneva" panose="020B0503030404040204" pitchFamily="34" charset="0"/>
              </a:rPr>
              <a:t>Plan, Build, Succeed!</a:t>
            </a:r>
            <a:br>
              <a:rPr lang="en-US" sz="6000" b="0" i="0" u="none" strike="noStrike" kern="1200" dirty="0">
                <a:solidFill>
                  <a:srgbClr val="475963"/>
                </a:solidFill>
                <a:effectLst/>
                <a:latin typeface="Geneva" panose="020B0503030404040204" pitchFamily="34" charset="0"/>
                <a:ea typeface="Geneva" panose="020B0503030404040204" pitchFamily="34" charset="0"/>
              </a:rPr>
            </a:br>
            <a:r>
              <a:rPr lang="en-US" sz="2200" b="0" i="0" u="none" strike="noStrike" kern="1200" dirty="0">
                <a:solidFill>
                  <a:srgbClr val="475963"/>
                </a:solidFill>
                <a:effectLst/>
                <a:latin typeface="Geneva" panose="020B0503030404040204" pitchFamily="34" charset="0"/>
                <a:ea typeface="Geneva" panose="020B0503030404040204" pitchFamily="34" charset="0"/>
              </a:rPr>
              <a:t>Idea Accelerator and Educational Tool for Startups and Individuals</a:t>
            </a:r>
            <a:br>
              <a:rPr lang="en-US" sz="6000" b="0" i="0" u="none" strike="noStrike" kern="1200" dirty="0">
                <a:solidFill>
                  <a:srgbClr val="475963"/>
                </a:solidFill>
                <a:effectLst/>
                <a:latin typeface="Geneva" panose="020B0503030404040204" pitchFamily="34" charset="0"/>
                <a:ea typeface="Geneva" panose="020B0503030404040204" pitchFamily="34" charset="0"/>
              </a:rPr>
            </a:br>
            <a:endParaRPr lang="en-US" b="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endParaRPr>
          </a:p>
        </p:txBody>
      </p:sp>
      <p:sp>
        <p:nvSpPr>
          <p:cNvPr id="4" name="Triangle 3">
            <a:extLst>
              <a:ext uri="{FF2B5EF4-FFF2-40B4-BE49-F238E27FC236}">
                <a16:creationId xmlns:a16="http://schemas.microsoft.com/office/drawing/2014/main" id="{1951221F-1BBE-E3EA-7330-038543F29474}"/>
              </a:ext>
            </a:extLst>
          </p:cNvPr>
          <p:cNvSpPr/>
          <p:nvPr/>
        </p:nvSpPr>
        <p:spPr>
          <a:xfrm>
            <a:off x="-2482181" y="2825496"/>
            <a:ext cx="4599432" cy="4032504"/>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5810309" y="-2437649"/>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0" y="0"/>
            <a:ext cx="1058240" cy="1058240"/>
          </a:xfrm>
          <a:prstGeom prst="rect">
            <a:avLst/>
          </a:prstGeom>
        </p:spPr>
      </p:pic>
      <p:pic>
        <p:nvPicPr>
          <p:cNvPr id="7" name="Picture 6" descr="A picture containing cartoon, astronomy, illustration&#10;&#10;Description automatically generated with medium confidence">
            <a:extLst>
              <a:ext uri="{FF2B5EF4-FFF2-40B4-BE49-F238E27FC236}">
                <a16:creationId xmlns:a16="http://schemas.microsoft.com/office/drawing/2014/main" id="{782EE9DE-CFFD-72CE-207E-29A586A0293F}"/>
              </a:ext>
            </a:extLst>
          </p:cNvPr>
          <p:cNvPicPr>
            <a:picLocks noChangeAspect="1"/>
          </p:cNvPicPr>
          <p:nvPr/>
        </p:nvPicPr>
        <p:blipFill>
          <a:blip r:embed="rId4"/>
          <a:stretch>
            <a:fillRect/>
          </a:stretch>
        </p:blipFill>
        <p:spPr>
          <a:xfrm>
            <a:off x="4079748" y="2565454"/>
            <a:ext cx="4032504" cy="4032504"/>
          </a:xfrm>
          <a:prstGeom prst="rect">
            <a:avLst/>
          </a:prstGeom>
        </p:spPr>
      </p:pic>
    </p:spTree>
    <p:extLst>
      <p:ext uri="{BB962C8B-B14F-4D97-AF65-F5344CB8AC3E}">
        <p14:creationId xmlns:p14="http://schemas.microsoft.com/office/powerpoint/2010/main" val="118561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4F-19BC-F8A9-4A5C-4BCFF4D30AF8}"/>
              </a:ext>
            </a:extLst>
          </p:cNvPr>
          <p:cNvSpPr>
            <a:spLocks noGrp="1"/>
          </p:cNvSpPr>
          <p:nvPr>
            <p:ph type="ctrTitle"/>
          </p:nvPr>
        </p:nvSpPr>
        <p:spPr>
          <a:xfrm>
            <a:off x="1524000" y="137234"/>
            <a:ext cx="9144000" cy="5503545"/>
          </a:xfrm>
        </p:spPr>
        <p:txBody>
          <a:bodyPr anchor="t">
            <a:normAutofit fontScale="90000"/>
          </a:bodyPr>
          <a:lstStyle/>
          <a:p>
            <a:pPr rtl="0">
              <a:lnSpc>
                <a:spcPct val="200000"/>
              </a:lnSpc>
            </a:pPr>
            <a:r>
              <a:rPr lang="en-US" sz="5400" b="0" i="0" u="none" strike="noStrike" kern="1200" dirty="0">
                <a:solidFill>
                  <a:srgbClr val="475963"/>
                </a:solidFill>
                <a:effectLst/>
                <a:latin typeface="Geneva" panose="020B0503030404040204" pitchFamily="34" charset="0"/>
                <a:ea typeface="Geneva" panose="020B0503030404040204" pitchFamily="34" charset="0"/>
              </a:rPr>
              <a:t>Inspiration</a:t>
            </a:r>
            <a:br>
              <a:rPr lang="en-US" sz="1500" b="0" i="0" u="none" strike="noStrike" kern="1200" dirty="0">
                <a:solidFill>
                  <a:srgbClr val="475963"/>
                </a:solidFill>
                <a:effectLst/>
                <a:latin typeface="Geneva" panose="020B0503030404040204" pitchFamily="34" charset="0"/>
                <a:ea typeface="Geneva" panose="020B0503030404040204" pitchFamily="34" charset="0"/>
              </a:rPr>
            </a:br>
            <a:r>
              <a:rPr lang="en-US" sz="1500" b="0" i="0" u="none" strike="noStrike" kern="1200" dirty="0">
                <a:solidFill>
                  <a:srgbClr val="475963"/>
                </a:solidFill>
                <a:effectLst/>
                <a:latin typeface="Geneva" panose="020B0503030404040204" pitchFamily="34" charset="0"/>
                <a:ea typeface="Geneva" panose="020B0503030404040204" pitchFamily="34" charset="0"/>
              </a:rPr>
              <a:t>The inspiration behind Sparkr AI came from </a:t>
            </a:r>
            <a:br>
              <a:rPr lang="en-US" sz="1500" b="0" i="0" u="none" strike="noStrike" kern="1200" dirty="0">
                <a:solidFill>
                  <a:srgbClr val="475963"/>
                </a:solidFill>
                <a:effectLst/>
                <a:latin typeface="Geneva" panose="020B0503030404040204" pitchFamily="34" charset="0"/>
                <a:ea typeface="Geneva" panose="020B0503030404040204" pitchFamily="34" charset="0"/>
              </a:rPr>
            </a:br>
            <a:r>
              <a:rPr lang="en-US" sz="3000" i="0" u="none" strike="noStrike" kern="1200" dirty="0">
                <a:solidFill>
                  <a:srgbClr val="D34644"/>
                </a:solidFill>
                <a:effectLst/>
                <a:latin typeface="Geneva" panose="020B0503030404040204" pitchFamily="34" charset="0"/>
                <a:ea typeface="Geneva" panose="020B0503030404040204" pitchFamily="34" charset="0"/>
              </a:rPr>
              <a:t>our own experiences </a:t>
            </a:r>
            <a:br>
              <a:rPr lang="en-US" sz="3000" b="1" i="0" u="none" strike="noStrike" kern="1200" dirty="0">
                <a:solidFill>
                  <a:srgbClr val="D34644"/>
                </a:solidFill>
                <a:effectLst/>
                <a:latin typeface="Geneva" panose="020B0503030404040204" pitchFamily="34" charset="0"/>
                <a:ea typeface="Geneva" panose="020B0503030404040204" pitchFamily="34" charset="0"/>
              </a:rPr>
            </a:br>
            <a:r>
              <a:rPr lang="en-US" sz="1500" b="0" i="0" u="none" strike="noStrike" kern="1200" dirty="0">
                <a:solidFill>
                  <a:srgbClr val="475963"/>
                </a:solidFill>
                <a:effectLst/>
                <a:latin typeface="Geneva" panose="020B0503030404040204" pitchFamily="34" charset="0"/>
                <a:ea typeface="Geneva" panose="020B0503030404040204" pitchFamily="34" charset="0"/>
              </a:rPr>
              <a:t>in building products and startups. We realized that the planning phase plays a </a:t>
            </a:r>
            <a:br>
              <a:rPr lang="en-US" sz="1500" b="0" i="0" u="none" strike="noStrike" kern="1200" dirty="0">
                <a:solidFill>
                  <a:srgbClr val="475963"/>
                </a:solidFill>
                <a:effectLst/>
                <a:latin typeface="Geneva" panose="020B0503030404040204" pitchFamily="34" charset="0"/>
                <a:ea typeface="Geneva" panose="020B0503030404040204" pitchFamily="34" charset="0"/>
              </a:rPr>
            </a:br>
            <a:r>
              <a:rPr lang="en-US" sz="3000" b="0" i="0" u="none" strike="noStrike" kern="1200" dirty="0">
                <a:solidFill>
                  <a:srgbClr val="D34644"/>
                </a:solidFill>
                <a:effectLst/>
                <a:latin typeface="Geneva" panose="020B0503030404040204" pitchFamily="34" charset="0"/>
                <a:ea typeface="Geneva" panose="020B0503030404040204" pitchFamily="34" charset="0"/>
              </a:rPr>
              <a:t>crucial role in the success </a:t>
            </a:r>
            <a:br>
              <a:rPr lang="en-US" sz="3000" b="0" i="0" u="none" strike="noStrike" kern="1200" dirty="0">
                <a:solidFill>
                  <a:srgbClr val="D34644"/>
                </a:solidFill>
                <a:effectLst/>
                <a:latin typeface="Geneva" panose="020B0503030404040204" pitchFamily="34" charset="0"/>
                <a:ea typeface="Geneva" panose="020B0503030404040204" pitchFamily="34" charset="0"/>
              </a:rPr>
            </a:br>
            <a:r>
              <a:rPr lang="en-US" sz="1500" b="0" i="0" u="none" strike="noStrike" kern="1200" dirty="0">
                <a:solidFill>
                  <a:srgbClr val="475963"/>
                </a:solidFill>
                <a:effectLst/>
                <a:latin typeface="Geneva" panose="020B0503030404040204" pitchFamily="34" charset="0"/>
                <a:ea typeface="Geneva" panose="020B0503030404040204" pitchFamily="34" charset="0"/>
              </a:rPr>
              <a:t>of any venture, and there was a need for a tool that could assist individuals and businesses in this process. We wanted to create a solution that not only provided tech stack recommendations but also </a:t>
            </a:r>
            <a:br>
              <a:rPr lang="en-US" sz="1500" b="0" i="0" u="none" strike="noStrike" kern="1200" dirty="0">
                <a:solidFill>
                  <a:srgbClr val="475963"/>
                </a:solidFill>
                <a:effectLst/>
                <a:latin typeface="Geneva" panose="020B0503030404040204" pitchFamily="34" charset="0"/>
                <a:ea typeface="Geneva" panose="020B0503030404040204" pitchFamily="34" charset="0"/>
              </a:rPr>
            </a:br>
            <a:r>
              <a:rPr lang="en-US" sz="3000" b="0" i="0" u="none" strike="noStrike" kern="1200" dirty="0">
                <a:solidFill>
                  <a:srgbClr val="D34644"/>
                </a:solidFill>
                <a:effectLst/>
                <a:latin typeface="Geneva" panose="020B0503030404040204" pitchFamily="34" charset="0"/>
                <a:ea typeface="Geneva" panose="020B0503030404040204" pitchFamily="34" charset="0"/>
              </a:rPr>
              <a:t>helped users stay organized </a:t>
            </a:r>
            <a:br>
              <a:rPr lang="en-US" sz="3000" b="0" i="0" u="none" strike="noStrike" kern="1200" dirty="0">
                <a:solidFill>
                  <a:srgbClr val="D34644"/>
                </a:solidFill>
                <a:effectLst/>
                <a:latin typeface="Geneva" panose="020B0503030404040204" pitchFamily="34" charset="0"/>
                <a:ea typeface="Geneva" panose="020B0503030404040204" pitchFamily="34" charset="0"/>
              </a:rPr>
            </a:br>
            <a:r>
              <a:rPr lang="en-US" sz="1500" b="0" i="0" u="none" strike="noStrike" kern="1200" dirty="0">
                <a:solidFill>
                  <a:srgbClr val="475963"/>
                </a:solidFill>
                <a:effectLst/>
                <a:latin typeface="Geneva" panose="020B0503030404040204" pitchFamily="34" charset="0"/>
                <a:ea typeface="Geneva" panose="020B0503030404040204" pitchFamily="34" charset="0"/>
              </a:rPr>
              <a:t>and manage their time effectively. </a:t>
            </a:r>
            <a:br>
              <a:rPr lang="en-US" sz="1500" b="0" i="0" u="none" strike="noStrike" kern="1200" dirty="0">
                <a:solidFill>
                  <a:srgbClr val="475963"/>
                </a:solidFill>
                <a:effectLst/>
                <a:latin typeface="Geneva" panose="020B0503030404040204" pitchFamily="34" charset="0"/>
                <a:ea typeface="Geneva" panose="020B0503030404040204" pitchFamily="34" charset="0"/>
              </a:rPr>
            </a:br>
            <a:endParaRPr lang="en-US" sz="1500" b="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endParaRPr>
          </a:p>
        </p:txBody>
      </p:sp>
      <p:sp>
        <p:nvSpPr>
          <p:cNvPr id="4" name="Triangle 3">
            <a:extLst>
              <a:ext uri="{FF2B5EF4-FFF2-40B4-BE49-F238E27FC236}">
                <a16:creationId xmlns:a16="http://schemas.microsoft.com/office/drawing/2014/main" id="{1951221F-1BBE-E3EA-7330-038543F29474}"/>
              </a:ext>
            </a:extLst>
          </p:cNvPr>
          <p:cNvSpPr/>
          <p:nvPr/>
        </p:nvSpPr>
        <p:spPr>
          <a:xfrm>
            <a:off x="-2482181" y="2825496"/>
            <a:ext cx="4599432" cy="4032504"/>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5810309" y="-2437649"/>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0" y="0"/>
            <a:ext cx="1058240" cy="1058240"/>
          </a:xfrm>
          <a:prstGeom prst="rect">
            <a:avLst/>
          </a:prstGeom>
        </p:spPr>
      </p:pic>
      <p:pic>
        <p:nvPicPr>
          <p:cNvPr id="5" name="Picture 4" descr="A light bulb with a black background&#10;&#10;Description automatically generated with low confidence">
            <a:extLst>
              <a:ext uri="{FF2B5EF4-FFF2-40B4-BE49-F238E27FC236}">
                <a16:creationId xmlns:a16="http://schemas.microsoft.com/office/drawing/2014/main" id="{73A30BD2-B4CB-F1E2-1B05-0CE3C3F85912}"/>
              </a:ext>
            </a:extLst>
          </p:cNvPr>
          <p:cNvPicPr>
            <a:picLocks noChangeAspect="1"/>
          </p:cNvPicPr>
          <p:nvPr/>
        </p:nvPicPr>
        <p:blipFill>
          <a:blip r:embed="rId4"/>
          <a:stretch>
            <a:fillRect/>
          </a:stretch>
        </p:blipFill>
        <p:spPr>
          <a:xfrm>
            <a:off x="10230148" y="5117921"/>
            <a:ext cx="1460500" cy="1574800"/>
          </a:xfrm>
          <a:prstGeom prst="rect">
            <a:avLst/>
          </a:prstGeom>
        </p:spPr>
      </p:pic>
    </p:spTree>
    <p:extLst>
      <p:ext uri="{BB962C8B-B14F-4D97-AF65-F5344CB8AC3E}">
        <p14:creationId xmlns:p14="http://schemas.microsoft.com/office/powerpoint/2010/main" val="365532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4F-19BC-F8A9-4A5C-4BCFF4D30AF8}"/>
              </a:ext>
            </a:extLst>
          </p:cNvPr>
          <p:cNvSpPr>
            <a:spLocks noGrp="1"/>
          </p:cNvSpPr>
          <p:nvPr>
            <p:ph type="ctrTitle"/>
          </p:nvPr>
        </p:nvSpPr>
        <p:spPr>
          <a:xfrm>
            <a:off x="1524000" y="350989"/>
            <a:ext cx="9144000" cy="5503545"/>
          </a:xfrm>
        </p:spPr>
        <p:txBody>
          <a:bodyPr anchor="t">
            <a:normAutofit fontScale="90000"/>
          </a:bodyPr>
          <a:lstStyle/>
          <a:p>
            <a:pPr rtl="0">
              <a:lnSpc>
                <a:spcPct val="150000"/>
              </a:lnSpc>
            </a:pPr>
            <a:r>
              <a:rPr lang="en-US" sz="5400" i="0" u="none" strike="noStrike" kern="1200" dirty="0">
                <a:solidFill>
                  <a:srgbClr val="475963"/>
                </a:solidFill>
                <a:effectLst/>
                <a:latin typeface="Geneva" panose="020B0503030404040204" pitchFamily="34" charset="0"/>
                <a:ea typeface="Geneva" panose="020B0503030404040204" pitchFamily="34" charset="0"/>
              </a:rPr>
              <a:t>Key Features</a:t>
            </a:r>
            <a:br>
              <a:rPr lang="en-US" sz="1500" i="0" u="none" strike="noStrike" kern="1200" dirty="0">
                <a:solidFill>
                  <a:srgbClr val="475963"/>
                </a:solidFill>
                <a:effectLst/>
                <a:latin typeface="Geneva" panose="020B0503030404040204" pitchFamily="34" charset="0"/>
                <a:ea typeface="Geneva" panose="020B0503030404040204" pitchFamily="34" charset="0"/>
              </a:rPr>
            </a:br>
            <a:r>
              <a:rPr lang="en-US" sz="1300" i="0" u="none" strike="noStrike" kern="1200" dirty="0">
                <a:solidFill>
                  <a:srgbClr val="475963"/>
                </a:solidFill>
                <a:effectLst/>
                <a:latin typeface="Geneva" panose="020B0503030404040204" pitchFamily="34" charset="0"/>
                <a:ea typeface="Geneva" panose="020B0503030404040204" pitchFamily="34" charset="0"/>
              </a:rPr>
              <a:t>Sparkr AI is a </a:t>
            </a:r>
            <a:br>
              <a:rPr lang="en-US" sz="1300" i="0" u="none" strike="noStrike" kern="1200" dirty="0">
                <a:solidFill>
                  <a:srgbClr val="475963"/>
                </a:solidFill>
                <a:effectLst/>
                <a:latin typeface="Geneva" panose="020B0503030404040204" pitchFamily="34" charset="0"/>
                <a:ea typeface="Geneva" panose="020B0503030404040204" pitchFamily="34" charset="0"/>
              </a:rPr>
            </a:br>
            <a:r>
              <a:rPr lang="en-US" sz="2700" i="0" u="none" strike="noStrike" kern="1200" dirty="0">
                <a:solidFill>
                  <a:srgbClr val="D34644"/>
                </a:solidFill>
                <a:effectLst/>
                <a:latin typeface="Geneva" panose="020B0503030404040204" pitchFamily="34" charset="0"/>
                <a:ea typeface="Geneva" panose="020B0503030404040204" pitchFamily="34" charset="0"/>
              </a:rPr>
              <a:t>planner and educational tool </a:t>
            </a:r>
            <a:br>
              <a:rPr lang="en-US" sz="2700" i="0" u="none" strike="noStrike" kern="1200" dirty="0">
                <a:solidFill>
                  <a:srgbClr val="D34644"/>
                </a:solidFill>
                <a:effectLst/>
                <a:latin typeface="Geneva" panose="020B0503030404040204" pitchFamily="34" charset="0"/>
                <a:ea typeface="Geneva" panose="020B0503030404040204" pitchFamily="34" charset="0"/>
              </a:rPr>
            </a:br>
            <a:r>
              <a:rPr lang="en-US" sz="1300" i="0" u="none" strike="noStrike" kern="1200" dirty="0">
                <a:solidFill>
                  <a:srgbClr val="475963"/>
                </a:solidFill>
                <a:effectLst/>
                <a:latin typeface="Geneva" panose="020B0503030404040204" pitchFamily="34" charset="0"/>
                <a:ea typeface="Geneva" panose="020B0503030404040204" pitchFamily="34" charset="0"/>
              </a:rPr>
              <a:t>that offers a range of features to assist startups, businesses, and individuals in their journey of building a product or startup. It analyzes project prompts and </a:t>
            </a:r>
            <a:br>
              <a:rPr lang="en-US" sz="1300" i="0" u="none" strike="noStrike" kern="1200" dirty="0">
                <a:solidFill>
                  <a:srgbClr val="475963"/>
                </a:solidFill>
                <a:effectLst/>
                <a:latin typeface="Geneva" panose="020B0503030404040204" pitchFamily="34" charset="0"/>
                <a:ea typeface="Geneva" panose="020B0503030404040204" pitchFamily="34" charset="0"/>
              </a:rPr>
            </a:br>
            <a:r>
              <a:rPr lang="en-US" sz="2700" i="0" u="none" strike="noStrike" kern="1200" dirty="0">
                <a:solidFill>
                  <a:srgbClr val="D34644"/>
                </a:solidFill>
                <a:effectLst/>
                <a:latin typeface="Geneva" panose="020B0503030404040204" pitchFamily="34" charset="0"/>
                <a:ea typeface="Geneva" panose="020B0503030404040204" pitchFamily="34" charset="0"/>
              </a:rPr>
              <a:t>generates personalized tech stack recommendations </a:t>
            </a:r>
            <a:r>
              <a:rPr lang="en-US" sz="1300" i="0" u="none" strike="noStrike" kern="1200" dirty="0">
                <a:solidFill>
                  <a:srgbClr val="475963"/>
                </a:solidFill>
                <a:effectLst/>
                <a:latin typeface="Geneva" panose="020B0503030404040204" pitchFamily="34" charset="0"/>
                <a:ea typeface="Geneva" panose="020B0503030404040204" pitchFamily="34" charset="0"/>
              </a:rPr>
              <a:t>based on various factors such as project requirements, scalability, cost, and industry trends. Furthermore, it provides </a:t>
            </a:r>
            <a:br>
              <a:rPr lang="en-US" sz="1300" i="0" u="none" strike="noStrike" kern="1200" dirty="0">
                <a:solidFill>
                  <a:srgbClr val="475963"/>
                </a:solidFill>
                <a:effectLst/>
                <a:latin typeface="Geneva" panose="020B0503030404040204" pitchFamily="34" charset="0"/>
                <a:ea typeface="Geneva" panose="020B0503030404040204" pitchFamily="34" charset="0"/>
              </a:rPr>
            </a:br>
            <a:r>
              <a:rPr lang="en-US" sz="3100" i="0" u="none" strike="noStrike" kern="1200" dirty="0">
                <a:solidFill>
                  <a:srgbClr val="D34644"/>
                </a:solidFill>
                <a:effectLst/>
                <a:latin typeface="Geneva" panose="020B0503030404040204" pitchFamily="34" charset="0"/>
                <a:ea typeface="Geneva" panose="020B0503030404040204" pitchFamily="34" charset="0"/>
              </a:rPr>
              <a:t>resources for the user to get started</a:t>
            </a:r>
            <a:br>
              <a:rPr lang="en-US" sz="3100" i="0" u="none" strike="noStrike" kern="1200" dirty="0">
                <a:solidFill>
                  <a:srgbClr val="D34644"/>
                </a:solidFill>
                <a:effectLst/>
                <a:latin typeface="Geneva" panose="020B0503030404040204" pitchFamily="34" charset="0"/>
                <a:ea typeface="Geneva" panose="020B0503030404040204" pitchFamily="34" charset="0"/>
              </a:rPr>
            </a:br>
            <a:r>
              <a:rPr lang="en-US" sz="3100" i="0" u="none" strike="noStrike" kern="1200" dirty="0">
                <a:solidFill>
                  <a:srgbClr val="D34644"/>
                </a:solidFill>
                <a:effectLst/>
                <a:latin typeface="Geneva" panose="020B0503030404040204" pitchFamily="34" charset="0"/>
                <a:ea typeface="Geneva" panose="020B0503030404040204" pitchFamily="34" charset="0"/>
              </a:rPr>
              <a:t> </a:t>
            </a:r>
            <a:r>
              <a:rPr lang="en-US" sz="1300" i="0" u="none" strike="noStrike" kern="1200" dirty="0">
                <a:solidFill>
                  <a:srgbClr val="475963"/>
                </a:solidFill>
                <a:effectLst/>
                <a:latin typeface="Geneva" panose="020B0503030404040204" pitchFamily="34" charset="0"/>
                <a:ea typeface="Geneva" panose="020B0503030404040204" pitchFamily="34" charset="0"/>
              </a:rPr>
              <a:t>and tackle their interests. Additionally, it generates a </a:t>
            </a:r>
            <a:br>
              <a:rPr lang="en-US" sz="1300" i="0" u="none" strike="noStrike" kern="1200" dirty="0">
                <a:solidFill>
                  <a:srgbClr val="475963"/>
                </a:solidFill>
                <a:effectLst/>
                <a:latin typeface="Geneva" panose="020B0503030404040204" pitchFamily="34" charset="0"/>
                <a:ea typeface="Geneva" panose="020B0503030404040204" pitchFamily="34" charset="0"/>
              </a:rPr>
            </a:br>
            <a:r>
              <a:rPr lang="en-US" sz="3100" i="0" u="none" strike="noStrike" kern="1200" dirty="0">
                <a:solidFill>
                  <a:srgbClr val="D34644"/>
                </a:solidFill>
                <a:effectLst/>
                <a:latin typeface="Geneva" panose="020B0503030404040204" pitchFamily="34" charset="0"/>
                <a:ea typeface="Geneva" panose="020B0503030404040204" pitchFamily="34" charset="0"/>
              </a:rPr>
              <a:t>customized Google Calendar</a:t>
            </a:r>
            <a:br>
              <a:rPr lang="en-US" sz="3100" i="0" u="none" strike="noStrike" kern="1200" dirty="0">
                <a:solidFill>
                  <a:srgbClr val="D34644"/>
                </a:solidFill>
                <a:effectLst/>
                <a:latin typeface="Geneva" panose="020B0503030404040204" pitchFamily="34" charset="0"/>
                <a:ea typeface="Geneva" panose="020B0503030404040204" pitchFamily="34" charset="0"/>
              </a:rPr>
            </a:br>
            <a:r>
              <a:rPr lang="en-US" sz="3100" i="0" u="none" strike="noStrike" kern="1200" dirty="0">
                <a:solidFill>
                  <a:srgbClr val="D34644"/>
                </a:solidFill>
                <a:effectLst/>
                <a:latin typeface="Geneva" panose="020B0503030404040204" pitchFamily="34" charset="0"/>
                <a:ea typeface="Geneva" panose="020B0503030404040204" pitchFamily="34" charset="0"/>
              </a:rPr>
              <a:t> </a:t>
            </a:r>
            <a:r>
              <a:rPr lang="en-US" sz="1300" i="0" u="none" strike="noStrike" kern="1200" dirty="0">
                <a:solidFill>
                  <a:srgbClr val="475963"/>
                </a:solidFill>
                <a:effectLst/>
                <a:latin typeface="Geneva" panose="020B0503030404040204" pitchFamily="34" charset="0"/>
                <a:ea typeface="Geneva" panose="020B0503030404040204" pitchFamily="34" charset="0"/>
              </a:rPr>
              <a:t>with tasks and events, helping users stay organized and track their progress. </a:t>
            </a:r>
            <a:br>
              <a:rPr lang="en-US" sz="1500" i="0" u="none" strike="noStrike" kern="1200" dirty="0">
                <a:solidFill>
                  <a:srgbClr val="475963"/>
                </a:solidFill>
                <a:effectLst/>
                <a:latin typeface="Geneva" panose="020B0503030404040204" pitchFamily="34" charset="0"/>
                <a:ea typeface="Geneva" panose="020B0503030404040204" pitchFamily="34" charset="0"/>
              </a:rPr>
            </a:br>
            <a:endParaRPr lang="en-US" sz="150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endParaRPr>
          </a:p>
        </p:txBody>
      </p:sp>
      <p:sp>
        <p:nvSpPr>
          <p:cNvPr id="4" name="Triangle 3">
            <a:extLst>
              <a:ext uri="{FF2B5EF4-FFF2-40B4-BE49-F238E27FC236}">
                <a16:creationId xmlns:a16="http://schemas.microsoft.com/office/drawing/2014/main" id="{1951221F-1BBE-E3EA-7330-038543F29474}"/>
              </a:ext>
            </a:extLst>
          </p:cNvPr>
          <p:cNvSpPr/>
          <p:nvPr/>
        </p:nvSpPr>
        <p:spPr>
          <a:xfrm>
            <a:off x="-2482181" y="2825496"/>
            <a:ext cx="4599432" cy="4032504"/>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5810309" y="-2437649"/>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0" y="0"/>
            <a:ext cx="1058240" cy="1058240"/>
          </a:xfrm>
          <a:prstGeom prst="rect">
            <a:avLst/>
          </a:prstGeom>
        </p:spPr>
      </p:pic>
    </p:spTree>
    <p:extLst>
      <p:ext uri="{BB962C8B-B14F-4D97-AF65-F5344CB8AC3E}">
        <p14:creationId xmlns:p14="http://schemas.microsoft.com/office/powerpoint/2010/main" val="237138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3">
            <a:extLst>
              <a:ext uri="{FF2B5EF4-FFF2-40B4-BE49-F238E27FC236}">
                <a16:creationId xmlns:a16="http://schemas.microsoft.com/office/drawing/2014/main" id="{1951221F-1BBE-E3EA-7330-038543F29474}"/>
              </a:ext>
            </a:extLst>
          </p:cNvPr>
          <p:cNvSpPr/>
          <p:nvPr/>
        </p:nvSpPr>
        <p:spPr>
          <a:xfrm>
            <a:off x="-237744" y="2896936"/>
            <a:ext cx="4599432" cy="4032504"/>
          </a:xfrm>
          <a:prstGeom prs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B1E0B1C4-E964-567F-D574-4AD4634E4769}"/>
              </a:ext>
            </a:extLst>
          </p:cNvPr>
          <p:cNvSpPr/>
          <p:nvPr/>
        </p:nvSpPr>
        <p:spPr>
          <a:xfrm rot="5400000">
            <a:off x="-3690517" y="1216092"/>
            <a:ext cx="8667290" cy="2446021"/>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3494620" y="-2202303"/>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4126417" y="523593"/>
            <a:ext cx="4271673" cy="4271673"/>
          </a:xfrm>
          <a:prstGeom prst="rect">
            <a:avLst/>
          </a:prstGeom>
        </p:spPr>
      </p:pic>
      <p:sp>
        <p:nvSpPr>
          <p:cNvPr id="10" name="Rounded Rectangle 9">
            <a:extLst>
              <a:ext uri="{FF2B5EF4-FFF2-40B4-BE49-F238E27FC236}">
                <a16:creationId xmlns:a16="http://schemas.microsoft.com/office/drawing/2014/main" id="{2B3B7BFD-463D-15D0-6ADF-87A4DF2EAD78}"/>
              </a:ext>
            </a:extLst>
          </p:cNvPr>
          <p:cNvSpPr/>
          <p:nvPr/>
        </p:nvSpPr>
        <p:spPr>
          <a:xfrm>
            <a:off x="2392875" y="3093274"/>
            <a:ext cx="7738755" cy="4433317"/>
          </a:xfrm>
          <a:prstGeom prst="roundRect">
            <a:avLst/>
          </a:prstGeom>
          <a:solidFill>
            <a:srgbClr val="0A9588">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500" b="1" dirty="0">
                <a:solidFill>
                  <a:srgbClr val="475963"/>
                </a:solidFill>
                <a:latin typeface="Geneva" panose="020B0503030404040204" pitchFamily="34" charset="0"/>
                <a:ea typeface="Geneva" panose="020B0503030404040204" pitchFamily="34" charset="0"/>
                <a:cs typeface="Bangla Sangam MN" panose="02000000000000000000" pitchFamily="2" charset="0"/>
              </a:rPr>
              <a:t>DEMO TIME!</a:t>
            </a:r>
          </a:p>
        </p:txBody>
      </p:sp>
    </p:spTree>
    <p:extLst>
      <p:ext uri="{BB962C8B-B14F-4D97-AF65-F5344CB8AC3E}">
        <p14:creationId xmlns:p14="http://schemas.microsoft.com/office/powerpoint/2010/main" val="218093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684F-19BC-F8A9-4A5C-4BCFF4D30AF8}"/>
              </a:ext>
            </a:extLst>
          </p:cNvPr>
          <p:cNvSpPr>
            <a:spLocks noGrp="1"/>
          </p:cNvSpPr>
          <p:nvPr>
            <p:ph type="ctrTitle"/>
          </p:nvPr>
        </p:nvSpPr>
        <p:spPr>
          <a:xfrm>
            <a:off x="1331026" y="677227"/>
            <a:ext cx="9529948" cy="5503545"/>
          </a:xfrm>
        </p:spPr>
        <p:txBody>
          <a:bodyPr anchor="t">
            <a:noAutofit/>
          </a:bodyPr>
          <a:lstStyle/>
          <a:p>
            <a:pPr rtl="0">
              <a:lnSpc>
                <a:spcPct val="150000"/>
              </a:lnSpc>
            </a:pPr>
            <a:r>
              <a:rPr lang="en-US" sz="4800" dirty="0">
                <a:solidFill>
                  <a:srgbClr val="475963"/>
                </a:solidFill>
                <a:latin typeface="Geneva" panose="020B0503030404040204" pitchFamily="34" charset="0"/>
                <a:ea typeface="Geneva" panose="020B0503030404040204" pitchFamily="34" charset="0"/>
              </a:rPr>
              <a:t>What’s Next?</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1200" i="0" u="none" strike="noStrike" kern="1200" dirty="0">
                <a:solidFill>
                  <a:srgbClr val="475963"/>
                </a:solidFill>
                <a:effectLst/>
                <a:latin typeface="Geneva" panose="020B0503030404040204" pitchFamily="34" charset="0"/>
                <a:ea typeface="Geneva" panose="020B0503030404040204" pitchFamily="34" charset="0"/>
              </a:rPr>
              <a:t>Moving forward, we have exciting plans for Sparkr AI. We aim to expand the tool's capabilities by incorporating additional features such as </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2400" i="0" u="none" strike="noStrike" kern="1200" dirty="0">
                <a:solidFill>
                  <a:srgbClr val="D34644"/>
                </a:solidFill>
                <a:effectLst/>
                <a:latin typeface="Geneva" panose="020B0503030404040204" pitchFamily="34" charset="0"/>
                <a:ea typeface="Geneva" panose="020B0503030404040204" pitchFamily="34" charset="0"/>
              </a:rPr>
              <a:t>budget estimation, resource allocation, and progress tracking</a:t>
            </a:r>
            <a:r>
              <a:rPr lang="en-US" sz="1200" i="0" u="none" strike="noStrike" kern="1200" dirty="0">
                <a:solidFill>
                  <a:srgbClr val="475963"/>
                </a:solidFill>
                <a:effectLst/>
                <a:latin typeface="Geneva" panose="020B0503030404040204" pitchFamily="34" charset="0"/>
                <a:ea typeface="Geneva" panose="020B0503030404040204" pitchFamily="34" charset="0"/>
              </a:rPr>
              <a:t>.</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1200" i="0" u="none" strike="noStrike" kern="1200" dirty="0">
                <a:solidFill>
                  <a:srgbClr val="475963"/>
                </a:solidFill>
                <a:effectLst/>
                <a:latin typeface="Geneva" panose="020B0503030404040204" pitchFamily="34" charset="0"/>
                <a:ea typeface="Geneva" panose="020B0503030404040204" pitchFamily="34" charset="0"/>
              </a:rPr>
              <a:t> We also plan to enhance the AI algorithms by incorporating machine learning techniques to further </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2400" i="0" u="none" strike="noStrike" kern="1200" dirty="0">
                <a:solidFill>
                  <a:srgbClr val="D34644"/>
                </a:solidFill>
                <a:effectLst/>
                <a:latin typeface="Geneva" panose="020B0503030404040204" pitchFamily="34" charset="0"/>
                <a:ea typeface="Geneva" panose="020B0503030404040204" pitchFamily="34" charset="0"/>
              </a:rPr>
              <a:t>improve the accuracy of tech stack recommendations</a:t>
            </a:r>
            <a:r>
              <a:rPr lang="en-US" sz="1200" i="0" u="none" strike="noStrike" kern="1200" dirty="0">
                <a:solidFill>
                  <a:srgbClr val="475963"/>
                </a:solidFill>
                <a:effectLst/>
                <a:latin typeface="Geneva" panose="020B0503030404040204" pitchFamily="34" charset="0"/>
                <a:ea typeface="Geneva" panose="020B0503030404040204" pitchFamily="34" charset="0"/>
              </a:rPr>
              <a:t>.</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1200" i="0" u="none" strike="noStrike" kern="1200" dirty="0">
                <a:solidFill>
                  <a:srgbClr val="475963"/>
                </a:solidFill>
                <a:effectLst/>
                <a:latin typeface="Geneva" panose="020B0503030404040204" pitchFamily="34" charset="0"/>
                <a:ea typeface="Geneva" panose="020B0503030404040204" pitchFamily="34" charset="0"/>
              </a:rPr>
              <a:t> Additionally, we intend to gather user feedback and iterate on the tool’s </a:t>
            </a:r>
            <a:br>
              <a:rPr lang="en-US" sz="1200" i="0" u="none" strike="noStrike" kern="1200" dirty="0">
                <a:solidFill>
                  <a:srgbClr val="475963"/>
                </a:solidFill>
                <a:effectLst/>
                <a:latin typeface="Geneva" panose="020B0503030404040204" pitchFamily="34" charset="0"/>
                <a:ea typeface="Geneva" panose="020B0503030404040204" pitchFamily="34" charset="0"/>
              </a:rPr>
            </a:br>
            <a:r>
              <a:rPr lang="en-US" sz="2800" i="0" u="none" strike="noStrike" kern="1200" dirty="0">
                <a:solidFill>
                  <a:srgbClr val="D34644"/>
                </a:solidFill>
                <a:effectLst/>
                <a:latin typeface="Geneva" panose="020B0503030404040204" pitchFamily="34" charset="0"/>
                <a:ea typeface="Geneva" panose="020B0503030404040204" pitchFamily="34" charset="0"/>
              </a:rPr>
              <a:t>design and functionality</a:t>
            </a:r>
            <a:br>
              <a:rPr lang="en-US" sz="2800" i="0" u="none" strike="noStrike" kern="1200" dirty="0">
                <a:solidFill>
                  <a:srgbClr val="D34644"/>
                </a:solidFill>
                <a:effectLst/>
                <a:latin typeface="Geneva" panose="020B0503030404040204" pitchFamily="34" charset="0"/>
                <a:ea typeface="Geneva" panose="020B0503030404040204" pitchFamily="34" charset="0"/>
              </a:rPr>
            </a:br>
            <a:r>
              <a:rPr lang="en-US" sz="2800" i="0" u="none" strike="noStrike" kern="1200" dirty="0">
                <a:solidFill>
                  <a:srgbClr val="D34644"/>
                </a:solidFill>
                <a:effectLst/>
                <a:latin typeface="Geneva" panose="020B0503030404040204" pitchFamily="34" charset="0"/>
                <a:ea typeface="Geneva" panose="020B0503030404040204" pitchFamily="34" charset="0"/>
              </a:rPr>
              <a:t> </a:t>
            </a:r>
            <a:r>
              <a:rPr lang="en-US" sz="1200" i="0" u="none" strike="noStrike" kern="1200" dirty="0">
                <a:solidFill>
                  <a:srgbClr val="475963"/>
                </a:solidFill>
                <a:effectLst/>
                <a:latin typeface="Geneva" panose="020B0503030404040204" pitchFamily="34" charset="0"/>
                <a:ea typeface="Geneva" panose="020B0503030404040204" pitchFamily="34" charset="0"/>
              </a:rPr>
              <a:t>to ensure it continues to meet the evolving needs of startups, businesses, and individuals in their product-building journey.</a:t>
            </a:r>
            <a:br>
              <a:rPr lang="en-US" sz="1200" i="0" u="none" strike="noStrike" kern="1200" dirty="0">
                <a:solidFill>
                  <a:srgbClr val="475963"/>
                </a:solidFill>
                <a:effectLst/>
                <a:latin typeface="Geneva" panose="020B0503030404040204" pitchFamily="34" charset="0"/>
                <a:ea typeface="Geneva" panose="020B0503030404040204" pitchFamily="34" charset="0"/>
              </a:rPr>
            </a:br>
            <a:endParaRPr lang="en-US" sz="1200" dirty="0">
              <a:solidFill>
                <a:srgbClr val="475963"/>
              </a:solidFill>
              <a:effectLst/>
              <a:latin typeface="Geneva" panose="020B0503030404040204" pitchFamily="34" charset="0"/>
              <a:ea typeface="Geneva" panose="020B0503030404040204" pitchFamily="34" charset="0"/>
              <a:cs typeface="Bangla Sangam MN" panose="02000000000000000000" pitchFamily="2" charset="0"/>
            </a:endParaRPr>
          </a:p>
        </p:txBody>
      </p:sp>
      <p:sp>
        <p:nvSpPr>
          <p:cNvPr id="4" name="Triangle 3">
            <a:extLst>
              <a:ext uri="{FF2B5EF4-FFF2-40B4-BE49-F238E27FC236}">
                <a16:creationId xmlns:a16="http://schemas.microsoft.com/office/drawing/2014/main" id="{1951221F-1BBE-E3EA-7330-038543F29474}"/>
              </a:ext>
            </a:extLst>
          </p:cNvPr>
          <p:cNvSpPr/>
          <p:nvPr/>
        </p:nvSpPr>
        <p:spPr>
          <a:xfrm>
            <a:off x="-2482181" y="2825496"/>
            <a:ext cx="4599432" cy="4032504"/>
          </a:xfrm>
          <a:prstGeom prst="triangle">
            <a:avLst/>
          </a:prstGeom>
          <a:solidFill>
            <a:srgbClr val="D346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A32FC3FB-BF6B-2D4B-0F7D-15A6464B068A}"/>
              </a:ext>
            </a:extLst>
          </p:cNvPr>
          <p:cNvSpPr/>
          <p:nvPr/>
        </p:nvSpPr>
        <p:spPr>
          <a:xfrm rot="11727290">
            <a:off x="5810309" y="-2437649"/>
            <a:ext cx="11760679" cy="10526289"/>
          </a:xfrm>
          <a:prstGeom prst="rtTriangle">
            <a:avLst/>
          </a:prstGeom>
          <a:solidFill>
            <a:srgbClr val="0A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graphics, colorfulness, line&#10;&#10;Description automatically generated">
            <a:extLst>
              <a:ext uri="{FF2B5EF4-FFF2-40B4-BE49-F238E27FC236}">
                <a16:creationId xmlns:a16="http://schemas.microsoft.com/office/drawing/2014/main" id="{06C02F74-FBB2-0FCA-F57A-4E8725079807}"/>
              </a:ext>
            </a:extLst>
          </p:cNvPr>
          <p:cNvPicPr>
            <a:picLocks noChangeAspect="1"/>
          </p:cNvPicPr>
          <p:nvPr/>
        </p:nvPicPr>
        <p:blipFill>
          <a:blip r:embed="rId3"/>
          <a:stretch>
            <a:fillRect/>
          </a:stretch>
        </p:blipFill>
        <p:spPr>
          <a:xfrm>
            <a:off x="0" y="0"/>
            <a:ext cx="1058240" cy="1058240"/>
          </a:xfrm>
          <a:prstGeom prst="rect">
            <a:avLst/>
          </a:prstGeom>
        </p:spPr>
      </p:pic>
    </p:spTree>
    <p:extLst>
      <p:ext uri="{BB962C8B-B14F-4D97-AF65-F5344CB8AC3E}">
        <p14:creationId xmlns:p14="http://schemas.microsoft.com/office/powerpoint/2010/main" val="411261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332</Words>
  <Application>Microsoft Macintosh PowerPoint</Application>
  <PresentationFormat>Widescreen</PresentationFormat>
  <Paragraphs>12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Geneva</vt:lpstr>
      <vt:lpstr>Office Theme</vt:lpstr>
      <vt:lpstr> Sparkr AI</vt:lpstr>
      <vt:lpstr>Plan, Build, Succeed! Idea Accelerator and Educational Tool for Startups and Individuals </vt:lpstr>
      <vt:lpstr>Inspiration The inspiration behind Sparkr AI came from  our own experiences  in building products and startups. We realized that the planning phase plays a  crucial role in the success  of any venture, and there was a need for a tool that could assist individuals and businesses in this process. We wanted to create a solution that not only provided tech stack recommendations but also  helped users stay organized  and manage their time effectively.  </vt:lpstr>
      <vt:lpstr>Key Features Sparkr AI is a  planner and educational tool  that offers a range of features to assist startups, businesses, and individuals in their journey of building a product or startup. It analyzes project prompts and  generates personalized tech stack recommendations based on various factors such as project requirements, scalability, cost, and industry trends. Furthermore, it provides  resources for the user to get started  and tackle their interests. Additionally, it generates a  customized Google Calendar  with tasks and events, helping users stay organized and track their progress.  </vt:lpstr>
      <vt:lpstr>PowerPoint Presentation</vt:lpstr>
      <vt:lpstr>What’s Next? Moving forward, we have exciting plans for Sparkr AI. We aim to expand the tool's capabilities by incorporating additional features such as  budget estimation, resource allocation, and progress tracking.  We also plan to enhance the AI algorithms by incorporating machine learning techniques to further  improve the accuracy of tech stack recommendations.  Additionally, we intend to gather user feedback and iterate on the tool’s  design and functionality  to ensure it continues to meet the evolving needs of startups, businesses, and individuals in their product-building journey.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Sparkr AI</dc:title>
  <dc:creator>Sreeram Ranga</dc:creator>
  <cp:lastModifiedBy>Sreeram Ranga</cp:lastModifiedBy>
  <cp:revision>2</cp:revision>
  <dcterms:created xsi:type="dcterms:W3CDTF">2023-06-18T20:26:54Z</dcterms:created>
  <dcterms:modified xsi:type="dcterms:W3CDTF">2023-06-18T22:20:01Z</dcterms:modified>
</cp:coreProperties>
</file>