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82" r:id="rId7"/>
    <p:sldId id="260" r:id="rId8"/>
    <p:sldId id="261" r:id="rId9"/>
    <p:sldId id="262" r:id="rId10"/>
    <p:sldId id="281" r:id="rId11"/>
    <p:sldId id="263" r:id="rId12"/>
    <p:sldId id="265" r:id="rId13"/>
    <p:sldId id="266" r:id="rId14"/>
    <p:sldId id="286" r:id="rId15"/>
    <p:sldId id="290" r:id="rId16"/>
    <p:sldId id="267" r:id="rId17"/>
    <p:sldId id="269" r:id="rId18"/>
    <p:sldId id="270" r:id="rId19"/>
    <p:sldId id="268" r:id="rId20"/>
    <p:sldId id="272" r:id="rId21"/>
    <p:sldId id="280" r:id="rId22"/>
    <p:sldId id="273" r:id="rId23"/>
    <p:sldId id="274" r:id="rId24"/>
    <p:sldId id="284" r:id="rId25"/>
    <p:sldId id="276" r:id="rId26"/>
    <p:sldId id="289" r:id="rId27"/>
    <p:sldId id="277" r:id="rId28"/>
    <p:sldId id="283" r:id="rId29"/>
    <p:sldId id="278" r:id="rId30"/>
    <p:sldId id="285" r:id="rId31"/>
    <p:sldId id="279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8511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99323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3962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7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2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91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49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35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695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8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3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47215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18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76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70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85D0010-EF92-4A27-8C4F-7B983675D9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FA1939-9BC6-4760-ADA4-8F8A2F4704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969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074" y="3104706"/>
            <a:ext cx="9849852" cy="781973"/>
          </a:xfrm>
          <a:gradFill>
            <a:gsLst>
              <a:gs pos="20000">
                <a:schemeClr val="accent1">
                  <a:lumMod val="5000"/>
                  <a:lumOff val="95000"/>
                  <a:alpha val="2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4800" b="1" i="1" dirty="0"/>
              <a:t>Distributed Generation system</a:t>
            </a:r>
          </a:p>
        </p:txBody>
      </p:sp>
    </p:spTree>
    <p:extLst>
      <p:ext uri="{BB962C8B-B14F-4D97-AF65-F5344CB8AC3E}">
        <p14:creationId xmlns:p14="http://schemas.microsoft.com/office/powerpoint/2010/main" val="41763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2" r="6399"/>
          <a:stretch/>
        </p:blipFill>
        <p:spPr>
          <a:xfrm>
            <a:off x="728117" y="0"/>
            <a:ext cx="11463883" cy="3408218"/>
          </a:xfrm>
        </p:spPr>
      </p:pic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5" r="6954"/>
          <a:stretch/>
        </p:blipFill>
        <p:spPr>
          <a:xfrm>
            <a:off x="728117" y="3408218"/>
            <a:ext cx="11471563" cy="34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r="5299"/>
          <a:stretch/>
        </p:blipFill>
        <p:spPr>
          <a:xfrm>
            <a:off x="709056" y="-1"/>
            <a:ext cx="11482944" cy="6858001"/>
          </a:xfrm>
        </p:spPr>
      </p:pic>
    </p:spTree>
    <p:extLst>
      <p:ext uri="{BB962C8B-B14F-4D97-AF65-F5344CB8AC3E}">
        <p14:creationId xmlns:p14="http://schemas.microsoft.com/office/powerpoint/2010/main" val="136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</a:t>
            </a:r>
            <a:r>
              <a:rPr lang="az-Cyrl-AZ" dirty="0"/>
              <a:t>ф</a:t>
            </a:r>
            <a:r>
              <a:rPr lang="en-US" dirty="0"/>
              <a:t> </a:t>
            </a:r>
            <a:r>
              <a:rPr lang="en-US" b="1" i="1" dirty="0"/>
              <a:t>DC-AC</a:t>
            </a:r>
            <a:r>
              <a:rPr lang="en-US" i="1" dirty="0"/>
              <a:t> Inverter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8" y="1557338"/>
            <a:ext cx="9985592" cy="5129211"/>
          </a:xfrm>
        </p:spPr>
      </p:pic>
    </p:spTree>
    <p:extLst>
      <p:ext uri="{BB962C8B-B14F-4D97-AF65-F5344CB8AC3E}">
        <p14:creationId xmlns:p14="http://schemas.microsoft.com/office/powerpoint/2010/main" val="22188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D170-E14C-47B2-B6CA-21949AC6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MOSFET vs IGBT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8D0B-C1BD-43F4-B713-3FE22366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Screen Shot 2017-12-14 at 1.45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14" y="1734855"/>
            <a:ext cx="5329286" cy="4837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creen Shot 2017-12-14 at 1.52.0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1800" y="1734855"/>
            <a:ext cx="6050200" cy="48373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8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MOSFET vs IGBT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 of most important modern devices</a:t>
            </a:r>
          </a:p>
          <a:p>
            <a:pPr algn="just"/>
            <a:r>
              <a:rPr lang="en-US" dirty="0"/>
              <a:t>IGBTs excellent for high power, low frequency devices: Some of the advantages of FET and BJT combined into one device</a:t>
            </a:r>
          </a:p>
          <a:p>
            <a:pPr algn="just"/>
            <a:r>
              <a:rPr lang="en-US" dirty="0"/>
              <a:t>MOSFETs find most frequent “general use”: Excellent for high frequency operation, and consume very little power. Any low or medium power system should use FET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71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9601200" cy="4445000"/>
          </a:xfrm>
        </p:spPr>
        <p:txBody>
          <a:bodyPr/>
          <a:lstStyle/>
          <a:p>
            <a:r>
              <a:rPr lang="en-US" dirty="0"/>
              <a:t>Ideal </a:t>
            </a:r>
            <a:r>
              <a:rPr lang="en-US" b="1" dirty="0"/>
              <a:t>MOSFETS</a:t>
            </a:r>
            <a:r>
              <a:rPr lang="en-US" dirty="0"/>
              <a:t> with anti parallel </a:t>
            </a:r>
            <a:r>
              <a:rPr lang="en-US" b="1" dirty="0"/>
              <a:t>DIODES </a:t>
            </a:r>
            <a:r>
              <a:rPr lang="en-US" dirty="0"/>
              <a:t>are employed to switch DC Source</a:t>
            </a:r>
          </a:p>
          <a:p>
            <a:pPr lvl="1"/>
            <a:r>
              <a:rPr lang="en-US" dirty="0"/>
              <a:t>3 legs with two complimentary switches per leg</a:t>
            </a:r>
          </a:p>
          <a:p>
            <a:pPr lvl="1"/>
            <a:r>
              <a:rPr lang="en-US" dirty="0"/>
              <a:t>Operated in Saturated / Off regions</a:t>
            </a:r>
          </a:p>
          <a:p>
            <a:pPr lvl="1"/>
            <a:r>
              <a:rPr lang="en-US" dirty="0"/>
              <a:t>No Delays</a:t>
            </a:r>
          </a:p>
          <a:p>
            <a:pPr lvl="1"/>
            <a:r>
              <a:rPr lang="en-US" dirty="0"/>
              <a:t>No Leakage or Inrush current</a:t>
            </a:r>
          </a:p>
          <a:p>
            <a:pPr lvl="0"/>
            <a:r>
              <a:rPr lang="en-US" dirty="0">
                <a:solidFill>
                  <a:srgbClr val="191B0E"/>
                </a:solidFill>
              </a:rPr>
              <a:t>Operational Amplifiers are used to generate PWM for switches</a:t>
            </a:r>
          </a:p>
          <a:p>
            <a:pPr lvl="1"/>
            <a:r>
              <a:rPr lang="en-US" dirty="0">
                <a:solidFill>
                  <a:srgbClr val="191B0E"/>
                </a:solidFill>
              </a:rPr>
              <a:t>Sinusoidal Input with a fundamental frequency of 60Hz</a:t>
            </a:r>
          </a:p>
          <a:p>
            <a:pPr lvl="1"/>
            <a:r>
              <a:rPr lang="en-US" dirty="0">
                <a:solidFill>
                  <a:srgbClr val="191B0E"/>
                </a:solidFill>
              </a:rPr>
              <a:t>Saw tooth waveform </a:t>
            </a:r>
            <a:r>
              <a:rPr lang="en-US" dirty="0" smtClean="0">
                <a:solidFill>
                  <a:srgbClr val="191B0E"/>
                </a:solidFill>
              </a:rPr>
              <a:t>for control of PWM </a:t>
            </a:r>
          </a:p>
          <a:p>
            <a:pPr lvl="1"/>
            <a:r>
              <a:rPr lang="en-US" dirty="0" smtClean="0">
                <a:solidFill>
                  <a:srgbClr val="191B0E"/>
                </a:solidFill>
              </a:rPr>
              <a:t>Three stages with 120˚ phase shift </a:t>
            </a:r>
          </a:p>
          <a:p>
            <a:pPr lvl="1"/>
            <a:endParaRPr lang="en-US" dirty="0">
              <a:solidFill>
                <a:srgbClr val="191B0E"/>
              </a:solidFill>
            </a:endParaRPr>
          </a:p>
          <a:p>
            <a:pPr lvl="2"/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725" y="2317602"/>
            <a:ext cx="1837150" cy="3618614"/>
          </a:xfrm>
          <a:prstGeom prst="rect">
            <a:avLst/>
          </a:prstGeom>
          <a:effectLst>
            <a:glow rad="342900">
              <a:schemeClr val="accent1">
                <a:alpha val="26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617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 Modulation </a:t>
            </a:r>
            <a:r>
              <a:rPr lang="en-US" b="1" dirty="0"/>
              <a:t>(PWM)</a:t>
            </a:r>
            <a:r>
              <a:rPr lang="en-US" dirty="0"/>
              <a:t>: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AC8F4-B315-443A-B72F-93C18F6B0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2519680"/>
            <a:ext cx="4368800" cy="2946400"/>
          </a:xfrm>
          <a:effectLst>
            <a:outerShdw blurRad="50800" dist="50800" dir="5400000" algn="ctr" rotWithShape="0">
              <a:srgbClr val="000000">
                <a:alpha val="65000"/>
              </a:srgbClr>
            </a:outerShdw>
            <a:softEdge rad="127000"/>
          </a:effectLst>
        </p:spPr>
      </p:pic>
      <p:pic>
        <p:nvPicPr>
          <p:cNvPr id="3074" name="Picture 2" descr="File:Pwm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77" y="1377703"/>
            <a:ext cx="6843823" cy="5429497"/>
          </a:xfrm>
          <a:prstGeom prst="rect">
            <a:avLst/>
          </a:prstGeom>
          <a:noFill/>
          <a:effectLst>
            <a:outerShdw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9C9D-485F-4777-A1B7-56CD175F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CA69BC-1E7A-4266-86A1-98C7C0260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84" y="0"/>
            <a:ext cx="11480016" cy="6858000"/>
          </a:xfrm>
        </p:spPr>
      </p:pic>
    </p:spTree>
    <p:extLst>
      <p:ext uri="{BB962C8B-B14F-4D97-AF65-F5344CB8AC3E}">
        <p14:creationId xmlns:p14="http://schemas.microsoft.com/office/powerpoint/2010/main" val="24111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81" y="1988289"/>
            <a:ext cx="9601200" cy="3508744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/>
              <a:t>HIGH </a:t>
            </a:r>
            <a:br>
              <a:rPr lang="en-US" sz="6600" b="1" i="1" dirty="0"/>
            </a:br>
            <a:r>
              <a:rPr lang="en-US" sz="6600" b="1" i="1" dirty="0"/>
              <a:t>FREQUENCY </a:t>
            </a:r>
            <a:br>
              <a:rPr lang="en-US" sz="6600" b="1" i="1" dirty="0"/>
            </a:br>
            <a:r>
              <a:rPr lang="en-US" sz="6600" b="1" i="1" dirty="0"/>
              <a:t>COMPONENTS 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C2B3B-4402-43B9-B94E-11CDB3E6E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7" r="7524"/>
          <a:stretch/>
        </p:blipFill>
        <p:spPr>
          <a:xfrm>
            <a:off x="719771" y="-1"/>
            <a:ext cx="11463620" cy="6858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8C6E98-751C-4A59-BE61-1D6A77921DD0}"/>
              </a:ext>
            </a:extLst>
          </p:cNvPr>
          <p:cNvSpPr txBox="1"/>
          <p:nvPr/>
        </p:nvSpPr>
        <p:spPr>
          <a:xfrm>
            <a:off x="3625702" y="1690577"/>
            <a:ext cx="61084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HIGH FREQUENCY COMPONENTS !!</a:t>
            </a:r>
          </a:p>
        </p:txBody>
      </p:sp>
    </p:spTree>
    <p:extLst>
      <p:ext uri="{BB962C8B-B14F-4D97-AF65-F5344CB8AC3E}">
        <p14:creationId xmlns:p14="http://schemas.microsoft.com/office/powerpoint/2010/main" val="28560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l="6000" t="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66F8-3454-4EDF-BA09-F61EE5BA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6930"/>
          </a:xfrm>
          <a:blipFill dpi="0" rotWithShape="1">
            <a:blip r:embed="rId3">
              <a:alphaModFix amt="22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b="1" i="1" dirty="0"/>
              <a:t>Low 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AFF6-C09F-4E29-8241-86D316CC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9433"/>
            <a:ext cx="9601200" cy="4027967"/>
          </a:xfrm>
        </p:spPr>
        <p:txBody>
          <a:bodyPr/>
          <a:lstStyle/>
          <a:p>
            <a:r>
              <a:rPr lang="en-US" dirty="0"/>
              <a:t>To eliminate HIGH FREQUENCY COMPONENTS from the output of converter.</a:t>
            </a:r>
          </a:p>
          <a:p>
            <a:r>
              <a:rPr lang="en-US" dirty="0"/>
              <a:t>Out of all the available topologies, LCL has been chosen to eliminate 3</a:t>
            </a:r>
            <a:r>
              <a:rPr lang="en-US" baseline="30000" dirty="0"/>
              <a:t>rd</a:t>
            </a:r>
            <a:r>
              <a:rPr lang="en-US" dirty="0"/>
              <a:t> order harmonics and to deliver more stable outputs.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l="53000" t="20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5429250"/>
          </a:xfrm>
        </p:spPr>
        <p:txBody>
          <a:bodyPr>
            <a:normAutofit/>
          </a:bodyPr>
          <a:lstStyle/>
          <a:p>
            <a:r>
              <a:rPr lang="en-US" dirty="0"/>
              <a:t>What is Distributed Generation?</a:t>
            </a:r>
          </a:p>
          <a:p>
            <a:r>
              <a:rPr lang="en-US" dirty="0"/>
              <a:t>Advantages of DG</a:t>
            </a:r>
          </a:p>
          <a:p>
            <a:r>
              <a:rPr lang="en-US" dirty="0"/>
              <a:t>Block Diagram of DG</a:t>
            </a:r>
          </a:p>
          <a:p>
            <a:r>
              <a:rPr lang="en-US" dirty="0"/>
              <a:t>Synchronous Generator</a:t>
            </a:r>
          </a:p>
          <a:p>
            <a:pPr lvl="1"/>
            <a:r>
              <a:rPr lang="en-US" dirty="0"/>
              <a:t>Permanent Magnet Synchronous Machines</a:t>
            </a:r>
          </a:p>
          <a:p>
            <a:pPr lvl="1"/>
            <a:r>
              <a:rPr lang="en-US" dirty="0"/>
              <a:t>Assumptions and Calculations</a:t>
            </a:r>
          </a:p>
          <a:p>
            <a:pPr lvl="1"/>
            <a:r>
              <a:rPr lang="en-US" dirty="0"/>
              <a:t>Outputs</a:t>
            </a:r>
          </a:p>
          <a:p>
            <a:r>
              <a:rPr lang="en-US" dirty="0"/>
              <a:t>3-</a:t>
            </a:r>
            <a:r>
              <a:rPr lang="az-Cyrl-AZ" dirty="0"/>
              <a:t>ф</a:t>
            </a:r>
            <a:r>
              <a:rPr lang="en-US" dirty="0"/>
              <a:t> DC-AC Inverter</a:t>
            </a:r>
          </a:p>
          <a:p>
            <a:pPr lvl="1"/>
            <a:r>
              <a:rPr lang="en-US" i="0" dirty="0"/>
              <a:t>Specifications</a:t>
            </a:r>
          </a:p>
          <a:p>
            <a:pPr lvl="1"/>
            <a:r>
              <a:rPr lang="en-US" i="0" dirty="0"/>
              <a:t>Pulse Width Modulation</a:t>
            </a:r>
          </a:p>
          <a:p>
            <a:r>
              <a:rPr lang="en-US" dirty="0"/>
              <a:t>Low Pass Filter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22E3-0328-49AB-BC32-F4ED1899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2879"/>
          </a:xfrm>
        </p:spPr>
        <p:txBody>
          <a:bodyPr/>
          <a:lstStyle/>
          <a:p>
            <a:pPr algn="ctr"/>
            <a:r>
              <a:rPr lang="en-US" dirty="0"/>
              <a:t>Inverter with </a:t>
            </a:r>
            <a:r>
              <a:rPr lang="en-US" b="1" i="1" dirty="0"/>
              <a:t>LPF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D05F-E6A3-4C00-8655-26C70265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6014"/>
            <a:ext cx="9601200" cy="40013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B13ABA6-4ABD-4E7F-B5D7-1DEEC91FD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9"/>
          <a:stretch/>
        </p:blipFill>
        <p:spPr>
          <a:xfrm>
            <a:off x="733364" y="1537547"/>
            <a:ext cx="11458636" cy="5320453"/>
          </a:xfrm>
          <a:prstGeom prst="rect">
            <a:avLst/>
          </a:prstGeom>
          <a:effectLst>
            <a:outerShdw blurRad="50800" dist="50800" dir="6900000" sx="1000" sy="1000" algn="ctr" rotWithShape="0">
              <a:srgbClr val="000000">
                <a:alpha val="0"/>
              </a:srgbClr>
            </a:outerShdw>
            <a:reflection endPos="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868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54E7-75F6-4FEE-B4F0-24B250D8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AD3906-B413-4EF8-8567-BE75D15A1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0" y="-1"/>
            <a:ext cx="11440662" cy="6858001"/>
          </a:xfrm>
        </p:spPr>
      </p:pic>
    </p:spTree>
    <p:extLst>
      <p:ext uri="{BB962C8B-B14F-4D97-AF65-F5344CB8AC3E}">
        <p14:creationId xmlns:p14="http://schemas.microsoft.com/office/powerpoint/2010/main" val="8644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4ED9-9097-409A-A94F-983EDCE6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549987-E32F-4E59-9359-D86C2EC38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6" y="-2"/>
            <a:ext cx="11487329" cy="6858001"/>
          </a:xfrm>
        </p:spPr>
      </p:pic>
    </p:spTree>
    <p:extLst>
      <p:ext uri="{BB962C8B-B14F-4D97-AF65-F5344CB8AC3E}">
        <p14:creationId xmlns:p14="http://schemas.microsoft.com/office/powerpoint/2010/main" val="24571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C39B-39C6-4014-BCC1-5BD88772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4885D-30BB-41A4-AFDE-68C5DF2BE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3" y="0"/>
            <a:ext cx="11453781" cy="6858000"/>
          </a:xfrm>
        </p:spPr>
      </p:pic>
    </p:spTree>
    <p:extLst>
      <p:ext uri="{BB962C8B-B14F-4D97-AF65-F5344CB8AC3E}">
        <p14:creationId xmlns:p14="http://schemas.microsoft.com/office/powerpoint/2010/main" val="22766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63EF-4123-4D48-97C6-DE94411D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260" y="145666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Supporting </a:t>
            </a:r>
            <a:r>
              <a:rPr lang="en-US" b="1" dirty="0"/>
              <a:t>GRID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1CC5-ED45-44D7-8DC5-B25115CD2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883" y="2854842"/>
            <a:ext cx="9601200" cy="3907465"/>
          </a:xfrm>
          <a:gradFill flip="none" rotWithShape="1">
            <a:gsLst>
              <a:gs pos="51000">
                <a:schemeClr val="accent1">
                  <a:lumMod val="5000"/>
                  <a:lumOff val="9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2400" dirty="0"/>
              <a:t>Before connecting our secondary generator to the grid, following parameters have to match :</a:t>
            </a:r>
          </a:p>
          <a:p>
            <a:pPr marL="3273552" lvl="7" indent="0">
              <a:buNone/>
            </a:pPr>
            <a:endParaRPr lang="en-US" sz="1800" b="1" dirty="0"/>
          </a:p>
          <a:p>
            <a:pPr lvl="7"/>
            <a:r>
              <a:rPr lang="en-US" sz="2000" b="1" dirty="0"/>
              <a:t>Phase Sequence</a:t>
            </a:r>
          </a:p>
          <a:p>
            <a:pPr lvl="7"/>
            <a:r>
              <a:rPr lang="en-US" sz="2000" b="1" dirty="0"/>
              <a:t>Voltage Magnitude</a:t>
            </a:r>
          </a:p>
          <a:p>
            <a:pPr lvl="7"/>
            <a:r>
              <a:rPr lang="en-US" sz="2000" b="1" dirty="0"/>
              <a:t>Frequency</a:t>
            </a:r>
          </a:p>
          <a:p>
            <a:pPr lvl="7"/>
            <a:r>
              <a:rPr lang="en-US" sz="2000" b="1" dirty="0"/>
              <a:t>Phase Angle</a:t>
            </a:r>
          </a:p>
        </p:txBody>
      </p:sp>
    </p:spTree>
    <p:extLst>
      <p:ext uri="{BB962C8B-B14F-4D97-AF65-F5344CB8AC3E}">
        <p14:creationId xmlns:p14="http://schemas.microsoft.com/office/powerpoint/2010/main" val="17228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37E8-1C7A-43F2-BA47-14205CCD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50E0-E0A7-491E-A172-5FE30946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211942-F31D-40AF-B0CB-BB4F430F6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1" r="5530"/>
          <a:stretch/>
        </p:blipFill>
        <p:spPr>
          <a:xfrm>
            <a:off x="728117" y="0"/>
            <a:ext cx="11887746" cy="3408218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465697FC-626D-40ED-BAB0-1C87F28C3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1"/>
          <a:stretch/>
        </p:blipFill>
        <p:spPr>
          <a:xfrm>
            <a:off x="728116" y="3129281"/>
            <a:ext cx="11463883" cy="37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619E1B-731C-4F86-94D5-491B6955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3" y="0"/>
            <a:ext cx="11458636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1396B-50EF-4CE6-93A9-E0FCA733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054" y="5582093"/>
            <a:ext cx="9601200" cy="1275907"/>
          </a:xfrm>
        </p:spPr>
        <p:txBody>
          <a:bodyPr/>
          <a:lstStyle/>
          <a:p>
            <a:pPr algn="ctr"/>
            <a:r>
              <a:rPr lang="en-US" b="1" dirty="0"/>
              <a:t>DG </a:t>
            </a:r>
            <a:r>
              <a:rPr lang="en-US" dirty="0"/>
              <a:t>Model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65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0449-B205-443D-9F1B-D0B3FD0B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8480D-662D-424A-B37B-EDCE9201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61" y="0"/>
            <a:ext cx="11505639" cy="6858000"/>
          </a:xfrm>
        </p:spPr>
      </p:pic>
    </p:spTree>
    <p:extLst>
      <p:ext uri="{BB962C8B-B14F-4D97-AF65-F5344CB8AC3E}">
        <p14:creationId xmlns:p14="http://schemas.microsoft.com/office/powerpoint/2010/main" val="1198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5D67-3454-4AF5-9921-43AB5A6E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1BA0-5A9C-40BA-B478-572569A2C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00" y="-1"/>
            <a:ext cx="11475936" cy="6858001"/>
          </a:xfrm>
        </p:spPr>
      </p:pic>
    </p:spTree>
    <p:extLst>
      <p:ext uri="{BB962C8B-B14F-4D97-AF65-F5344CB8AC3E}">
        <p14:creationId xmlns:p14="http://schemas.microsoft.com/office/powerpoint/2010/main" val="18074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5535-E0B8-4B2D-B141-AED15C5D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885F0-6A7E-424C-ABC4-4AD63C06C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3" y="-1"/>
            <a:ext cx="11419522" cy="6858001"/>
          </a:xfrm>
        </p:spPr>
      </p:pic>
    </p:spTree>
    <p:extLst>
      <p:ext uri="{BB962C8B-B14F-4D97-AF65-F5344CB8AC3E}">
        <p14:creationId xmlns:p14="http://schemas.microsoft.com/office/powerpoint/2010/main" val="1910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b="1" i="1" dirty="0"/>
              <a:t>Distributed Generation </a:t>
            </a:r>
            <a:r>
              <a:rPr lang="en-US" sz="5400" b="1" dirty="0"/>
              <a:t>??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477491"/>
          </a:xfrm>
        </p:spPr>
        <p:txBody>
          <a:bodyPr/>
          <a:lstStyle/>
          <a:p>
            <a:r>
              <a:rPr lang="en-US" dirty="0"/>
              <a:t>An active small scale generation at distribution level.</a:t>
            </a:r>
          </a:p>
          <a:p>
            <a:r>
              <a:rPr lang="en-US" dirty="0"/>
              <a:t>Generation of electricity by facilities sufficiently smaller than central plants, so as to allow interconnection at nearly any point in the power system , as </a:t>
            </a:r>
            <a:r>
              <a:rPr lang="en-US" i="1" dirty="0"/>
              <a:t>Distributed Resource.</a:t>
            </a:r>
          </a:p>
          <a:p>
            <a:r>
              <a:rPr lang="en-US" dirty="0"/>
              <a:t>Yield power in capacities that range from a fraction of a kilowatt [kW] to about 100 megawatts [MW].</a:t>
            </a:r>
          </a:p>
          <a:p>
            <a:r>
              <a:rPr lang="en-US" dirty="0"/>
              <a:t>Often include renewable energy technologies that are site specific, such as wind turbines, geothermal energy production, solar systems (photovoltaic and combustion), and some hydro-thermal plants.</a:t>
            </a:r>
          </a:p>
        </p:txBody>
      </p:sp>
    </p:spTree>
    <p:extLst>
      <p:ext uri="{BB962C8B-B14F-4D97-AF65-F5344CB8AC3E}">
        <p14:creationId xmlns:p14="http://schemas.microsoft.com/office/powerpoint/2010/main" val="15176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F90E-B834-4A3D-84C2-C730CC86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2D9A-AD00-4029-BBF9-0F029671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8288"/>
            <a:ext cx="9601200" cy="3879112"/>
          </a:xfrm>
        </p:spPr>
        <p:txBody>
          <a:bodyPr/>
          <a:lstStyle/>
          <a:p>
            <a:r>
              <a:rPr lang="en-US" dirty="0"/>
              <a:t>Reduced Load by 50% on Thermal Power Stations to lessen environmental Damage.</a:t>
            </a:r>
          </a:p>
          <a:p>
            <a:r>
              <a:rPr lang="en-US" dirty="0"/>
              <a:t>Another 50% of the load is supplied using DC-AC inverter locally.</a:t>
            </a:r>
          </a:p>
          <a:p>
            <a:r>
              <a:rPr lang="en-US" dirty="0"/>
              <a:t>High frequency components from the inverter are eliminated using </a:t>
            </a:r>
            <a:r>
              <a:rPr lang="en-US" b="1" dirty="0"/>
              <a:t>LPF.</a:t>
            </a:r>
          </a:p>
          <a:p>
            <a:r>
              <a:rPr lang="en-US" dirty="0"/>
              <a:t>All the required steps are taken before connecting the local generator to the grid.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2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ECAE5B-4B03-41C3-8CE9-B1214D27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4" y="2580640"/>
            <a:ext cx="7677754" cy="1009227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63B6C1"/>
                </a:solidFill>
                <a:latin typeface="Magneto" panose="04030805050802020D02" pitchFamily="82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1928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8F86F304-3D67-472C-B2BC-FBD96023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93980"/>
            <a:ext cx="11430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4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62891"/>
            <a:ext cx="9601200" cy="1485900"/>
          </a:xfrm>
        </p:spPr>
        <p:txBody>
          <a:bodyPr/>
          <a:lstStyle/>
          <a:p>
            <a:pPr algn="ctr"/>
            <a:r>
              <a:rPr lang="en-US" b="1" dirty="0"/>
              <a:t>Advantages of DG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726873"/>
          </a:xfrm>
        </p:spPr>
        <p:txBody>
          <a:bodyPr/>
          <a:lstStyle/>
          <a:p>
            <a:r>
              <a:rPr lang="en-US" dirty="0"/>
              <a:t>It reduces the power losses while transmission as they are very near to the load.</a:t>
            </a:r>
          </a:p>
          <a:p>
            <a:r>
              <a:rPr lang="en-US" dirty="0"/>
              <a:t>Increased electric system reliability</a:t>
            </a:r>
          </a:p>
          <a:p>
            <a:r>
              <a:rPr lang="en-US" dirty="0"/>
              <a:t>Emergency supply of power</a:t>
            </a:r>
          </a:p>
          <a:p>
            <a:r>
              <a:rPr lang="en-US" dirty="0"/>
              <a:t>Reduction of peak power requirements</a:t>
            </a:r>
          </a:p>
          <a:p>
            <a:r>
              <a:rPr lang="en-US" dirty="0"/>
              <a:t>Provision of ancillary services like regulation, reactive power and black start etc.,</a:t>
            </a:r>
          </a:p>
        </p:txBody>
      </p:sp>
    </p:spTree>
    <p:extLst>
      <p:ext uri="{BB962C8B-B14F-4D97-AF65-F5344CB8AC3E}">
        <p14:creationId xmlns:p14="http://schemas.microsoft.com/office/powerpoint/2010/main" val="5354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A606-E7ED-495F-B20C-EEF5EE5A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60E9C-5F41-428B-B5D2-FF8185A80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-145"/>
          <a:stretch/>
        </p:blipFill>
        <p:spPr>
          <a:xfrm>
            <a:off x="714324" y="0"/>
            <a:ext cx="11477676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ED788A-D668-4FA3-B609-295AA7EBF94A}"/>
              </a:ext>
            </a:extLst>
          </p:cNvPr>
          <p:cNvSpPr txBox="1"/>
          <p:nvPr/>
        </p:nvSpPr>
        <p:spPr>
          <a:xfrm>
            <a:off x="1916854" y="5756701"/>
            <a:ext cx="2140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E7035-4016-4ECB-A309-DACB18D4B4D7}"/>
              </a:ext>
            </a:extLst>
          </p:cNvPr>
          <p:cNvSpPr txBox="1"/>
          <p:nvPr/>
        </p:nvSpPr>
        <p:spPr>
          <a:xfrm>
            <a:off x="10051627" y="4270802"/>
            <a:ext cx="2140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DG</a:t>
            </a:r>
          </a:p>
        </p:txBody>
      </p:sp>
    </p:spTree>
    <p:extLst>
      <p:ext uri="{BB962C8B-B14F-4D97-AF65-F5344CB8AC3E}">
        <p14:creationId xmlns:p14="http://schemas.microsoft.com/office/powerpoint/2010/main" val="254574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Synchronous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1"/>
            <a:ext cx="9601200" cy="2881992"/>
          </a:xfrm>
        </p:spPr>
        <p:txBody>
          <a:bodyPr>
            <a:normAutofit/>
          </a:bodyPr>
          <a:lstStyle/>
          <a:p>
            <a:r>
              <a:rPr lang="en-US" dirty="0"/>
              <a:t>Synchronous refers to the fact that the rotor and magnetic field rotate with the same speed</a:t>
            </a:r>
            <a:r>
              <a:rPr lang="en-US" dirty="0" smtClean="0"/>
              <a:t>.</a:t>
            </a:r>
          </a:p>
          <a:p>
            <a:r>
              <a:rPr lang="en-US" dirty="0"/>
              <a:t>Ideal for power generation: Uniform, controllable waveform output</a:t>
            </a:r>
          </a:p>
          <a:p>
            <a:r>
              <a:rPr lang="en-US" dirty="0" smtClean="0"/>
              <a:t>A </a:t>
            </a:r>
            <a:r>
              <a:rPr lang="en-US" dirty="0"/>
              <a:t>permanent magnet synchronous Machine (PMSM) has a fixed excitation provided by a permanent magnet instead of coil.</a:t>
            </a:r>
          </a:p>
          <a:p>
            <a:r>
              <a:rPr lang="en-US" dirty="0"/>
              <a:t>The prime mover of this generator (</a:t>
            </a:r>
            <a:r>
              <a:rPr lang="en-US" i="1" dirty="0"/>
              <a:t>In our case</a:t>
            </a:r>
            <a:r>
              <a:rPr lang="en-US" dirty="0"/>
              <a:t>) is the combination of  LP and HP Turbines at thermal power station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76" y="4097057"/>
            <a:ext cx="7235248" cy="2760943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3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6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a </a:t>
            </a:r>
            <a:r>
              <a:rPr lang="en-US" b="1" dirty="0"/>
              <a:t>PMSM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Simplicity in design</a:t>
            </a:r>
          </a:p>
          <a:p>
            <a:r>
              <a:rPr lang="en-US" dirty="0"/>
              <a:t>No system is required for Excitation.</a:t>
            </a:r>
          </a:p>
          <a:p>
            <a:r>
              <a:rPr lang="en-US" dirty="0"/>
              <a:t>Minimum Energy Dissipation </a:t>
            </a:r>
          </a:p>
          <a:p>
            <a:r>
              <a:rPr lang="en-US" dirty="0" smtClean="0"/>
              <a:t>As </a:t>
            </a:r>
            <a:r>
              <a:rPr lang="en-US" dirty="0"/>
              <a:t>per our goal to reduce environmental damage, this machine helps a lot.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Assumptions and </a:t>
            </a:r>
            <a:r>
              <a:rPr lang="en-US" b="1" dirty="0"/>
              <a:t>Calculations</a:t>
            </a:r>
            <a:r>
              <a:rPr lang="en-US" b="1" i="1" dirty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39636"/>
            <a:ext cx="9601200" cy="3927764"/>
          </a:xfrm>
        </p:spPr>
        <p:txBody>
          <a:bodyPr/>
          <a:lstStyle/>
          <a:p>
            <a:r>
              <a:rPr lang="en-IN" dirty="0"/>
              <a:t>It is assumed that the generator is in steady state condition.</a:t>
            </a:r>
          </a:p>
          <a:p>
            <a:r>
              <a:rPr lang="en-IN" dirty="0"/>
              <a:t>We obtain Quadrature current using the torque.</a:t>
            </a:r>
          </a:p>
          <a:p>
            <a:r>
              <a:rPr lang="en-IN" dirty="0"/>
              <a:t>For the 1</a:t>
            </a:r>
            <a:r>
              <a:rPr lang="en-IN" baseline="30000" dirty="0"/>
              <a:t>st</a:t>
            </a:r>
            <a:r>
              <a:rPr lang="en-IN" dirty="0"/>
              <a:t> iteration, the Direct and Quadrature currents are assumed to be 0.</a:t>
            </a:r>
          </a:p>
          <a:p>
            <a:r>
              <a:rPr lang="en-IN" dirty="0"/>
              <a:t>Again for the 1</a:t>
            </a:r>
            <a:r>
              <a:rPr lang="en-IN" baseline="30000" dirty="0"/>
              <a:t>st</a:t>
            </a:r>
            <a:r>
              <a:rPr lang="en-IN" dirty="0"/>
              <a:t> iteration, Quadrature and Direct voltage will be calculated using only the speed voltages</a:t>
            </a:r>
            <a:r>
              <a:rPr lang="en-IN" dirty="0" smtClean="0"/>
              <a:t>..</a:t>
            </a:r>
            <a:endParaRPr lang="en-IN" dirty="0"/>
          </a:p>
          <a:p>
            <a:r>
              <a:rPr lang="en-IN" dirty="0"/>
              <a:t>Now using inverse park, we get phase voltages and currents.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9A6C-8A29-4A47-8418-25C97E58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65" y="394547"/>
            <a:ext cx="9601200" cy="1485900"/>
          </a:xfrm>
        </p:spPr>
        <p:txBody>
          <a:bodyPr/>
          <a:lstStyle/>
          <a:p>
            <a:pPr algn="ctr"/>
            <a:r>
              <a:rPr lang="en-US" b="1" dirty="0"/>
              <a:t>Flow </a:t>
            </a:r>
            <a:r>
              <a:rPr lang="en-US" dirty="0"/>
              <a:t>Diagram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373BED-A0C0-4DDC-BFC8-0453C2D6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088" y="1354667"/>
            <a:ext cx="4779335" cy="52641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2000"/>
              </a:srgb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62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2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1500</TotalTime>
  <Words>626</Words>
  <Application>Microsoft Office PowerPoint</Application>
  <PresentationFormat>Widescreen</PresentationFormat>
  <Paragraphs>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Franklin Gothic Book</vt:lpstr>
      <vt:lpstr>Magneto</vt:lpstr>
      <vt:lpstr>Wingdings</vt:lpstr>
      <vt:lpstr>Crop</vt:lpstr>
      <vt:lpstr>1_Crop</vt:lpstr>
      <vt:lpstr>Distributed Generation system</vt:lpstr>
      <vt:lpstr>Outline:</vt:lpstr>
      <vt:lpstr>What is Distributed Generation ??</vt:lpstr>
      <vt:lpstr>Advantages of DG </vt:lpstr>
      <vt:lpstr>PowerPoint Presentation</vt:lpstr>
      <vt:lpstr>Synchronous Generator</vt:lpstr>
      <vt:lpstr>Why a PMSM ??</vt:lpstr>
      <vt:lpstr>Assumptions and Calculations </vt:lpstr>
      <vt:lpstr>Flow Diagram</vt:lpstr>
      <vt:lpstr>PowerPoint Presentation</vt:lpstr>
      <vt:lpstr>PowerPoint Presentation</vt:lpstr>
      <vt:lpstr>3-ф DC-AC Inverter </vt:lpstr>
      <vt:lpstr>MOSFET vs IGBT</vt:lpstr>
      <vt:lpstr>MOSFET vs IGBT</vt:lpstr>
      <vt:lpstr>Specifications</vt:lpstr>
      <vt:lpstr>Pulse Width Modulation (PWM):</vt:lpstr>
      <vt:lpstr>PowerPoint Presentation</vt:lpstr>
      <vt:lpstr>HIGH  FREQUENCY  COMPONENTS !!</vt:lpstr>
      <vt:lpstr>Low Pass Filter</vt:lpstr>
      <vt:lpstr>Inverter with LPF</vt:lpstr>
      <vt:lpstr>PowerPoint Presentation</vt:lpstr>
      <vt:lpstr>PowerPoint Presentation</vt:lpstr>
      <vt:lpstr>PowerPoint Presentation</vt:lpstr>
      <vt:lpstr>Supporting GRID </vt:lpstr>
      <vt:lpstr>PowerPoint Presentation</vt:lpstr>
      <vt:lpstr>DG Model </vt:lpstr>
      <vt:lpstr>PowerPoint Presentation</vt:lpstr>
      <vt:lpstr>PowerPoint Presentation</vt:lpstr>
      <vt:lpstr>PowerPoint Presentation</vt:lpstr>
      <vt:lpstr>Conclusion</vt:lpstr>
      <vt:lpstr>THANK YOU !!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Generation system</dc:title>
  <dc:creator>Vangimalla, Sivateja Reddy</dc:creator>
  <cp:lastModifiedBy>Vangimalla, Sivateja Reddy</cp:lastModifiedBy>
  <cp:revision>62</cp:revision>
  <dcterms:created xsi:type="dcterms:W3CDTF">2017-12-13T13:13:34Z</dcterms:created>
  <dcterms:modified xsi:type="dcterms:W3CDTF">2017-12-14T20:06:33Z</dcterms:modified>
</cp:coreProperties>
</file>