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Montserrat ExtraBold"/>
      <p:bold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742911-B47A-4DE8-9228-28263100BB2D}">
  <a:tblStyle styleId="{6E742911-B47A-4DE8-9228-28263100BB2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A937EDE-A4E6-44E1-B31E-F5C596C13D2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39" Type="http://schemas.openxmlformats.org/officeDocument/2006/relationships/font" Target="fonts/MontserratExtraBold-bold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ExtraBo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Everyone please take 30 seconds to </a:t>
            </a:r>
            <a:r>
              <a:rPr lang="en"/>
              <a:t>introduce yourself, mention what you are studying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3592e4a35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3592e4a35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Presenter: Mattock</a:t>
            </a:r>
            <a:endParaRPr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Notes: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●"/>
            </a:pPr>
            <a:r>
              <a:rPr lang="en"/>
              <a:t>Source Variety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○"/>
            </a:pPr>
            <a:r>
              <a:rPr lang="en"/>
              <a:t>10 different sources = 10 different code bases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○"/>
            </a:pPr>
            <a:r>
              <a:rPr lang="en"/>
              <a:t>We are working to mitigate this by using global functions that can be used across the different source types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■"/>
            </a:pPr>
            <a:r>
              <a:rPr lang="en"/>
              <a:t>However, the actual parsing is almost always unique to the source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●"/>
            </a:pPr>
            <a:r>
              <a:rPr lang="en"/>
              <a:t>Timing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○"/>
            </a:pPr>
            <a:r>
              <a:rPr lang="en"/>
              <a:t>All this information is released at different times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●"/>
            </a:pPr>
            <a:r>
              <a:rPr lang="en"/>
              <a:t>Different Source Types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○"/>
            </a:pPr>
            <a:r>
              <a:rPr lang="en"/>
              <a:t>Traditional Websites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○"/>
            </a:pPr>
            <a:r>
              <a:rPr lang="en"/>
              <a:t>Websites w/ JS Elements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○"/>
            </a:pPr>
            <a:r>
              <a:rPr lang="en"/>
              <a:t>PDF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●"/>
            </a:pPr>
            <a:r>
              <a:rPr lang="en"/>
              <a:t>Inconsistent Data Formats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○"/>
            </a:pPr>
            <a:r>
              <a:rPr lang="en"/>
              <a:t>Some sites (American Funds) only release cap gains estimates as a percentage of total share price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○"/>
            </a:pPr>
            <a:r>
              <a:rPr lang="en"/>
              <a:t>Dates can be very inconsistent in terms of formatting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○"/>
            </a:pPr>
            <a:r>
              <a:rPr lang="en"/>
              <a:t>Sometimes ticker is provided, sometimes it is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44e7a4628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44e7a4628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Presenter: Sreerekha</a:t>
            </a:r>
            <a:endParaRPr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Notes: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Top 100 mutual fund companies hold $6.3T in assets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Just by targeting 10 of the biggest, we’ve covered 52% (~$3T) of those assets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We broken it up into individual scraping assignments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u="sng">
                <a:solidFill>
                  <a:schemeClr val="dk1"/>
                </a:solidFill>
              </a:rPr>
              <a:t>Bottom Line</a:t>
            </a:r>
            <a:r>
              <a:rPr lang="en">
                <a:solidFill>
                  <a:schemeClr val="dk1"/>
                </a:solidFill>
              </a:rPr>
              <a:t>: We’ve built a broadly useful dataset by focusing on the top priorities first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44e7a4628_0_1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44e7a4628_0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Presenter: Sreerekha</a:t>
            </a:r>
            <a:endParaRPr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Notes: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●"/>
            </a:pPr>
            <a:r>
              <a:rPr lang="en">
                <a:solidFill>
                  <a:srgbClr val="1B212C"/>
                </a:solidFill>
              </a:rPr>
              <a:t>Disclosure of data is legally required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●"/>
            </a:pPr>
            <a:r>
              <a:rPr lang="en">
                <a:solidFill>
                  <a:srgbClr val="1B212C"/>
                </a:solidFill>
              </a:rPr>
              <a:t>Not prohibited by anything in the robots.txt files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●"/>
            </a:pPr>
            <a:r>
              <a:rPr lang="en">
                <a:solidFill>
                  <a:srgbClr val="1B212C"/>
                </a:solidFill>
              </a:rPr>
              <a:t>One other service (CapGainsValet) is selling this type of data, so there is precedence for its use and distribution</a:t>
            </a:r>
            <a:endParaRPr>
              <a:solidFill>
                <a:srgbClr val="1B212C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44e7a4628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44e7a4628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44e7a4628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44e7a4628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44e7a4628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44e7a4628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44e7a4628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44e7a4628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44e7a4628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44e7a4628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Presenter: Mattock</a:t>
            </a:r>
            <a:endParaRPr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Notes: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●"/>
            </a:pPr>
            <a:r>
              <a:rPr lang="en">
                <a:solidFill>
                  <a:srgbClr val="1B212C"/>
                </a:solidFill>
              </a:rPr>
              <a:t>Big challenge is portability, especially as it relates to Selenium</a:t>
            </a:r>
            <a:endParaRPr>
              <a:solidFill>
                <a:srgbClr val="1B212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○"/>
            </a:pPr>
            <a:r>
              <a:rPr lang="en">
                <a:solidFill>
                  <a:srgbClr val="1B212C"/>
                </a:solidFill>
              </a:rPr>
              <a:t>There’s a bit of an involved setup process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●"/>
            </a:pPr>
            <a:r>
              <a:rPr lang="en">
                <a:solidFill>
                  <a:srgbClr val="1B212C"/>
                </a:solidFill>
              </a:rPr>
              <a:t>We’re going to spend a lot of time ensuring that there are clear instructions with regard to how to configure the proper environment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●"/>
            </a:pPr>
            <a:r>
              <a:rPr lang="en">
                <a:solidFill>
                  <a:srgbClr val="1B212C"/>
                </a:solidFill>
              </a:rPr>
              <a:t>How to run all the sub-scripts:</a:t>
            </a:r>
            <a:endParaRPr>
              <a:solidFill>
                <a:srgbClr val="1B212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○"/>
            </a:pPr>
            <a:r>
              <a:rPr lang="en">
                <a:solidFill>
                  <a:srgbClr val="1B212C"/>
                </a:solidFill>
              </a:rPr>
              <a:t>First Try: Master notebook that ran all sub-notebooks</a:t>
            </a:r>
            <a:endParaRPr>
              <a:solidFill>
                <a:srgbClr val="1B212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○"/>
            </a:pPr>
            <a:r>
              <a:rPr lang="en">
                <a:solidFill>
                  <a:srgbClr val="1B212C"/>
                </a:solidFill>
              </a:rPr>
              <a:t>Current Strategy: Single master notebook that contains clear sections + instructions</a:t>
            </a:r>
            <a:endParaRPr>
              <a:solidFill>
                <a:srgbClr val="1B212C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■"/>
            </a:pPr>
            <a:r>
              <a:rPr lang="en">
                <a:solidFill>
                  <a:srgbClr val="1B212C"/>
                </a:solidFill>
              </a:rPr>
              <a:t>Better for documentation and clarity</a:t>
            </a:r>
            <a:endParaRPr>
              <a:solidFill>
                <a:srgbClr val="1B212C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44e7a4628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44e7a4628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Presenter: Sreerekha</a:t>
            </a:r>
            <a:endParaRPr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Notes: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●"/>
            </a:pPr>
            <a:r>
              <a:rPr i="1" lang="en">
                <a:solidFill>
                  <a:srgbClr val="1B212C"/>
                </a:solidFill>
              </a:rPr>
              <a:t>Feel free to add anything useful here -Mattock</a:t>
            </a:r>
            <a:endParaRPr i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c7ac470af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c7ac470af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3592e4a35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3592e4a35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Presenter: Sreerekha</a:t>
            </a:r>
            <a:endParaRPr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Notes: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●"/>
            </a:pPr>
            <a:r>
              <a:rPr lang="en">
                <a:solidFill>
                  <a:srgbClr val="1B212C"/>
                </a:solidFill>
              </a:rPr>
              <a:t>We have 10 target firms whose data we would like to collect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●"/>
            </a:pPr>
            <a:r>
              <a:rPr lang="en">
                <a:solidFill>
                  <a:srgbClr val="1B212C"/>
                </a:solidFill>
              </a:rPr>
              <a:t>Each firm has a different website, and the formatting can be very different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●"/>
            </a:pPr>
            <a:r>
              <a:rPr lang="en">
                <a:solidFill>
                  <a:srgbClr val="1B212C"/>
                </a:solidFill>
              </a:rPr>
              <a:t>We want to help centralize this information, standardize the formatting, and make it easier to access</a:t>
            </a:r>
            <a:endParaRPr>
              <a:solidFill>
                <a:srgbClr val="1B212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○"/>
            </a:pPr>
            <a:r>
              <a:rPr lang="en">
                <a:solidFill>
                  <a:srgbClr val="1B212C"/>
                </a:solidFill>
              </a:rPr>
              <a:t>More to come on this in 2 slides</a:t>
            </a:r>
            <a:endParaRPr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c7ac470a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c7ac470a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Presenter: Mattock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Notes: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Official definition: </a:t>
            </a:r>
            <a:r>
              <a:rPr i="1" lang="en">
                <a:solidFill>
                  <a:schemeClr val="dk1"/>
                </a:solidFill>
              </a:rPr>
              <a:t>“</a:t>
            </a:r>
            <a:r>
              <a:rPr i="1" lang="en">
                <a:solidFill>
                  <a:schemeClr val="dk1"/>
                </a:solidFill>
              </a:rPr>
              <a:t>A disbursement of the proceeds from the sale of a security by a mutual fund to its shareholders”</a:t>
            </a:r>
            <a:endParaRPr i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Required by law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Shareholders pay taxes on the distributions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Not “free money”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The fund’s net asset value is reduced by the amount of the distribution on the “ex-dividend” date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You get money, but the fund you own is worth less as a result of the distribution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You can keep the distribution, or reinvest it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i="1" lang="en">
                <a:solidFill>
                  <a:schemeClr val="dk1"/>
                </a:solidFill>
              </a:rPr>
              <a:t>We have this problem at my job. People spend hours and hours collecting this information manually, or they </a:t>
            </a:r>
            <a:r>
              <a:rPr b="1" i="1" lang="en">
                <a:solidFill>
                  <a:schemeClr val="dk1"/>
                </a:solidFill>
              </a:rPr>
              <a:t>outsource</a:t>
            </a:r>
            <a:r>
              <a:rPr b="1" i="1" lang="en">
                <a:solidFill>
                  <a:schemeClr val="dk1"/>
                </a:solidFill>
              </a:rPr>
              <a:t> it to another service.</a:t>
            </a:r>
            <a:endParaRPr b="1" i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c7ac470af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c7ac470af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Mattock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bit tricky to wrap your head around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theoretical mutual fund buys Apple stock at a great time in early 2020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Real world: the stock has grown by 17,000% since 2000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this example, the price doubles since just early 2020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gain alone is now worth 10% of the total fund ($10M)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Capital gains tax must be paid when the fund sells Apple in June 2021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c7ac470af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c7ac470af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Mattock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Timeline is very important here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Investor is potentially getting a bad deal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They will have to pay extra taxes on something they did not benefit from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Fundamental drawback with the mutual fund structure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Why they are much more popular in retirement accounts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Less tax burden from this kind of activity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44e7a4628_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44e7a4628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Presenter: Mattock</a:t>
            </a:r>
            <a:endParaRPr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Notes: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●"/>
            </a:pPr>
            <a:r>
              <a:rPr lang="en">
                <a:solidFill>
                  <a:srgbClr val="1B212C"/>
                </a:solidFill>
              </a:rPr>
              <a:t>One of the data points we are collecting is the “distribution date”</a:t>
            </a:r>
            <a:endParaRPr>
              <a:solidFill>
                <a:srgbClr val="1B212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○"/>
            </a:pPr>
            <a:r>
              <a:rPr lang="en">
                <a:solidFill>
                  <a:srgbClr val="1B212C"/>
                </a:solidFill>
              </a:rPr>
              <a:t>This is really the key data point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●"/>
            </a:pPr>
            <a:r>
              <a:rPr lang="en">
                <a:solidFill>
                  <a:srgbClr val="1B212C"/>
                </a:solidFill>
              </a:rPr>
              <a:t>Avoid → Sell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●"/>
            </a:pPr>
            <a:r>
              <a:rPr lang="en">
                <a:solidFill>
                  <a:srgbClr val="1B212C"/>
                </a:solidFill>
              </a:rPr>
              <a:t>Really a circumstantial decision for the investor</a:t>
            </a:r>
            <a:endParaRPr>
              <a:solidFill>
                <a:srgbClr val="1B212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○"/>
            </a:pPr>
            <a:r>
              <a:rPr lang="en">
                <a:solidFill>
                  <a:srgbClr val="1B212C"/>
                </a:solidFill>
              </a:rPr>
              <a:t>Depends on how long they’ve been in the fund and what other capital gains they might have to deal with</a:t>
            </a:r>
            <a:endParaRPr>
              <a:solidFill>
                <a:srgbClr val="1B212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○"/>
            </a:pPr>
            <a:r>
              <a:rPr lang="en">
                <a:solidFill>
                  <a:srgbClr val="1B212C"/>
                </a:solidFill>
              </a:rPr>
              <a:t>May be cases where selling would lead to a larger immediate tax burden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●"/>
            </a:pPr>
            <a:r>
              <a:rPr lang="en">
                <a:solidFill>
                  <a:srgbClr val="1B212C"/>
                </a:solidFill>
              </a:rPr>
              <a:t>Decision is easy in our example: Sell!</a:t>
            </a:r>
            <a:endParaRPr>
              <a:solidFill>
                <a:srgbClr val="1B212C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3592e4a35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3592e4a35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Presenter: Sreerekha</a:t>
            </a:r>
            <a:endParaRPr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Notes: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●"/>
            </a:pPr>
            <a:r>
              <a:rPr lang="en">
                <a:solidFill>
                  <a:srgbClr val="1B212C"/>
                </a:solidFill>
              </a:rPr>
              <a:t>In this example, we would be interested in:</a:t>
            </a:r>
            <a:endParaRPr>
              <a:solidFill>
                <a:srgbClr val="1B212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○"/>
            </a:pPr>
            <a:r>
              <a:rPr lang="en">
                <a:solidFill>
                  <a:srgbClr val="1B212C"/>
                </a:solidFill>
              </a:rPr>
              <a:t>Fund Name</a:t>
            </a:r>
            <a:endParaRPr>
              <a:solidFill>
                <a:srgbClr val="1B212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○"/>
            </a:pPr>
            <a:r>
              <a:rPr lang="en">
                <a:solidFill>
                  <a:srgbClr val="1B212C"/>
                </a:solidFill>
              </a:rPr>
              <a:t>Short Term Capital Gain &amp; Long Term Capital Gain</a:t>
            </a:r>
            <a:endParaRPr>
              <a:solidFill>
                <a:srgbClr val="1B212C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■"/>
            </a:pPr>
            <a:r>
              <a:rPr lang="en">
                <a:solidFill>
                  <a:srgbClr val="1B212C"/>
                </a:solidFill>
              </a:rPr>
              <a:t>Formatting is “Per Share”</a:t>
            </a:r>
            <a:endParaRPr>
              <a:solidFill>
                <a:srgbClr val="1B212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○"/>
            </a:pPr>
            <a:r>
              <a:rPr lang="en">
                <a:solidFill>
                  <a:srgbClr val="1B212C"/>
                </a:solidFill>
              </a:rPr>
              <a:t>Pay Date</a:t>
            </a:r>
            <a:endParaRPr>
              <a:solidFill>
                <a:srgbClr val="1B212C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■"/>
            </a:pPr>
            <a:r>
              <a:rPr lang="en">
                <a:solidFill>
                  <a:srgbClr val="1B212C"/>
                </a:solidFill>
              </a:rPr>
              <a:t>When the distributions will be made</a:t>
            </a:r>
            <a:endParaRPr>
              <a:solidFill>
                <a:srgbClr val="1B212C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44e7a4628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44e7a4628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Presenter: Mattock</a:t>
            </a:r>
            <a:endParaRPr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Notes: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●"/>
            </a:pPr>
            <a:r>
              <a:rPr lang="en">
                <a:solidFill>
                  <a:srgbClr val="1B212C"/>
                </a:solidFill>
              </a:rPr>
              <a:t>Explain each column of the final dataset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3592e4a35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3592e4a35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Presenter: Sreerekha</a:t>
            </a:r>
            <a:endParaRPr>
              <a:solidFill>
                <a:srgbClr val="1B21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Notes: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●"/>
            </a:pPr>
            <a:r>
              <a:rPr lang="en">
                <a:solidFill>
                  <a:srgbClr val="1B212C"/>
                </a:solidFill>
              </a:rPr>
              <a:t>Independent Investors</a:t>
            </a:r>
            <a:endParaRPr>
              <a:solidFill>
                <a:srgbClr val="1B212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○"/>
            </a:pPr>
            <a:r>
              <a:rPr lang="en">
                <a:solidFill>
                  <a:srgbClr val="1B212C"/>
                </a:solidFill>
              </a:rPr>
              <a:t>Very few firms are looking out for independent investors</a:t>
            </a:r>
            <a:endParaRPr>
              <a:solidFill>
                <a:srgbClr val="1B212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○"/>
            </a:pPr>
            <a:r>
              <a:rPr lang="en">
                <a:solidFill>
                  <a:srgbClr val="1B212C"/>
                </a:solidFill>
              </a:rPr>
              <a:t>It can be hard to find this information, and it can be confusing to interpret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●"/>
            </a:pPr>
            <a:r>
              <a:rPr lang="en">
                <a:solidFill>
                  <a:srgbClr val="1B212C"/>
                </a:solidFill>
              </a:rPr>
              <a:t>Financial Advisors</a:t>
            </a:r>
            <a:endParaRPr>
              <a:solidFill>
                <a:srgbClr val="1B212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○"/>
            </a:pPr>
            <a:r>
              <a:rPr lang="en">
                <a:solidFill>
                  <a:srgbClr val="1B212C"/>
                </a:solidFill>
              </a:rPr>
              <a:t>Great for client relations - “Hey, I saved you some money!”</a:t>
            </a:r>
            <a:endParaRPr>
              <a:solidFill>
                <a:srgbClr val="1B212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○"/>
            </a:pPr>
            <a:r>
              <a:rPr lang="en">
                <a:solidFill>
                  <a:srgbClr val="1B212C"/>
                </a:solidFill>
              </a:rPr>
              <a:t>Every financial advisor whose clients hold mutual funds should be helping their clients with this kind of stuff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●"/>
            </a:pPr>
            <a:r>
              <a:rPr lang="en">
                <a:solidFill>
                  <a:srgbClr val="1B212C"/>
                </a:solidFill>
              </a:rPr>
              <a:t>Companies</a:t>
            </a:r>
            <a:endParaRPr>
              <a:solidFill>
                <a:srgbClr val="1B212C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○"/>
            </a:pPr>
            <a:r>
              <a:rPr lang="en">
                <a:solidFill>
                  <a:srgbClr val="1B212C"/>
                </a:solidFill>
              </a:rPr>
              <a:t>Idea: Provide tailored recommendations to clients to let them know when a distribution is coming up</a:t>
            </a:r>
            <a:endParaRPr>
              <a:solidFill>
                <a:srgbClr val="1B212C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■"/>
            </a:pPr>
            <a:r>
              <a:rPr lang="en">
                <a:solidFill>
                  <a:srgbClr val="1B212C"/>
                </a:solidFill>
              </a:rPr>
              <a:t>Helps them save money, makes them a more loyal customer</a:t>
            </a:r>
            <a:endParaRPr>
              <a:solidFill>
                <a:srgbClr val="1B212C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756025" y="1565100"/>
            <a:ext cx="4400700" cy="25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60">
                <a:latin typeface="Montserrat ExtraBold"/>
                <a:ea typeface="Montserrat ExtraBold"/>
                <a:cs typeface="Montserrat ExtraBold"/>
                <a:sym typeface="Montserrat ExtraBold"/>
              </a:rPr>
              <a:t>Capital Gains Distributions </a:t>
            </a:r>
            <a:endParaRPr sz="436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05450" y="2681875"/>
            <a:ext cx="2071500" cy="21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637">
                <a:latin typeface="Calibri"/>
                <a:ea typeface="Calibri"/>
                <a:cs typeface="Calibri"/>
                <a:sym typeface="Calibri"/>
              </a:rPr>
              <a:t>Grou</a:t>
            </a:r>
            <a:r>
              <a:rPr b="1" lang="en" sz="2637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" sz="2637">
                <a:latin typeface="Calibri"/>
                <a:ea typeface="Calibri"/>
                <a:cs typeface="Calibri"/>
                <a:sym typeface="Calibri"/>
              </a:rPr>
              <a:t> 2</a:t>
            </a:r>
            <a:endParaRPr b="1" sz="263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263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04">
                <a:latin typeface="Calibri"/>
                <a:ea typeface="Calibri"/>
                <a:cs typeface="Calibri"/>
                <a:sym typeface="Calibri"/>
              </a:rPr>
              <a:t>Aakanksha Rao</a:t>
            </a:r>
            <a:endParaRPr sz="1704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04">
                <a:latin typeface="Calibri"/>
                <a:ea typeface="Calibri"/>
                <a:cs typeface="Calibri"/>
                <a:sym typeface="Calibri"/>
              </a:rPr>
              <a:t>Mattock Callahan</a:t>
            </a:r>
            <a:endParaRPr sz="1704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04">
                <a:latin typeface="Calibri"/>
                <a:ea typeface="Calibri"/>
                <a:cs typeface="Calibri"/>
                <a:sym typeface="Calibri"/>
              </a:rPr>
              <a:t>Martin Mathew</a:t>
            </a:r>
            <a:endParaRPr sz="1704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04">
                <a:latin typeface="Calibri"/>
                <a:ea typeface="Calibri"/>
                <a:cs typeface="Calibri"/>
                <a:sym typeface="Calibri"/>
              </a:rPr>
              <a:t>Sreerekha Rajendran</a:t>
            </a:r>
            <a:endParaRPr sz="1704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1062250" y="414750"/>
            <a:ext cx="71004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</a:rPr>
              <a:t>Limitations + Challenges</a:t>
            </a:r>
            <a:endParaRPr b="1" sz="2200">
              <a:solidFill>
                <a:schemeClr val="lt2"/>
              </a:solidFill>
            </a:endParaRPr>
          </a:p>
        </p:txBody>
      </p:sp>
      <p:grpSp>
        <p:nvGrpSpPr>
          <p:cNvPr id="207" name="Google Shape;207;p22"/>
          <p:cNvGrpSpPr/>
          <p:nvPr/>
        </p:nvGrpSpPr>
        <p:grpSpPr>
          <a:xfrm>
            <a:off x="1630148" y="705937"/>
            <a:ext cx="4071708" cy="4141519"/>
            <a:chOff x="2256567" y="677103"/>
            <a:chExt cx="4036590" cy="3941676"/>
          </a:xfrm>
        </p:grpSpPr>
        <p:sp>
          <p:nvSpPr>
            <p:cNvPr id="208" name="Google Shape;208;p22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22"/>
          <p:cNvGrpSpPr/>
          <p:nvPr/>
        </p:nvGrpSpPr>
        <p:grpSpPr>
          <a:xfrm>
            <a:off x="3861697" y="1894530"/>
            <a:ext cx="2461430" cy="2563918"/>
            <a:chOff x="4530755" y="1815766"/>
            <a:chExt cx="2440200" cy="2440200"/>
          </a:xfrm>
        </p:grpSpPr>
        <p:sp>
          <p:nvSpPr>
            <p:cNvPr id="215" name="Google Shape;215;p22"/>
            <p:cNvSpPr/>
            <p:nvPr/>
          </p:nvSpPr>
          <p:spPr>
            <a:xfrm>
              <a:off x="4530755" y="1815766"/>
              <a:ext cx="2440200" cy="24402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2"/>
            <p:cNvSpPr txBox="1"/>
            <p:nvPr/>
          </p:nvSpPr>
          <p:spPr>
            <a:xfrm>
              <a:off x="4669206" y="2685092"/>
              <a:ext cx="2163300" cy="12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Different Source Types</a:t>
              </a:r>
              <a:endParaRPr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7" name="Google Shape;217;p22"/>
          <p:cNvGrpSpPr/>
          <p:nvPr/>
        </p:nvGrpSpPr>
        <p:grpSpPr>
          <a:xfrm>
            <a:off x="2864461" y="1390618"/>
            <a:ext cx="1692616" cy="1543542"/>
            <a:chOff x="3490737" y="1374053"/>
            <a:chExt cx="1585737" cy="1423800"/>
          </a:xfrm>
        </p:grpSpPr>
        <p:sp>
          <p:nvSpPr>
            <p:cNvPr id="218" name="Google Shape;218;p22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1D7E74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 txBox="1"/>
            <p:nvPr/>
          </p:nvSpPr>
          <p:spPr>
            <a:xfrm>
              <a:off x="3652673" y="1651390"/>
              <a:ext cx="1423800" cy="103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Source Variety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" name="Google Shape;220;p22"/>
          <p:cNvGrpSpPr/>
          <p:nvPr/>
        </p:nvGrpSpPr>
        <p:grpSpPr>
          <a:xfrm>
            <a:off x="2401058" y="3081954"/>
            <a:ext cx="1761240" cy="1765736"/>
            <a:chOff x="662953" y="3718814"/>
            <a:chExt cx="1498800" cy="1498800"/>
          </a:xfrm>
        </p:grpSpPr>
        <p:sp>
          <p:nvSpPr>
            <p:cNvPr id="221" name="Google Shape;221;p22"/>
            <p:cNvSpPr/>
            <p:nvPr/>
          </p:nvSpPr>
          <p:spPr>
            <a:xfrm>
              <a:off x="662953" y="3718814"/>
              <a:ext cx="1498800" cy="14988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 txBox="1"/>
            <p:nvPr/>
          </p:nvSpPr>
          <p:spPr>
            <a:xfrm>
              <a:off x="822166" y="4011175"/>
              <a:ext cx="1257900" cy="10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Timing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3" name="Google Shape;223;p22"/>
          <p:cNvGrpSpPr/>
          <p:nvPr/>
        </p:nvGrpSpPr>
        <p:grpSpPr>
          <a:xfrm>
            <a:off x="5603400" y="972010"/>
            <a:ext cx="1910455" cy="1962424"/>
            <a:chOff x="3490737" y="1374053"/>
            <a:chExt cx="1423800" cy="1423800"/>
          </a:xfrm>
        </p:grpSpPr>
        <p:sp>
          <p:nvSpPr>
            <p:cNvPr id="224" name="Google Shape;224;p22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1D7E74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 txBox="1"/>
            <p:nvPr/>
          </p:nvSpPr>
          <p:spPr>
            <a:xfrm>
              <a:off x="3557167" y="1737498"/>
              <a:ext cx="1312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Inconsistent Data Formats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1196550" y="569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Target Firms</a:t>
            </a:r>
            <a:endParaRPr b="1">
              <a:solidFill>
                <a:schemeClr val="lt2"/>
              </a:solidFill>
            </a:endParaRPr>
          </a:p>
        </p:txBody>
      </p:sp>
      <p:graphicFrame>
        <p:nvGraphicFramePr>
          <p:cNvPr id="231" name="Google Shape;231;p23"/>
          <p:cNvGraphicFramePr/>
          <p:nvPr/>
        </p:nvGraphicFramePr>
        <p:xfrm>
          <a:off x="3922350" y="102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{8A937EDE-A4E6-44E1-B31E-F5C596C13D26}</a:tableStyleId>
              </a:tblPr>
              <a:tblGrid>
                <a:gridCol w="1523200"/>
                <a:gridCol w="1523200"/>
                <a:gridCol w="1523200"/>
              </a:tblGrid>
              <a:tr h="2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Firm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Retail Net Assets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Assignee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Fidelity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$984B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Mattock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American Funds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$956B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Sreerekha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JP Morgan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$43B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Sreerekha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T. Rowe Price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$345B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Aakanksha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Columbia Management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$167B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Mattock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Dodge &amp; Cox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$126B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Mattock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Franklin Templeton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$377B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Mattock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American Century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$71B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Martin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PIMCO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$118B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Aakanksha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BlackRock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$90B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Martin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2" name="Google Shape;232;p23"/>
          <p:cNvSpPr txBox="1"/>
          <p:nvPr/>
        </p:nvSpPr>
        <p:spPr>
          <a:xfrm>
            <a:off x="1646850" y="1209775"/>
            <a:ext cx="19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1084900" y="1155150"/>
            <a:ext cx="24351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$3 Trillion: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total retail net assets of the firms we targeted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52%: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The percentage of total retail net assets across the top 100 mutual fund families that our 10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target firms hold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1196550" y="569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Access Rights &amp; Distribution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1646850" y="1209775"/>
            <a:ext cx="19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1094300" y="1134550"/>
            <a:ext cx="37014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Access Rights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disclosure of this information is legally required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prohibited in the various robots.txt files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Distribution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would like to provide this data to our various potential audiences as an alternative to existing paid services like CapGainsValet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0" y="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Presenter: Sreerekha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Notes:</a:t>
            </a:r>
            <a:endParaRPr/>
          </a:p>
        </p:txBody>
      </p:sp>
      <p:graphicFrame>
        <p:nvGraphicFramePr>
          <p:cNvPr id="242" name="Google Shape;242;p24"/>
          <p:cNvGraphicFramePr/>
          <p:nvPr/>
        </p:nvGraphicFramePr>
        <p:xfrm>
          <a:off x="4901875" y="12314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{8A937EDE-A4E6-44E1-B31E-F5C596C13D26}</a:tableStyleId>
              </a:tblPr>
              <a:tblGrid>
                <a:gridCol w="1296950"/>
                <a:gridCol w="1296950"/>
                <a:gridCol w="1296950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Firm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Rate Limits?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Page Disallowed?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Fidelity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None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American Funds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None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Franklin Templeton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None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T. Rowe Price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None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Columbia Management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None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Dodge &amp; Cox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None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JP Morgan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None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American Century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None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PIMCO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None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BlackRock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None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1320375" y="533525"/>
            <a:ext cx="70389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Process Discussion: Mattock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248" name="Google Shape;248;p25"/>
          <p:cNvSpPr txBox="1"/>
          <p:nvPr>
            <p:ph idx="1" type="body"/>
          </p:nvPr>
        </p:nvSpPr>
        <p:spPr>
          <a:xfrm>
            <a:off x="1210975" y="1109375"/>
            <a:ext cx="37452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Key Libraries Used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Selenium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PDFPlumber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Challenges Encountered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Incomplete HTML pulls with BS4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Need for automated site scrolling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 wrangling free text in PDF’s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875" y="1295650"/>
            <a:ext cx="3516774" cy="222439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0" name="Google Shape;2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075" y="3079425"/>
            <a:ext cx="3780579" cy="184142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type="title"/>
          </p:nvPr>
        </p:nvSpPr>
        <p:spPr>
          <a:xfrm>
            <a:off x="1320375" y="533525"/>
            <a:ext cx="70389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Process Discussion: </a:t>
            </a:r>
            <a:r>
              <a:rPr b="1" lang="en">
                <a:solidFill>
                  <a:schemeClr val="lt2"/>
                </a:solidFill>
              </a:rPr>
              <a:t>Sreerekha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256" name="Google Shape;256;p26"/>
          <p:cNvSpPr txBox="1"/>
          <p:nvPr>
            <p:ph idx="1" type="body"/>
          </p:nvPr>
        </p:nvSpPr>
        <p:spPr>
          <a:xfrm>
            <a:off x="1210975" y="1109375"/>
            <a:ext cx="37452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Key Libraries Used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Pandas, BeautifulSoup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PDFPlumber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Challenges Encountered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Formatting for PDF scraping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Does not work with PDFMiner and Slate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175" y="1172000"/>
            <a:ext cx="3745201" cy="2009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6"/>
          <p:cNvPicPr preferRelativeResize="0"/>
          <p:nvPr/>
        </p:nvPicPr>
        <p:blipFill rotWithShape="1">
          <a:blip r:embed="rId4">
            <a:alphaModFix/>
          </a:blip>
          <a:srcRect b="-6749" l="0" r="0" t="6750"/>
          <a:stretch/>
        </p:blipFill>
        <p:spPr>
          <a:xfrm>
            <a:off x="1739000" y="2915125"/>
            <a:ext cx="3745198" cy="21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>
            <p:ph type="title"/>
          </p:nvPr>
        </p:nvSpPr>
        <p:spPr>
          <a:xfrm>
            <a:off x="1163500" y="290225"/>
            <a:ext cx="70389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Process Discussion: Martin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264" name="Google Shape;264;p27"/>
          <p:cNvSpPr txBox="1"/>
          <p:nvPr>
            <p:ph idx="1" type="body"/>
          </p:nvPr>
        </p:nvSpPr>
        <p:spPr>
          <a:xfrm>
            <a:off x="131975" y="1613000"/>
            <a:ext cx="39384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Key Libraries Used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Pandas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Selenium, Beautifulsoup, requests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75" y="2914000"/>
            <a:ext cx="3667951" cy="2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3100" y="3032500"/>
            <a:ext cx="5140851" cy="1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3799925" y="981075"/>
            <a:ext cx="53442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Challenges Encountered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Integrate data into table from outside the table.(eg: date and fund name)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Tried using ‘tabula’ to scrape from pdf, formatting to csv was a challenge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Used pandas alone to scrape tables,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even though coding was easy, difficult to handle output.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1320375" y="533525"/>
            <a:ext cx="70389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Process Discussion: </a:t>
            </a:r>
            <a:r>
              <a:rPr b="1" lang="en">
                <a:solidFill>
                  <a:schemeClr val="lt2"/>
                </a:solidFill>
              </a:rPr>
              <a:t>Aakanksha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273" name="Google Shape;273;p28"/>
          <p:cNvSpPr txBox="1"/>
          <p:nvPr>
            <p:ph idx="1" type="body"/>
          </p:nvPr>
        </p:nvSpPr>
        <p:spPr>
          <a:xfrm>
            <a:off x="1210975" y="1109375"/>
            <a:ext cx="37452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Key Libraries Used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pdfplumber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BeautifulSoup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Challenges Encountered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Inconsistent data pulls with BS4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Final data representation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575" y="3136513"/>
            <a:ext cx="4252500" cy="18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075" y="1052362"/>
            <a:ext cx="3266325" cy="190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8"/>
          <p:cNvPicPr preferRelativeResize="0"/>
          <p:nvPr/>
        </p:nvPicPr>
        <p:blipFill rotWithShape="1">
          <a:blip r:embed="rId5">
            <a:alphaModFix/>
          </a:blip>
          <a:srcRect b="12118" l="0" r="0" t="0"/>
          <a:stretch/>
        </p:blipFill>
        <p:spPr>
          <a:xfrm>
            <a:off x="5865950" y="2997275"/>
            <a:ext cx="2130626" cy="19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type="title"/>
          </p:nvPr>
        </p:nvSpPr>
        <p:spPr>
          <a:xfrm>
            <a:off x="1320375" y="533525"/>
            <a:ext cx="70389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</a:rPr>
              <a:t>Collective Challenges: </a:t>
            </a:r>
            <a:r>
              <a:rPr b="1" lang="en" sz="2200">
                <a:solidFill>
                  <a:schemeClr val="lt2"/>
                </a:solidFill>
              </a:rPr>
              <a:t>Bringing It All Together</a:t>
            </a:r>
            <a:endParaRPr b="1" sz="2200">
              <a:solidFill>
                <a:schemeClr val="lt2"/>
              </a:solidFill>
            </a:endParaRPr>
          </a:p>
        </p:txBody>
      </p:sp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1320375" y="1031350"/>
            <a:ext cx="7473300" cy="19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Portability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Ensuring our scraping processes can easily and reliably be run on other machines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“Run” Mechanism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One ipynb file that contains scripts for all sites?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 master script that runs all the subscripts in sequence?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1320375" y="533525"/>
            <a:ext cx="70389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</a:rPr>
              <a:t>Conclusion</a:t>
            </a:r>
            <a:endParaRPr b="1" sz="2200">
              <a:solidFill>
                <a:schemeClr val="lt2"/>
              </a:solidFill>
            </a:endParaRPr>
          </a:p>
        </p:txBody>
      </p:sp>
      <p:sp>
        <p:nvSpPr>
          <p:cNvPr id="288" name="Google Shape;288;p30"/>
          <p:cNvSpPr txBox="1"/>
          <p:nvPr>
            <p:ph idx="1" type="body"/>
          </p:nvPr>
        </p:nvSpPr>
        <p:spPr>
          <a:xfrm>
            <a:off x="1320375" y="1031350"/>
            <a:ext cx="7473300" cy="19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Challenging test of our acquisition skills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Forced us to use new tools reach our various goals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Created a dataset that will: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1) Save users valuable time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2) Save people money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type="title"/>
          </p:nvPr>
        </p:nvSpPr>
        <p:spPr>
          <a:xfrm>
            <a:off x="1297500" y="561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Sources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294" name="Google Shape;294;p31"/>
          <p:cNvSpPr txBox="1"/>
          <p:nvPr>
            <p:ph idx="1" type="body"/>
          </p:nvPr>
        </p:nvSpPr>
        <p:spPr>
          <a:xfrm>
            <a:off x="1297500" y="1092700"/>
            <a:ext cx="70389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Bruno, Mark. “The 100 Largest Mutual Fund Families.” InvestmentNews, 23 June 2021,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https://www.investmentnews.com/the-100-largest-mutual-fund-families-38196.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Chen, James. “Understanding Capital Gains Distribution.”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Investopedia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Investopedia, 8 Sept. 2021,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https://www.investopedia.com/terms/c/capitalgainsdistribution.asp.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McGowan, Lee. “What Are Mutual Fund Capital Gains Distributions?” The Balance, The Balance, 1 Nov. 2020,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https://www.thebalance.com/mutual-fund-capital-gains-distributions-2466692.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493150" y="561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Project Scope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336525" y="1116150"/>
            <a:ext cx="7038900" cy="3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/>
              <a:t>What are we trying to do?</a:t>
            </a:r>
            <a:endParaRPr b="1" i="1" sz="1600"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Obtain capital gains distribution estimates directly from mutual companies via their websites</a:t>
            </a:r>
            <a:endParaRPr sz="14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/>
              <a:t>How are we doing it?</a:t>
            </a:r>
            <a:endParaRPr b="1" i="1" sz="1600"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Web-scraping techniques</a:t>
            </a:r>
            <a:endParaRPr sz="14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/>
              <a:t>Why is it valuable?</a:t>
            </a:r>
            <a:endParaRPr b="1" i="1" sz="1600"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By centralizing this information, we can help financial advisors and independent investors mitigate </a:t>
            </a:r>
            <a:r>
              <a:rPr lang="en" sz="1400"/>
              <a:t>unnecessary</a:t>
            </a:r>
            <a:r>
              <a:rPr lang="en" sz="1400"/>
              <a:t> tax burdens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519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What are capital gains distributions?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88250"/>
            <a:ext cx="7038900" cy="14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</a:t>
            </a:r>
            <a:r>
              <a:rPr lang="en" sz="1700"/>
              <a:t>disbursement</a:t>
            </a:r>
            <a:r>
              <a:rPr lang="en" sz="1700"/>
              <a:t> of the proceeds from the sale of a </a:t>
            </a:r>
            <a:r>
              <a:rPr lang="en" sz="1700"/>
              <a:t>security</a:t>
            </a:r>
            <a:r>
              <a:rPr lang="en" sz="1700"/>
              <a:t> by a mutual fund to its shareholders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Required by law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Shareholders pay taxes on the distributions</a:t>
            </a:r>
            <a:endParaRPr sz="1700"/>
          </a:p>
        </p:txBody>
      </p:sp>
      <p:pic>
        <p:nvPicPr>
          <p:cNvPr id="148" name="Google Shape;148;p15" title="tes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050" y="2571750"/>
            <a:ext cx="1294675" cy="10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9250" y="4003975"/>
            <a:ext cx="854901" cy="6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8938" y="4241900"/>
            <a:ext cx="854901" cy="6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4325" y="4003975"/>
            <a:ext cx="854901" cy="682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5"/>
          <p:cNvCxnSpPr>
            <a:stCxn id="148" idx="1"/>
            <a:endCxn id="149" idx="0"/>
          </p:cNvCxnSpPr>
          <p:nvPr/>
        </p:nvCxnSpPr>
        <p:spPr>
          <a:xfrm flipH="1">
            <a:off x="2596650" y="3088725"/>
            <a:ext cx="1052400" cy="915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5"/>
          <p:cNvCxnSpPr>
            <a:stCxn id="148" idx="2"/>
            <a:endCxn id="150" idx="0"/>
          </p:cNvCxnSpPr>
          <p:nvPr/>
        </p:nvCxnSpPr>
        <p:spPr>
          <a:xfrm>
            <a:off x="4296388" y="3605700"/>
            <a:ext cx="0" cy="636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5" title="$"/>
          <p:cNvCxnSpPr>
            <a:stCxn id="148" idx="3"/>
            <a:endCxn id="151" idx="0"/>
          </p:cNvCxnSpPr>
          <p:nvPr/>
        </p:nvCxnSpPr>
        <p:spPr>
          <a:xfrm>
            <a:off x="4943725" y="3088725"/>
            <a:ext cx="1228200" cy="915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5"/>
          <p:cNvSpPr txBox="1"/>
          <p:nvPr/>
        </p:nvSpPr>
        <p:spPr>
          <a:xfrm>
            <a:off x="3770188" y="2606925"/>
            <a:ext cx="10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Mutual</a:t>
            </a:r>
            <a:endParaRPr b="1"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Fund</a:t>
            </a:r>
            <a:endParaRPr b="1"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238910">
            <a:off x="2972513" y="3348774"/>
            <a:ext cx="368700" cy="29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39499">
            <a:off x="4112025" y="3679799"/>
            <a:ext cx="368701" cy="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19482">
            <a:off x="5307325" y="3348774"/>
            <a:ext cx="368700" cy="29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1297500" y="505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Example: Capital Gains Distributions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1125775" y="1185100"/>
            <a:ext cx="4579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Mutual Fund: $XYZ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Share Price: $10/share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Total Fund Assets: $100M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$XYZ bought Apple stock in early 2020. Since then, the value of the stock has increased significantly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total net return (capital gain) when $XYZ sells Apple in June, 2021 is $10M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Resulting capital gain distribution:</a:t>
            </a:r>
            <a:endParaRPr sz="14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10% of total fund assets</a:t>
            </a:r>
            <a:endParaRPr sz="1200"/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500" y="1696925"/>
            <a:ext cx="30289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1297500" y="533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Example: Capital Gains Distributions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1223500" y="1132300"/>
            <a:ext cx="7628100" cy="24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Your Account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10/31/2021: You buy 1,000 shares of $XYZ</a:t>
            </a:r>
            <a:endParaRPr sz="14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Price per Share of XYZ: $10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Total Investment in XYZ: $10,000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12/15/2021: $</a:t>
            </a:r>
            <a:r>
              <a:rPr lang="en" sz="1400"/>
              <a:t>XYZ decides to distribute the gains </a:t>
            </a:r>
            <a:r>
              <a:rPr lang="en" sz="1400"/>
              <a:t>from the sale of their Apple stock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Since you hold $10,000 worth of mutual fund XYZ, you receive $1,000 in tax liability from the fund on 12/15, </a:t>
            </a:r>
            <a:r>
              <a:rPr b="1" i="1" lang="en" sz="1400"/>
              <a:t>regardless of how long you have owned shares of XYZ</a:t>
            </a:r>
            <a:endParaRPr b="1" i="1" sz="14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You now owe taxes on that $1,000</a:t>
            </a:r>
            <a:endParaRPr b="1" sz="1200"/>
          </a:p>
        </p:txBody>
      </p:sp>
      <p:sp>
        <p:nvSpPr>
          <p:cNvPr id="172" name="Google Shape;172;p17"/>
          <p:cNvSpPr/>
          <p:nvPr/>
        </p:nvSpPr>
        <p:spPr>
          <a:xfrm>
            <a:off x="559988" y="3457500"/>
            <a:ext cx="2224500" cy="1014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Jun. 30 2021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XYZ sells $APPL Holdings</a:t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3504613" y="3457500"/>
            <a:ext cx="2224500" cy="1014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Oct. 31 2021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buy 1,000 shares of XYZ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6359513" y="3457500"/>
            <a:ext cx="2224500" cy="1014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Dec. 15, 2021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XYZ distributes capital gains, you inherit tax liability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297500" y="533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How Can These Distributions be Avoided?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223500" y="1132300"/>
            <a:ext cx="7276200" cy="24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/>
              <a:t>Simple</a:t>
            </a:r>
            <a:r>
              <a:rPr lang="en" sz="1600"/>
              <a:t>: Sell your position in the fund before the distribution occurs, and buy back in at a later date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Investors will have to decide if this is the right decision for them based on their individual situation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 example, if they have accumulated </a:t>
            </a:r>
            <a:r>
              <a:rPr lang="en" sz="1600"/>
              <a:t>significant</a:t>
            </a:r>
            <a:r>
              <a:rPr lang="en" sz="1600"/>
              <a:t> gains while holding the fund, they could potentially incur a similar (or larger) tax bill by selling the fund in an attempt to avoid the distribution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13" y="560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Example </a:t>
            </a:r>
            <a:r>
              <a:rPr b="1" lang="en">
                <a:solidFill>
                  <a:schemeClr val="lt2"/>
                </a:solidFill>
              </a:rPr>
              <a:t>Data</a:t>
            </a:r>
            <a:endParaRPr b="1">
              <a:solidFill>
                <a:schemeClr val="lt2"/>
              </a:solidFill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400" y="1197350"/>
            <a:ext cx="7027152" cy="336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196550" y="569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Final Dataset Design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1646850" y="1209775"/>
            <a:ext cx="19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1084900" y="1155150"/>
            <a:ext cx="36354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Critical 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Points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total per-share capital gains that will be distributed for each mutual fund (unless noted)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date upon which the capital gains will be distributed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4" name="Google Shape;194;p20"/>
          <p:cNvGraphicFramePr/>
          <p:nvPr/>
        </p:nvGraphicFramePr>
        <p:xfrm>
          <a:off x="4830400" y="115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{6E742911-B47A-4DE8-9228-28263100BB2D}</a:tableStyleId>
              </a:tblPr>
              <a:tblGrid>
                <a:gridCol w="1800500"/>
                <a:gridCol w="21715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Column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Notes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Fund Family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Example: "Fidelity"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Fund Name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Ticker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*If Available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Short Term Capital Gain Per Share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Format: Decimal (If Min/Max range is given, provide average of Min/Max)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Long Term Capital Gain Per Share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Format: Decimal (If Min/Max range is given, provide average of Min/Max)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Capital Gain Format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Should be either "Per Share" or "Per Share Percent"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Distribution Date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Format: MM/DD/YY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47250"/>
            <a:ext cx="8839202" cy="1049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320375" y="533525"/>
            <a:ext cx="70389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Who might be interested in this data?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768725" y="1327925"/>
            <a:ext cx="8051100" cy="3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Independent Investors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Give them more information to help with decision-making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Financial Advisors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Help them put their clients in the best possible position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Companies + Technologies Serving Audiences 1 &amp; 2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Allow them to notify clients about upcoming distributions in products they hold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Examples: Fidelity, Charles Schwab, eTrade, etc.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