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8" r:id="rId5"/>
    <p:sldId id="272" r:id="rId6"/>
    <p:sldId id="273" r:id="rId7"/>
    <p:sldId id="274" r:id="rId8"/>
    <p:sldId id="275" r:id="rId9"/>
    <p:sldId id="276" r:id="rId10"/>
    <p:sldId id="277" r:id="rId11"/>
    <p:sldId id="259" r:id="rId12"/>
    <p:sldId id="260" r:id="rId13"/>
    <p:sldId id="261" r:id="rId14"/>
    <p:sldId id="262" r:id="rId15"/>
    <p:sldId id="263" r:id="rId16"/>
    <p:sldId id="264" r:id="rId17"/>
    <p:sldId id="265" r:id="rId18"/>
    <p:sldId id="266" r:id="rId19"/>
    <p:sldId id="270" r:id="rId20"/>
    <p:sldId id="271"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EESH" initials="S" lastIdx="1" clrIdx="0">
    <p:extLst>
      <p:ext uri="{19B8F6BF-5375-455C-9EA6-DF929625EA0E}">
        <p15:presenceInfo xmlns:p15="http://schemas.microsoft.com/office/powerpoint/2012/main" userId="SRE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160575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202859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501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4095320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1708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204422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2679956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1886633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84529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6AC3B-8534-4599-9BC3-9F1481166965}" type="datetimeFigureOut">
              <a:rPr lang="en-IN" smtClean="0"/>
              <a:t>24-05-2020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312190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36AC3B-8534-4599-9BC3-9F1481166965}"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4922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36AC3B-8534-4599-9BC3-9F1481166965}" type="datetimeFigureOut">
              <a:rPr lang="en-IN" smtClean="0"/>
              <a:t>24-05-2020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177742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36AC3B-8534-4599-9BC3-9F1481166965}" type="datetimeFigureOut">
              <a:rPr lang="en-IN" smtClean="0"/>
              <a:t>24-05-2020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352969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6AC3B-8534-4599-9BC3-9F1481166965}" type="datetimeFigureOut">
              <a:rPr lang="en-IN" smtClean="0"/>
              <a:t>24-05-2020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4262659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6AC3B-8534-4599-9BC3-9F1481166965}"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427368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36AC3B-8534-4599-9BC3-9F1481166965}" type="datetimeFigureOut">
              <a:rPr lang="en-IN" smtClean="0"/>
              <a:t>24-05-2020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E3ABFC-7FF2-4704-85C6-547F412A176C}" type="slidenum">
              <a:rPr lang="en-IN" smtClean="0"/>
              <a:t>‹#›</a:t>
            </a:fld>
            <a:endParaRPr lang="en-IN"/>
          </a:p>
        </p:txBody>
      </p:sp>
    </p:spTree>
    <p:extLst>
      <p:ext uri="{BB962C8B-B14F-4D97-AF65-F5344CB8AC3E}">
        <p14:creationId xmlns:p14="http://schemas.microsoft.com/office/powerpoint/2010/main" val="37240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36AC3B-8534-4599-9BC3-9F1481166965}" type="datetimeFigureOut">
              <a:rPr lang="en-IN" smtClean="0"/>
              <a:t>24-05-2020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E3ABFC-7FF2-4704-85C6-547F412A176C}" type="slidenum">
              <a:rPr lang="en-IN" smtClean="0"/>
              <a:t>‹#›</a:t>
            </a:fld>
            <a:endParaRPr lang="en-IN"/>
          </a:p>
        </p:txBody>
      </p:sp>
    </p:spTree>
    <p:extLst>
      <p:ext uri="{BB962C8B-B14F-4D97-AF65-F5344CB8AC3E}">
        <p14:creationId xmlns:p14="http://schemas.microsoft.com/office/powerpoint/2010/main" val="162396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588F-C61D-456A-8049-E2CDE8134AE7}"/>
              </a:ext>
            </a:extLst>
          </p:cNvPr>
          <p:cNvSpPr>
            <a:spLocks noGrp="1"/>
          </p:cNvSpPr>
          <p:nvPr>
            <p:ph type="ctrTitle"/>
          </p:nvPr>
        </p:nvSpPr>
        <p:spPr/>
        <p:txBody>
          <a:bodyPr/>
          <a:lstStyle/>
          <a:p>
            <a:r>
              <a:rPr lang="en-US" dirty="0"/>
              <a:t>CAR RENTAL SYSTEM</a:t>
            </a:r>
            <a:br>
              <a:rPr lang="en-US" dirty="0"/>
            </a:br>
            <a:r>
              <a:rPr lang="en-US" dirty="0"/>
              <a:t>DBMS PROJECT</a:t>
            </a:r>
            <a:endParaRPr lang="en-IN" dirty="0"/>
          </a:p>
        </p:txBody>
      </p:sp>
      <p:sp>
        <p:nvSpPr>
          <p:cNvPr id="3" name="Subtitle 2">
            <a:extLst>
              <a:ext uri="{FF2B5EF4-FFF2-40B4-BE49-F238E27FC236}">
                <a16:creationId xmlns:a16="http://schemas.microsoft.com/office/drawing/2014/main" id="{068B9F9A-C2FB-4353-876C-06CFCB9810A9}"/>
              </a:ext>
            </a:extLst>
          </p:cNvPr>
          <p:cNvSpPr>
            <a:spLocks noGrp="1"/>
          </p:cNvSpPr>
          <p:nvPr>
            <p:ph type="subTitle" idx="1"/>
          </p:nvPr>
        </p:nvSpPr>
        <p:spPr/>
        <p:txBody>
          <a:bodyPr>
            <a:normAutofit lnSpcReduction="10000"/>
          </a:bodyPr>
          <a:lstStyle/>
          <a:p>
            <a:r>
              <a:rPr lang="en-US" dirty="0"/>
              <a:t>Name: K. Sreesh Reddy</a:t>
            </a:r>
          </a:p>
          <a:p>
            <a:r>
              <a:rPr lang="en-US" dirty="0"/>
              <a:t>SRN: PES1201801580</a:t>
            </a:r>
          </a:p>
          <a:p>
            <a:r>
              <a:rPr lang="en-US" dirty="0"/>
              <a:t>Section: E</a:t>
            </a:r>
            <a:endParaRPr lang="en-IN" dirty="0"/>
          </a:p>
        </p:txBody>
      </p:sp>
    </p:spTree>
    <p:extLst>
      <p:ext uri="{BB962C8B-B14F-4D97-AF65-F5344CB8AC3E}">
        <p14:creationId xmlns:p14="http://schemas.microsoft.com/office/powerpoint/2010/main" val="2249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8B7F71-72D6-4810-AEC9-1208FD40E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774" y="2045618"/>
            <a:ext cx="8046550" cy="3212422"/>
          </a:xfrm>
          <a:ln w="38100">
            <a:solidFill>
              <a:schemeClr val="tx1"/>
            </a:solidFill>
          </a:ln>
        </p:spPr>
      </p:pic>
      <p:sp>
        <p:nvSpPr>
          <p:cNvPr id="6" name="TextBox 5">
            <a:extLst>
              <a:ext uri="{FF2B5EF4-FFF2-40B4-BE49-F238E27FC236}">
                <a16:creationId xmlns:a16="http://schemas.microsoft.com/office/drawing/2014/main" id="{E4374873-F433-4E1B-8F5F-66927DCC91BA}"/>
              </a:ext>
            </a:extLst>
          </p:cNvPr>
          <p:cNvSpPr txBox="1"/>
          <p:nvPr/>
        </p:nvSpPr>
        <p:spPr>
          <a:xfrm>
            <a:off x="1113774" y="5467546"/>
            <a:ext cx="8046550" cy="646331"/>
          </a:xfrm>
          <a:prstGeom prst="rect">
            <a:avLst/>
          </a:prstGeom>
          <a:noFill/>
        </p:spPr>
        <p:txBody>
          <a:bodyPr wrap="square" rtlCol="0">
            <a:spAutoFit/>
          </a:bodyPr>
          <a:lstStyle/>
          <a:p>
            <a:pPr algn="ctr"/>
            <a:r>
              <a:rPr lang="en-US" dirty="0"/>
              <a:t>Fig: As seen in relational view, custid  attribute of returncar is referring to cust_id</a:t>
            </a:r>
            <a:endParaRPr lang="en-IN" dirty="0"/>
          </a:p>
        </p:txBody>
      </p:sp>
    </p:spTree>
    <p:extLst>
      <p:ext uri="{BB962C8B-B14F-4D97-AF65-F5344CB8AC3E}">
        <p14:creationId xmlns:p14="http://schemas.microsoft.com/office/powerpoint/2010/main" val="385605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1934-486F-4A24-A9D5-5DC2F8E69922}"/>
              </a:ext>
            </a:extLst>
          </p:cNvPr>
          <p:cNvSpPr>
            <a:spLocks noGrp="1"/>
          </p:cNvSpPr>
          <p:nvPr>
            <p:ph type="title"/>
          </p:nvPr>
        </p:nvSpPr>
        <p:spPr/>
        <p:txBody>
          <a:bodyPr/>
          <a:lstStyle/>
          <a:p>
            <a:pPr algn="ctr"/>
            <a:r>
              <a:rPr lang="en-US" u="sng" dirty="0"/>
              <a:t>Creating a TRIGGER</a:t>
            </a:r>
            <a:endParaRPr lang="en-IN" u="sng" dirty="0"/>
          </a:p>
        </p:txBody>
      </p:sp>
      <p:pic>
        <p:nvPicPr>
          <p:cNvPr id="5" name="Content Placeholder 4">
            <a:extLst>
              <a:ext uri="{FF2B5EF4-FFF2-40B4-BE49-F238E27FC236}">
                <a16:creationId xmlns:a16="http://schemas.microsoft.com/office/drawing/2014/main" id="{432D6B26-9437-4470-A2E7-3AB6AB3CB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2704" y="2130458"/>
            <a:ext cx="5085927" cy="2951093"/>
          </a:xfrm>
          <a:ln w="38100">
            <a:solidFill>
              <a:schemeClr val="tx1"/>
            </a:solidFill>
          </a:ln>
        </p:spPr>
      </p:pic>
      <p:sp>
        <p:nvSpPr>
          <p:cNvPr id="6" name="TextBox 5">
            <a:extLst>
              <a:ext uri="{FF2B5EF4-FFF2-40B4-BE49-F238E27FC236}">
                <a16:creationId xmlns:a16="http://schemas.microsoft.com/office/drawing/2014/main" id="{7F3BA081-2F3C-4B19-BCDE-EF3C81CCE2C9}"/>
              </a:ext>
            </a:extLst>
          </p:cNvPr>
          <p:cNvSpPr txBox="1"/>
          <p:nvPr/>
        </p:nvSpPr>
        <p:spPr>
          <a:xfrm>
            <a:off x="2356701" y="5392132"/>
            <a:ext cx="5161930" cy="646331"/>
          </a:xfrm>
          <a:prstGeom prst="rect">
            <a:avLst/>
          </a:prstGeom>
          <a:noFill/>
        </p:spPr>
        <p:txBody>
          <a:bodyPr wrap="square" rtlCol="0">
            <a:spAutoFit/>
          </a:bodyPr>
          <a:lstStyle/>
          <a:p>
            <a:pPr algn="ctr"/>
            <a:r>
              <a:rPr lang="en-US" dirty="0"/>
              <a:t>Fig: Creating table in which trigger helps put values.</a:t>
            </a:r>
            <a:endParaRPr lang="en-IN" dirty="0"/>
          </a:p>
        </p:txBody>
      </p:sp>
    </p:spTree>
    <p:extLst>
      <p:ext uri="{BB962C8B-B14F-4D97-AF65-F5344CB8AC3E}">
        <p14:creationId xmlns:p14="http://schemas.microsoft.com/office/powerpoint/2010/main" val="824519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C26E2-997E-4F15-B857-3D4B554AFB2E}"/>
              </a:ext>
            </a:extLst>
          </p:cNvPr>
          <p:cNvSpPr>
            <a:spLocks noGrp="1"/>
          </p:cNvSpPr>
          <p:nvPr>
            <p:ph idx="1"/>
          </p:nvPr>
        </p:nvSpPr>
        <p:spPr/>
        <p:txBody>
          <a:bodyPr>
            <a:normAutofit/>
          </a:bodyPr>
          <a:lstStyle/>
          <a:p>
            <a:pPr>
              <a:buFont typeface="Wingdings" panose="05000000000000000000" pitchFamily="2" charset="2"/>
              <a:buChar char="Ø"/>
            </a:pPr>
            <a:endParaRPr lang="en-US" sz="2800" dirty="0"/>
          </a:p>
          <a:p>
            <a:pPr>
              <a:buFont typeface="Wingdings" panose="05000000000000000000" pitchFamily="2" charset="2"/>
              <a:buChar char="Ø"/>
            </a:pPr>
            <a:r>
              <a:rPr lang="en-US" sz="2800" dirty="0"/>
              <a:t>We first create a table that will maintain a record of when the car registrations were changed or updated. </a:t>
            </a:r>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a:p>
            <a:pPr marL="0" indent="0">
              <a:buNone/>
            </a:pPr>
            <a:endParaRPr lang="en-IN" sz="2800" dirty="0"/>
          </a:p>
          <a:p>
            <a:pPr marL="0" indent="0">
              <a:buNone/>
            </a:pPr>
            <a:endParaRPr lang="en-US" sz="2800" dirty="0"/>
          </a:p>
        </p:txBody>
      </p:sp>
    </p:spTree>
    <p:extLst>
      <p:ext uri="{BB962C8B-B14F-4D97-AF65-F5344CB8AC3E}">
        <p14:creationId xmlns:p14="http://schemas.microsoft.com/office/powerpoint/2010/main" val="41837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F9E70E-0834-4212-938D-DA716366C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166" y="1930400"/>
            <a:ext cx="5841004" cy="3007149"/>
          </a:xfrm>
          <a:ln w="38100">
            <a:solidFill>
              <a:schemeClr val="tx1"/>
            </a:solidFill>
          </a:ln>
        </p:spPr>
      </p:pic>
      <p:sp>
        <p:nvSpPr>
          <p:cNvPr id="6" name="TextBox 5">
            <a:extLst>
              <a:ext uri="{FF2B5EF4-FFF2-40B4-BE49-F238E27FC236}">
                <a16:creationId xmlns:a16="http://schemas.microsoft.com/office/drawing/2014/main" id="{F3762FB3-1178-443B-BBDB-0F0E64B01B3F}"/>
              </a:ext>
            </a:extLst>
          </p:cNvPr>
          <p:cNvSpPr txBox="1"/>
          <p:nvPr/>
        </p:nvSpPr>
        <p:spPr>
          <a:xfrm>
            <a:off x="2055166" y="5137608"/>
            <a:ext cx="5841004" cy="369332"/>
          </a:xfrm>
          <a:prstGeom prst="rect">
            <a:avLst/>
          </a:prstGeom>
          <a:noFill/>
        </p:spPr>
        <p:txBody>
          <a:bodyPr wrap="square" rtlCol="0">
            <a:spAutoFit/>
          </a:bodyPr>
          <a:lstStyle/>
          <a:p>
            <a:pPr algn="ctr"/>
            <a:r>
              <a:rPr lang="en-US" dirty="0"/>
              <a:t>Fig: Creating a trigger.</a:t>
            </a:r>
            <a:endParaRPr lang="en-IN" dirty="0"/>
          </a:p>
        </p:txBody>
      </p:sp>
    </p:spTree>
    <p:extLst>
      <p:ext uri="{BB962C8B-B14F-4D97-AF65-F5344CB8AC3E}">
        <p14:creationId xmlns:p14="http://schemas.microsoft.com/office/powerpoint/2010/main" val="407570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30D3A-B7E7-4F47-9F4F-97F7EA8240A9}"/>
              </a:ext>
            </a:extLst>
          </p:cNvPr>
          <p:cNvSpPr>
            <a:spLocks noGrp="1"/>
          </p:cNvSpPr>
          <p:nvPr>
            <p:ph idx="1"/>
          </p:nvPr>
        </p:nvSpPr>
        <p:spPr>
          <a:xfrm>
            <a:off x="715041" y="1040230"/>
            <a:ext cx="8596668" cy="4777539"/>
          </a:xfrm>
        </p:spPr>
        <p:txBody>
          <a:bodyPr>
            <a:normAutofit lnSpcReduction="10000"/>
          </a:bodyPr>
          <a:lstStyle/>
          <a:p>
            <a:pPr>
              <a:buFont typeface="Wingdings" panose="05000000000000000000" pitchFamily="2" charset="2"/>
              <a:buChar char="Ø"/>
            </a:pPr>
            <a:r>
              <a:rPr lang="en-US" sz="2800" dirty="0"/>
              <a:t>Trigger is a database object that is associated with a table. It is activated when we use either of INSERT, UPDATE or DELETE command. </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It can be activated before or after the command is executed.</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In this example, we create a trigger which is activated after the table carregistration is updated. </a:t>
            </a:r>
          </a:p>
          <a:p>
            <a:pPr>
              <a:buFont typeface="Wingdings" panose="05000000000000000000" pitchFamily="2" charset="2"/>
              <a:buChar char="Ø"/>
            </a:pPr>
            <a:endParaRPr lang="en-IN" sz="2800" dirty="0"/>
          </a:p>
        </p:txBody>
      </p:sp>
    </p:spTree>
    <p:extLst>
      <p:ext uri="{BB962C8B-B14F-4D97-AF65-F5344CB8AC3E}">
        <p14:creationId xmlns:p14="http://schemas.microsoft.com/office/powerpoint/2010/main" val="4830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DE8E7-EEE7-42A2-9319-665F50979D9E}"/>
              </a:ext>
            </a:extLst>
          </p:cNvPr>
          <p:cNvSpPr>
            <a:spLocks noGrp="1"/>
          </p:cNvSpPr>
          <p:nvPr>
            <p:ph idx="1"/>
          </p:nvPr>
        </p:nvSpPr>
        <p:spPr>
          <a:xfrm>
            <a:off x="696187" y="1265043"/>
            <a:ext cx="8596668" cy="3880773"/>
          </a:xfrm>
        </p:spPr>
        <p:txBody>
          <a:bodyPr>
            <a:normAutofit/>
          </a:bodyPr>
          <a:lstStyle/>
          <a:p>
            <a:pPr>
              <a:buFont typeface="Wingdings" panose="05000000000000000000" pitchFamily="2" charset="2"/>
              <a:buChar char="Ø"/>
            </a:pPr>
            <a:r>
              <a:rPr lang="en-US" sz="2800" dirty="0"/>
              <a:t>The job of this trigger is to check whenever there is a value updated and store that tuple in the table carreglog. It also stores the time when it was updated so as to keep track of the changes made in the logs.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The application is that it makes it secure and all changes are recorded somewhere. </a:t>
            </a:r>
            <a:endParaRPr lang="en-IN" sz="2800" dirty="0"/>
          </a:p>
        </p:txBody>
      </p:sp>
    </p:spTree>
    <p:extLst>
      <p:ext uri="{BB962C8B-B14F-4D97-AF65-F5344CB8AC3E}">
        <p14:creationId xmlns:p14="http://schemas.microsoft.com/office/powerpoint/2010/main" val="231636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961FDF-970B-4527-AF96-277D462B5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521" y="2439784"/>
            <a:ext cx="8596312" cy="1978431"/>
          </a:xfrm>
          <a:ln w="38100">
            <a:solidFill>
              <a:schemeClr val="tx1"/>
            </a:solidFill>
          </a:ln>
        </p:spPr>
      </p:pic>
      <p:sp>
        <p:nvSpPr>
          <p:cNvPr id="6" name="TextBox 5">
            <a:extLst>
              <a:ext uri="{FF2B5EF4-FFF2-40B4-BE49-F238E27FC236}">
                <a16:creationId xmlns:a16="http://schemas.microsoft.com/office/drawing/2014/main" id="{2AE688E2-992C-4264-BD6D-04E9739E866A}"/>
              </a:ext>
            </a:extLst>
          </p:cNvPr>
          <p:cNvSpPr txBox="1"/>
          <p:nvPr/>
        </p:nvSpPr>
        <p:spPr>
          <a:xfrm>
            <a:off x="979521" y="4637988"/>
            <a:ext cx="8596312" cy="369332"/>
          </a:xfrm>
          <a:prstGeom prst="rect">
            <a:avLst/>
          </a:prstGeom>
          <a:noFill/>
        </p:spPr>
        <p:txBody>
          <a:bodyPr wrap="square" rtlCol="0">
            <a:spAutoFit/>
          </a:bodyPr>
          <a:lstStyle/>
          <a:p>
            <a:pPr algn="ctr"/>
            <a:r>
              <a:rPr lang="en-US" dirty="0"/>
              <a:t>Fig: Showing the Trigger created by us by using the query SHOW TRIGGERS;.</a:t>
            </a:r>
            <a:endParaRPr lang="en-IN" dirty="0"/>
          </a:p>
        </p:txBody>
      </p:sp>
    </p:spTree>
    <p:extLst>
      <p:ext uri="{BB962C8B-B14F-4D97-AF65-F5344CB8AC3E}">
        <p14:creationId xmlns:p14="http://schemas.microsoft.com/office/powerpoint/2010/main" val="290359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D148-10BC-405E-9E49-DA55D1E659ED}"/>
              </a:ext>
            </a:extLst>
          </p:cNvPr>
          <p:cNvSpPr>
            <a:spLocks noGrp="1"/>
          </p:cNvSpPr>
          <p:nvPr>
            <p:ph type="title"/>
          </p:nvPr>
        </p:nvSpPr>
        <p:spPr/>
        <p:txBody>
          <a:bodyPr/>
          <a:lstStyle/>
          <a:p>
            <a:pPr algn="ctr"/>
            <a:r>
              <a:rPr lang="en-US" u="sng" dirty="0"/>
              <a:t>Complex SQL Queries</a:t>
            </a:r>
            <a:endParaRPr lang="en-IN" u="sng" dirty="0"/>
          </a:p>
        </p:txBody>
      </p:sp>
      <p:pic>
        <p:nvPicPr>
          <p:cNvPr id="5" name="Content Placeholder 4">
            <a:extLst>
              <a:ext uri="{FF2B5EF4-FFF2-40B4-BE49-F238E27FC236}">
                <a16:creationId xmlns:a16="http://schemas.microsoft.com/office/drawing/2014/main" id="{68870F3C-F622-40FC-82DB-78D9CAC23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464" y="2156381"/>
            <a:ext cx="6871798" cy="3393650"/>
          </a:xfrm>
          <a:ln w="38100">
            <a:solidFill>
              <a:schemeClr val="tx1"/>
            </a:solidFill>
          </a:ln>
        </p:spPr>
      </p:pic>
      <p:sp>
        <p:nvSpPr>
          <p:cNvPr id="6" name="TextBox 5">
            <a:extLst>
              <a:ext uri="{FF2B5EF4-FFF2-40B4-BE49-F238E27FC236}">
                <a16:creationId xmlns:a16="http://schemas.microsoft.com/office/drawing/2014/main" id="{CB81662A-F587-4174-9FAB-5D5B6F85F757}"/>
              </a:ext>
            </a:extLst>
          </p:cNvPr>
          <p:cNvSpPr txBox="1"/>
          <p:nvPr/>
        </p:nvSpPr>
        <p:spPr>
          <a:xfrm>
            <a:off x="1643464" y="5759777"/>
            <a:ext cx="6871798" cy="369332"/>
          </a:xfrm>
          <a:prstGeom prst="rect">
            <a:avLst/>
          </a:prstGeom>
          <a:noFill/>
        </p:spPr>
        <p:txBody>
          <a:bodyPr wrap="square" rtlCol="0">
            <a:spAutoFit/>
          </a:bodyPr>
          <a:lstStyle/>
          <a:p>
            <a:pPr algn="ctr"/>
            <a:r>
              <a:rPr lang="en-US" dirty="0"/>
              <a:t>Fig: A nested SQL query.</a:t>
            </a:r>
            <a:endParaRPr lang="en-IN" dirty="0"/>
          </a:p>
        </p:txBody>
      </p:sp>
    </p:spTree>
    <p:extLst>
      <p:ext uri="{BB962C8B-B14F-4D97-AF65-F5344CB8AC3E}">
        <p14:creationId xmlns:p14="http://schemas.microsoft.com/office/powerpoint/2010/main" val="72039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A44C0-C198-422E-B14D-8BC450076C9E}"/>
              </a:ext>
            </a:extLst>
          </p:cNvPr>
          <p:cNvSpPr>
            <a:spLocks noGrp="1"/>
          </p:cNvSpPr>
          <p:nvPr>
            <p:ph idx="1"/>
          </p:nvPr>
        </p:nvSpPr>
        <p:spPr>
          <a:xfrm>
            <a:off x="677334" y="1488613"/>
            <a:ext cx="8596668" cy="3880773"/>
          </a:xfrm>
        </p:spPr>
        <p:txBody>
          <a:bodyPr>
            <a:normAutofit/>
          </a:bodyPr>
          <a:lstStyle/>
          <a:p>
            <a:pPr>
              <a:buFont typeface="Wingdings" panose="05000000000000000000" pitchFamily="2" charset="2"/>
              <a:buChar char="Ø"/>
            </a:pPr>
            <a:r>
              <a:rPr lang="en-US" sz="2800" dirty="0"/>
              <a:t>The above complex SQL query is a nested query which is used to find out the people who have returned the car whose names start with 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For that we use the customer ID, which is the link between customer data and the returned cars’ data.</a:t>
            </a:r>
            <a:endParaRPr lang="en-IN" sz="2800" dirty="0"/>
          </a:p>
        </p:txBody>
      </p:sp>
    </p:spTree>
    <p:extLst>
      <p:ext uri="{BB962C8B-B14F-4D97-AF65-F5344CB8AC3E}">
        <p14:creationId xmlns:p14="http://schemas.microsoft.com/office/powerpoint/2010/main" val="159564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A188F-7F0A-4A93-9737-A03CAA8D47FE}"/>
              </a:ext>
            </a:extLst>
          </p:cNvPr>
          <p:cNvSpPr>
            <a:spLocks noGrp="1"/>
          </p:cNvSpPr>
          <p:nvPr>
            <p:ph idx="1"/>
          </p:nvPr>
        </p:nvSpPr>
        <p:spPr/>
        <p:txBody>
          <a:bodyPr>
            <a:normAutofit/>
          </a:bodyPr>
          <a:lstStyle/>
          <a:p>
            <a:pPr>
              <a:buFont typeface="Wingdings" panose="05000000000000000000" pitchFamily="2" charset="2"/>
              <a:buChar char="Ø"/>
            </a:pPr>
            <a:r>
              <a:rPr lang="en-US" sz="2800" dirty="0"/>
              <a:t>We find all the customer ids which are stored in the returncar table and then go back to the customer table and check which of these ids correspond to names starting with S.</a:t>
            </a:r>
            <a:endParaRPr lang="en-IN" sz="2800" dirty="0"/>
          </a:p>
        </p:txBody>
      </p:sp>
    </p:spTree>
    <p:extLst>
      <p:ext uri="{BB962C8B-B14F-4D97-AF65-F5344CB8AC3E}">
        <p14:creationId xmlns:p14="http://schemas.microsoft.com/office/powerpoint/2010/main" val="210811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7ECA-1970-4C19-BA04-D2EDDFD1537A}"/>
              </a:ext>
            </a:extLst>
          </p:cNvPr>
          <p:cNvSpPr>
            <a:spLocks noGrp="1"/>
          </p:cNvSpPr>
          <p:nvPr>
            <p:ph type="title"/>
          </p:nvPr>
        </p:nvSpPr>
        <p:spPr/>
        <p:txBody>
          <a:bodyPr/>
          <a:lstStyle/>
          <a:p>
            <a:pPr algn="ctr"/>
            <a:r>
              <a:rPr lang="en-US" u="sng" dirty="0"/>
              <a:t>Creating table with CHECK Constraint</a:t>
            </a:r>
            <a:endParaRPr lang="en-IN" u="sng" dirty="0"/>
          </a:p>
        </p:txBody>
      </p:sp>
      <p:pic>
        <p:nvPicPr>
          <p:cNvPr id="5" name="Content Placeholder 4">
            <a:extLst>
              <a:ext uri="{FF2B5EF4-FFF2-40B4-BE49-F238E27FC236}">
                <a16:creationId xmlns:a16="http://schemas.microsoft.com/office/drawing/2014/main" id="{B61DBB5D-63CC-4F99-859F-65B42D275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255" y="2408506"/>
            <a:ext cx="7325747" cy="2838846"/>
          </a:xfrm>
          <a:ln w="38100">
            <a:solidFill>
              <a:schemeClr val="tx1"/>
            </a:solidFill>
          </a:ln>
        </p:spPr>
      </p:pic>
      <p:sp>
        <p:nvSpPr>
          <p:cNvPr id="6" name="TextBox 5">
            <a:extLst>
              <a:ext uri="{FF2B5EF4-FFF2-40B4-BE49-F238E27FC236}">
                <a16:creationId xmlns:a16="http://schemas.microsoft.com/office/drawing/2014/main" id="{E29968AA-D1E7-44F0-A09F-51A4BF3DC0A4}"/>
              </a:ext>
            </a:extLst>
          </p:cNvPr>
          <p:cNvSpPr txBox="1"/>
          <p:nvPr/>
        </p:nvSpPr>
        <p:spPr>
          <a:xfrm>
            <a:off x="1948255" y="5552388"/>
            <a:ext cx="7325747" cy="646331"/>
          </a:xfrm>
          <a:prstGeom prst="rect">
            <a:avLst/>
          </a:prstGeom>
          <a:noFill/>
        </p:spPr>
        <p:txBody>
          <a:bodyPr wrap="square" rtlCol="0">
            <a:spAutoFit/>
          </a:bodyPr>
          <a:lstStyle/>
          <a:p>
            <a:pPr algn="ctr"/>
            <a:r>
              <a:rPr lang="en-US" dirty="0"/>
              <a:t>Fig: Creating a table with age greater than or equal to 18 to be checked.</a:t>
            </a:r>
            <a:endParaRPr lang="en-IN" dirty="0"/>
          </a:p>
        </p:txBody>
      </p:sp>
    </p:spTree>
    <p:extLst>
      <p:ext uri="{BB962C8B-B14F-4D97-AF65-F5344CB8AC3E}">
        <p14:creationId xmlns:p14="http://schemas.microsoft.com/office/powerpoint/2010/main" val="832455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D7103C-FF2B-47A3-BA0E-A34E769DE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625" y="1998482"/>
            <a:ext cx="5674937" cy="3459638"/>
          </a:xfrm>
          <a:ln w="38100">
            <a:solidFill>
              <a:schemeClr val="tx1"/>
            </a:solidFill>
          </a:ln>
        </p:spPr>
      </p:pic>
      <p:sp>
        <p:nvSpPr>
          <p:cNvPr id="6" name="TextBox 5">
            <a:extLst>
              <a:ext uri="{FF2B5EF4-FFF2-40B4-BE49-F238E27FC236}">
                <a16:creationId xmlns:a16="http://schemas.microsoft.com/office/drawing/2014/main" id="{0CBE206C-EB97-4BE2-83E2-6D92B4CDE84E}"/>
              </a:ext>
            </a:extLst>
          </p:cNvPr>
          <p:cNvSpPr txBox="1"/>
          <p:nvPr/>
        </p:nvSpPr>
        <p:spPr>
          <a:xfrm>
            <a:off x="2147625" y="5684363"/>
            <a:ext cx="5674937" cy="369332"/>
          </a:xfrm>
          <a:prstGeom prst="rect">
            <a:avLst/>
          </a:prstGeom>
          <a:noFill/>
        </p:spPr>
        <p:txBody>
          <a:bodyPr wrap="square" rtlCol="0">
            <a:spAutoFit/>
          </a:bodyPr>
          <a:lstStyle/>
          <a:p>
            <a:pPr algn="ctr"/>
            <a:r>
              <a:rPr lang="en-US" dirty="0"/>
              <a:t>Fig: Output of the query performed.</a:t>
            </a:r>
            <a:endParaRPr lang="en-IN" dirty="0"/>
          </a:p>
        </p:txBody>
      </p:sp>
    </p:spTree>
    <p:extLst>
      <p:ext uri="{BB962C8B-B14F-4D97-AF65-F5344CB8AC3E}">
        <p14:creationId xmlns:p14="http://schemas.microsoft.com/office/powerpoint/2010/main" val="3499935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7D8758-7BF2-4C8C-8DA4-07D7599A0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604" y="1679779"/>
            <a:ext cx="7432718" cy="3498442"/>
          </a:xfrm>
          <a:ln w="38100">
            <a:solidFill>
              <a:schemeClr val="tx1"/>
            </a:solidFill>
          </a:ln>
        </p:spPr>
      </p:pic>
      <p:sp>
        <p:nvSpPr>
          <p:cNvPr id="7" name="TextBox 6">
            <a:extLst>
              <a:ext uri="{FF2B5EF4-FFF2-40B4-BE49-F238E27FC236}">
                <a16:creationId xmlns:a16="http://schemas.microsoft.com/office/drawing/2014/main" id="{C9A828BD-6741-4CCB-B134-1C5A4F5CFE0D}"/>
              </a:ext>
            </a:extLst>
          </p:cNvPr>
          <p:cNvSpPr txBox="1"/>
          <p:nvPr/>
        </p:nvSpPr>
        <p:spPr>
          <a:xfrm>
            <a:off x="1559604" y="5476973"/>
            <a:ext cx="7432718" cy="369332"/>
          </a:xfrm>
          <a:prstGeom prst="rect">
            <a:avLst/>
          </a:prstGeom>
          <a:noFill/>
        </p:spPr>
        <p:txBody>
          <a:bodyPr wrap="square" rtlCol="0">
            <a:spAutoFit/>
          </a:bodyPr>
          <a:lstStyle/>
          <a:p>
            <a:pPr algn="ctr"/>
            <a:r>
              <a:rPr lang="en-US" dirty="0"/>
              <a:t>Fig: Complex SQL Query to find SUM of fee for cars made by Hyundai</a:t>
            </a:r>
          </a:p>
        </p:txBody>
      </p:sp>
    </p:spTree>
    <p:extLst>
      <p:ext uri="{BB962C8B-B14F-4D97-AF65-F5344CB8AC3E}">
        <p14:creationId xmlns:p14="http://schemas.microsoft.com/office/powerpoint/2010/main" val="307624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AE967-4296-41F9-9F94-609723D37406}"/>
              </a:ext>
            </a:extLst>
          </p:cNvPr>
          <p:cNvSpPr>
            <a:spLocks noGrp="1"/>
          </p:cNvSpPr>
          <p:nvPr>
            <p:ph idx="1"/>
          </p:nvPr>
        </p:nvSpPr>
        <p:spPr/>
        <p:txBody>
          <a:bodyPr>
            <a:normAutofit/>
          </a:bodyPr>
          <a:lstStyle/>
          <a:p>
            <a:pPr>
              <a:buFont typeface="Wingdings" panose="05000000000000000000" pitchFamily="2" charset="2"/>
              <a:buChar char="Ø"/>
            </a:pPr>
            <a:r>
              <a:rPr lang="en-US" sz="2800" dirty="0"/>
              <a:t>We write one more complex SQL query where we have to find out the total amount paid (barring fines) by the customers for the cars manufactured by Hyundai.</a:t>
            </a:r>
            <a:endParaRPr lang="en-IN" sz="2800" dirty="0"/>
          </a:p>
        </p:txBody>
      </p:sp>
    </p:spTree>
    <p:extLst>
      <p:ext uri="{BB962C8B-B14F-4D97-AF65-F5344CB8AC3E}">
        <p14:creationId xmlns:p14="http://schemas.microsoft.com/office/powerpoint/2010/main" val="3190898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0E91553-B58D-4039-BEB0-2D61687BC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371" y="1828800"/>
            <a:ext cx="7296150" cy="3200400"/>
          </a:xfrm>
          <a:ln w="38100">
            <a:solidFill>
              <a:schemeClr val="tx1"/>
            </a:solidFill>
          </a:ln>
        </p:spPr>
      </p:pic>
      <p:sp>
        <p:nvSpPr>
          <p:cNvPr id="10" name="TextBox 9">
            <a:extLst>
              <a:ext uri="{FF2B5EF4-FFF2-40B4-BE49-F238E27FC236}">
                <a16:creationId xmlns:a16="http://schemas.microsoft.com/office/drawing/2014/main" id="{60610310-7397-4179-BD8C-E4C207ACDF6B}"/>
              </a:ext>
            </a:extLst>
          </p:cNvPr>
          <p:cNvSpPr txBox="1"/>
          <p:nvPr/>
        </p:nvSpPr>
        <p:spPr>
          <a:xfrm>
            <a:off x="1337371" y="5335571"/>
            <a:ext cx="7296150" cy="369332"/>
          </a:xfrm>
          <a:prstGeom prst="rect">
            <a:avLst/>
          </a:prstGeom>
          <a:noFill/>
        </p:spPr>
        <p:txBody>
          <a:bodyPr wrap="square" rtlCol="0">
            <a:spAutoFit/>
          </a:bodyPr>
          <a:lstStyle/>
          <a:p>
            <a:pPr algn="ctr"/>
            <a:r>
              <a:rPr lang="en-US" dirty="0"/>
              <a:t>Fig: Output of the query performed. </a:t>
            </a:r>
            <a:endParaRPr lang="en-IN" dirty="0"/>
          </a:p>
        </p:txBody>
      </p:sp>
    </p:spTree>
    <p:extLst>
      <p:ext uri="{BB962C8B-B14F-4D97-AF65-F5344CB8AC3E}">
        <p14:creationId xmlns:p14="http://schemas.microsoft.com/office/powerpoint/2010/main" val="244769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205DC-D178-43FB-9A06-1884099250CB}"/>
              </a:ext>
            </a:extLst>
          </p:cNvPr>
          <p:cNvSpPr>
            <a:spLocks noGrp="1"/>
          </p:cNvSpPr>
          <p:nvPr>
            <p:ph idx="1"/>
          </p:nvPr>
        </p:nvSpPr>
        <p:spPr>
          <a:xfrm>
            <a:off x="790455" y="1488613"/>
            <a:ext cx="8596668" cy="3880773"/>
          </a:xfrm>
        </p:spPr>
        <p:txBody>
          <a:bodyPr>
            <a:normAutofit lnSpcReduction="10000"/>
          </a:bodyPr>
          <a:lstStyle/>
          <a:p>
            <a:pPr>
              <a:buFont typeface="Wingdings" panose="05000000000000000000" pitchFamily="2" charset="2"/>
              <a:buChar char="Ø"/>
            </a:pPr>
            <a:r>
              <a:rPr lang="en-US" sz="2800" dirty="0"/>
              <a:t>We give the CHECK constraint while creating the table itself.</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We check if the age of the customer is greater or equal to 18.</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If it isn’t then the information is not added to the database. </a:t>
            </a:r>
            <a:endParaRPr lang="en-IN" sz="2800" dirty="0"/>
          </a:p>
        </p:txBody>
      </p:sp>
    </p:spTree>
    <p:extLst>
      <p:ext uri="{BB962C8B-B14F-4D97-AF65-F5344CB8AC3E}">
        <p14:creationId xmlns:p14="http://schemas.microsoft.com/office/powerpoint/2010/main" val="69279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94940C-0384-4225-BFE8-FCCC45A2D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904" y="750638"/>
            <a:ext cx="5067739" cy="2339543"/>
          </a:xfrm>
          <a:ln w="38100">
            <a:solidFill>
              <a:schemeClr val="tx1"/>
            </a:solidFill>
          </a:ln>
        </p:spPr>
      </p:pic>
      <p:pic>
        <p:nvPicPr>
          <p:cNvPr id="7" name="Picture 6">
            <a:extLst>
              <a:ext uri="{FF2B5EF4-FFF2-40B4-BE49-F238E27FC236}">
                <a16:creationId xmlns:a16="http://schemas.microsoft.com/office/drawing/2014/main" id="{E44F5A3A-30CF-45C9-808D-BAF05F921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904" y="3942741"/>
            <a:ext cx="5067739" cy="2034716"/>
          </a:xfrm>
          <a:prstGeom prst="rect">
            <a:avLst/>
          </a:prstGeom>
          <a:ln w="38100">
            <a:solidFill>
              <a:schemeClr val="tx1"/>
            </a:solidFill>
          </a:ln>
        </p:spPr>
      </p:pic>
      <p:sp>
        <p:nvSpPr>
          <p:cNvPr id="8" name="TextBox 7">
            <a:extLst>
              <a:ext uri="{FF2B5EF4-FFF2-40B4-BE49-F238E27FC236}">
                <a16:creationId xmlns:a16="http://schemas.microsoft.com/office/drawing/2014/main" id="{6B9CF15D-696F-43B9-950C-76522FC75AF0}"/>
              </a:ext>
            </a:extLst>
          </p:cNvPr>
          <p:cNvSpPr txBox="1"/>
          <p:nvPr/>
        </p:nvSpPr>
        <p:spPr>
          <a:xfrm>
            <a:off x="2988904" y="3244334"/>
            <a:ext cx="5067739" cy="369332"/>
          </a:xfrm>
          <a:prstGeom prst="rect">
            <a:avLst/>
          </a:prstGeom>
          <a:noFill/>
        </p:spPr>
        <p:txBody>
          <a:bodyPr wrap="square" rtlCol="0">
            <a:spAutoFit/>
          </a:bodyPr>
          <a:lstStyle/>
          <a:p>
            <a:pPr algn="ctr"/>
            <a:r>
              <a:rPr lang="en-US" dirty="0"/>
              <a:t>Fig: Checking if the fee is greater than 500</a:t>
            </a:r>
            <a:endParaRPr lang="en-IN" dirty="0"/>
          </a:p>
        </p:txBody>
      </p:sp>
      <p:sp>
        <p:nvSpPr>
          <p:cNvPr id="9" name="TextBox 8">
            <a:extLst>
              <a:ext uri="{FF2B5EF4-FFF2-40B4-BE49-F238E27FC236}">
                <a16:creationId xmlns:a16="http://schemas.microsoft.com/office/drawing/2014/main" id="{316E1DFB-F2B7-4AEF-B2D6-D85E1867FA08}"/>
              </a:ext>
            </a:extLst>
          </p:cNvPr>
          <p:cNvSpPr txBox="1"/>
          <p:nvPr/>
        </p:nvSpPr>
        <p:spPr>
          <a:xfrm>
            <a:off x="2988904" y="6306532"/>
            <a:ext cx="5067739" cy="369332"/>
          </a:xfrm>
          <a:prstGeom prst="rect">
            <a:avLst/>
          </a:prstGeom>
          <a:noFill/>
        </p:spPr>
        <p:txBody>
          <a:bodyPr wrap="square" rtlCol="0">
            <a:spAutoFit/>
          </a:bodyPr>
          <a:lstStyle/>
          <a:p>
            <a:pPr algn="ctr"/>
            <a:r>
              <a:rPr lang="en-US" dirty="0"/>
              <a:t>Fig: Checking if the addresses end with ‘India’</a:t>
            </a:r>
            <a:endParaRPr lang="en-IN" dirty="0"/>
          </a:p>
        </p:txBody>
      </p:sp>
    </p:spTree>
    <p:extLst>
      <p:ext uri="{BB962C8B-B14F-4D97-AF65-F5344CB8AC3E}">
        <p14:creationId xmlns:p14="http://schemas.microsoft.com/office/powerpoint/2010/main" val="119605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D1DA-3D72-44F1-B589-A799698346C4}"/>
              </a:ext>
            </a:extLst>
          </p:cNvPr>
          <p:cNvSpPr>
            <a:spLocks noGrp="1"/>
          </p:cNvSpPr>
          <p:nvPr>
            <p:ph type="title"/>
          </p:nvPr>
        </p:nvSpPr>
        <p:spPr/>
        <p:txBody>
          <a:bodyPr/>
          <a:lstStyle/>
          <a:p>
            <a:pPr algn="ctr"/>
            <a:r>
              <a:rPr lang="en-US" u="sng" dirty="0"/>
              <a:t>Creating Referential Integrity Constraints</a:t>
            </a:r>
            <a:endParaRPr lang="en-IN" u="sng" dirty="0"/>
          </a:p>
        </p:txBody>
      </p:sp>
      <p:pic>
        <p:nvPicPr>
          <p:cNvPr id="5" name="Content Placeholder 4">
            <a:extLst>
              <a:ext uri="{FF2B5EF4-FFF2-40B4-BE49-F238E27FC236}">
                <a16:creationId xmlns:a16="http://schemas.microsoft.com/office/drawing/2014/main" id="{9E818C2F-5454-47E0-B001-128CC1F8C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3136" y="2488676"/>
            <a:ext cx="6791132" cy="3073138"/>
          </a:xfrm>
          <a:ln w="38100">
            <a:solidFill>
              <a:schemeClr val="tx1"/>
            </a:solidFill>
          </a:ln>
        </p:spPr>
      </p:pic>
      <p:sp>
        <p:nvSpPr>
          <p:cNvPr id="6" name="TextBox 5">
            <a:extLst>
              <a:ext uri="{FF2B5EF4-FFF2-40B4-BE49-F238E27FC236}">
                <a16:creationId xmlns:a16="http://schemas.microsoft.com/office/drawing/2014/main" id="{701C4352-17AD-4724-91C7-B1F3079053BD}"/>
              </a:ext>
            </a:extLst>
          </p:cNvPr>
          <p:cNvSpPr txBox="1"/>
          <p:nvPr/>
        </p:nvSpPr>
        <p:spPr>
          <a:xfrm>
            <a:off x="1893136" y="5759777"/>
            <a:ext cx="6791132" cy="369332"/>
          </a:xfrm>
          <a:prstGeom prst="rect">
            <a:avLst/>
          </a:prstGeom>
          <a:noFill/>
        </p:spPr>
        <p:txBody>
          <a:bodyPr wrap="square" rtlCol="0">
            <a:spAutoFit/>
          </a:bodyPr>
          <a:lstStyle/>
          <a:p>
            <a:pPr algn="ctr"/>
            <a:r>
              <a:rPr lang="en-US" dirty="0"/>
              <a:t>Fig: Creating rental table which referential integrity constraint.</a:t>
            </a:r>
            <a:endParaRPr lang="en-IN" dirty="0"/>
          </a:p>
        </p:txBody>
      </p:sp>
    </p:spTree>
    <p:extLst>
      <p:ext uri="{BB962C8B-B14F-4D97-AF65-F5344CB8AC3E}">
        <p14:creationId xmlns:p14="http://schemas.microsoft.com/office/powerpoint/2010/main" val="119429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6E41D-7398-4FAE-9DA7-263A8C6BE936}"/>
              </a:ext>
            </a:extLst>
          </p:cNvPr>
          <p:cNvSpPr>
            <a:spLocks noGrp="1"/>
          </p:cNvSpPr>
          <p:nvPr>
            <p:ph idx="1"/>
          </p:nvPr>
        </p:nvSpPr>
        <p:spPr>
          <a:xfrm>
            <a:off x="620773" y="780993"/>
            <a:ext cx="8596668" cy="5296013"/>
          </a:xfrm>
        </p:spPr>
        <p:txBody>
          <a:bodyPr>
            <a:normAutofit/>
          </a:bodyPr>
          <a:lstStyle/>
          <a:p>
            <a:pPr>
              <a:buFont typeface="Wingdings" panose="05000000000000000000" pitchFamily="2" charset="2"/>
              <a:buChar char="Ø"/>
            </a:pPr>
            <a:r>
              <a:rPr lang="en-US" sz="2800" dirty="0"/>
              <a:t>Referential Integrity constraints basically mean that the foreign key of any table must be referencing a primary key of another table. Therefore, the value of the foreign key will always be null or available in the domain of the primary key.</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In this example, we consider the car_id in the rental table to be the foreign key which refers to the primary key of the carregistration table, which is CAR_NO.</a:t>
            </a:r>
            <a:endParaRPr lang="en-IN" sz="2800" dirty="0"/>
          </a:p>
        </p:txBody>
      </p:sp>
    </p:spTree>
    <p:extLst>
      <p:ext uri="{BB962C8B-B14F-4D97-AF65-F5344CB8AC3E}">
        <p14:creationId xmlns:p14="http://schemas.microsoft.com/office/powerpoint/2010/main" val="404384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7E9E90-46FA-462A-85C3-B9B46DEF0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728" y="2102965"/>
            <a:ext cx="8432618" cy="3072349"/>
          </a:xfrm>
          <a:ln w="38100">
            <a:solidFill>
              <a:schemeClr val="tx1"/>
            </a:solidFill>
          </a:ln>
        </p:spPr>
      </p:pic>
      <p:sp>
        <p:nvSpPr>
          <p:cNvPr id="6" name="TextBox 5">
            <a:extLst>
              <a:ext uri="{FF2B5EF4-FFF2-40B4-BE49-F238E27FC236}">
                <a16:creationId xmlns:a16="http://schemas.microsoft.com/office/drawing/2014/main" id="{E7052C11-8B21-4B76-83BA-1C4588C7010D}"/>
              </a:ext>
            </a:extLst>
          </p:cNvPr>
          <p:cNvSpPr txBox="1"/>
          <p:nvPr/>
        </p:nvSpPr>
        <p:spPr>
          <a:xfrm>
            <a:off x="1008728" y="5429839"/>
            <a:ext cx="8432618" cy="369332"/>
          </a:xfrm>
          <a:prstGeom prst="rect">
            <a:avLst/>
          </a:prstGeom>
          <a:noFill/>
        </p:spPr>
        <p:txBody>
          <a:bodyPr wrap="square" rtlCol="0">
            <a:spAutoFit/>
          </a:bodyPr>
          <a:lstStyle/>
          <a:p>
            <a:pPr algn="ctr"/>
            <a:r>
              <a:rPr lang="en-US" dirty="0"/>
              <a:t>Fig: Seen in relational view, the car_id in rental referring CAR_NO.</a:t>
            </a:r>
            <a:endParaRPr lang="en-IN" dirty="0"/>
          </a:p>
        </p:txBody>
      </p:sp>
    </p:spTree>
    <p:extLst>
      <p:ext uri="{BB962C8B-B14F-4D97-AF65-F5344CB8AC3E}">
        <p14:creationId xmlns:p14="http://schemas.microsoft.com/office/powerpoint/2010/main" val="309255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C594A4-3E85-461C-8ABA-090C73AAF4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355" y="2073897"/>
            <a:ext cx="6225306" cy="3200991"/>
          </a:xfrm>
          <a:ln w="38100">
            <a:solidFill>
              <a:schemeClr val="tx1"/>
            </a:solidFill>
          </a:ln>
        </p:spPr>
      </p:pic>
      <p:sp>
        <p:nvSpPr>
          <p:cNvPr id="6" name="TextBox 5">
            <a:extLst>
              <a:ext uri="{FF2B5EF4-FFF2-40B4-BE49-F238E27FC236}">
                <a16:creationId xmlns:a16="http://schemas.microsoft.com/office/drawing/2014/main" id="{4DDDD64F-2BAC-440E-98AC-1C1E32CF1DF6}"/>
              </a:ext>
            </a:extLst>
          </p:cNvPr>
          <p:cNvSpPr txBox="1"/>
          <p:nvPr/>
        </p:nvSpPr>
        <p:spPr>
          <a:xfrm>
            <a:off x="1966355" y="5429839"/>
            <a:ext cx="6291525" cy="646331"/>
          </a:xfrm>
          <a:prstGeom prst="rect">
            <a:avLst/>
          </a:prstGeom>
          <a:noFill/>
        </p:spPr>
        <p:txBody>
          <a:bodyPr wrap="square" rtlCol="0">
            <a:spAutoFit/>
          </a:bodyPr>
          <a:lstStyle/>
          <a:p>
            <a:pPr algn="ctr"/>
            <a:r>
              <a:rPr lang="en-US" dirty="0"/>
              <a:t>Fig: Creating table returncar with referential integrity constraint.</a:t>
            </a:r>
            <a:endParaRPr lang="en-IN" dirty="0"/>
          </a:p>
        </p:txBody>
      </p:sp>
    </p:spTree>
    <p:extLst>
      <p:ext uri="{BB962C8B-B14F-4D97-AF65-F5344CB8AC3E}">
        <p14:creationId xmlns:p14="http://schemas.microsoft.com/office/powerpoint/2010/main" val="292077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1B3BEB-838E-47CF-9BBB-71908DD1F82B}"/>
              </a:ext>
            </a:extLst>
          </p:cNvPr>
          <p:cNvSpPr>
            <a:spLocks noGrp="1"/>
          </p:cNvSpPr>
          <p:nvPr>
            <p:ph idx="1"/>
          </p:nvPr>
        </p:nvSpPr>
        <p:spPr>
          <a:xfrm>
            <a:off x="658480" y="2622502"/>
            <a:ext cx="8596668" cy="3880773"/>
          </a:xfrm>
        </p:spPr>
        <p:txBody>
          <a:bodyPr>
            <a:normAutofit/>
          </a:bodyPr>
          <a:lstStyle/>
          <a:p>
            <a:pPr>
              <a:buFont typeface="Wingdings" panose="05000000000000000000" pitchFamily="2" charset="2"/>
              <a:buChar char="Ø"/>
            </a:pPr>
            <a:r>
              <a:rPr lang="en-US" sz="2800" dirty="0"/>
              <a:t>Similarly here, the returncar table has the foreign key custid which is referring to the primary key of the customer table, which is cust_id.</a:t>
            </a:r>
            <a:endParaRPr lang="en-IN" sz="2800" dirty="0"/>
          </a:p>
        </p:txBody>
      </p:sp>
    </p:spTree>
    <p:extLst>
      <p:ext uri="{BB962C8B-B14F-4D97-AF65-F5344CB8AC3E}">
        <p14:creationId xmlns:p14="http://schemas.microsoft.com/office/powerpoint/2010/main" val="25939523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695</TotalTime>
  <Words>597</Words>
  <Application>Microsoft Office PowerPoint</Application>
  <PresentationFormat>Widescreen</PresentationFormat>
  <Paragraphs>49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Trebuchet MS</vt:lpstr>
      <vt:lpstr>Wingdings</vt:lpstr>
      <vt:lpstr>Wingdings 3</vt:lpstr>
      <vt:lpstr>Facet</vt:lpstr>
      <vt:lpstr>CAR RENTAL SYSTEM DBMS PROJECT</vt:lpstr>
      <vt:lpstr>Creating table with CHECK Constraint</vt:lpstr>
      <vt:lpstr>PowerPoint Presentation</vt:lpstr>
      <vt:lpstr>PowerPoint Presentation</vt:lpstr>
      <vt:lpstr>Creating Referential Integrity Constraints</vt:lpstr>
      <vt:lpstr>PowerPoint Presentation</vt:lpstr>
      <vt:lpstr>PowerPoint Presentation</vt:lpstr>
      <vt:lpstr>PowerPoint Presentation</vt:lpstr>
      <vt:lpstr>PowerPoint Presentation</vt:lpstr>
      <vt:lpstr>PowerPoint Presentation</vt:lpstr>
      <vt:lpstr>Creating a TRIGGER</vt:lpstr>
      <vt:lpstr>PowerPoint Presentation</vt:lpstr>
      <vt:lpstr>PowerPoint Presentation</vt:lpstr>
      <vt:lpstr>PowerPoint Presentation</vt:lpstr>
      <vt:lpstr>PowerPoint Presentation</vt:lpstr>
      <vt:lpstr>PowerPoint Presentation</vt:lpstr>
      <vt:lpstr>Complex SQL Queries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SYSTEM DBMS PROJECT</dc:title>
  <dc:creator>SREESH</dc:creator>
  <cp:lastModifiedBy>SREESH</cp:lastModifiedBy>
  <cp:revision>25</cp:revision>
  <dcterms:created xsi:type="dcterms:W3CDTF">2020-05-22T10:35:50Z</dcterms:created>
  <dcterms:modified xsi:type="dcterms:W3CDTF">2020-05-24T16:23:13Z</dcterms:modified>
</cp:coreProperties>
</file>