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5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4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178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237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999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76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396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6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6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70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0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7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D905-ECB7-45C9-AF0A-DD31C174F853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323E84-D050-4E8C-A786-E813DA98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0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889C-1AF7-4E96-BE16-D22E6B2AA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IDS Project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Airbnb Seattle Data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DC6AD-D0B6-4CCF-BEC4-90DC6E429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712985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Team members: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T. NaveenKumar (PES1201801673)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Arpit Kumar (PES1201800406)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K. Sreesh Reddy (PES1201801580)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4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93F8-3E08-4F1C-A3B2-7BAEA079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 of houses up for rental vs. type of room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F8984-D54E-4E67-B717-5016AF7C3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84" y="2144110"/>
            <a:ext cx="4004440" cy="3831021"/>
          </a:xfrm>
        </p:spPr>
      </p:pic>
    </p:spTree>
    <p:extLst>
      <p:ext uri="{BB962C8B-B14F-4D97-AF65-F5344CB8AC3E}">
        <p14:creationId xmlns:p14="http://schemas.microsoft.com/office/powerpoint/2010/main" val="211865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A700-2FAF-4593-88B6-30C247D4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 of houses up for rental vs. no. of bedrooms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313A7-AD3C-44B4-9380-EBB98A028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3" y="2144110"/>
            <a:ext cx="4430109" cy="4104290"/>
          </a:xfrm>
        </p:spPr>
      </p:pic>
    </p:spTree>
    <p:extLst>
      <p:ext uri="{BB962C8B-B14F-4D97-AF65-F5344CB8AC3E}">
        <p14:creationId xmlns:p14="http://schemas.microsoft.com/office/powerpoint/2010/main" val="380648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C413-9349-45B9-AF3C-39813774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we can draw from the visualizations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632E-2991-43F1-BAFF-4DE213F1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2834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People are leaving  many more reviews when they are </a:t>
            </a:r>
            <a:r>
              <a:rPr lang="en-US" sz="2800" dirty="0">
                <a:solidFill>
                  <a:srgbClr val="FF0000"/>
                </a:solidFill>
              </a:rPr>
              <a:t>satisfied</a:t>
            </a:r>
            <a:r>
              <a:rPr lang="en-US" sz="2800" dirty="0"/>
              <a:t> as compared to when they are dissatisfied.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The satisfaction score is </a:t>
            </a:r>
            <a:r>
              <a:rPr lang="en-IN" sz="2800" dirty="0">
                <a:solidFill>
                  <a:srgbClr val="FF0000"/>
                </a:solidFill>
              </a:rPr>
              <a:t>not particularly affected by the room type</a:t>
            </a:r>
            <a:r>
              <a:rPr lang="en-IN" sz="2800" dirty="0"/>
              <a:t> since all the three types of rooms have similar scatter plot.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Likewise, the satisfaction plot is </a:t>
            </a:r>
            <a:r>
              <a:rPr lang="en-IN" sz="2800" dirty="0">
                <a:solidFill>
                  <a:srgbClr val="FF0000"/>
                </a:solidFill>
              </a:rPr>
              <a:t>not affected by the price</a:t>
            </a:r>
            <a:r>
              <a:rPr lang="en-IN" sz="2800" dirty="0"/>
              <a:t>, since for the same price, all types of scores are given.</a:t>
            </a:r>
          </a:p>
          <a:p>
            <a:pPr>
              <a:buFont typeface="+mj-lt"/>
              <a:buAutoNum type="arabicPeriod"/>
            </a:pPr>
            <a:endParaRPr lang="en-IN" sz="2800" dirty="0"/>
          </a:p>
          <a:p>
            <a:pPr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7145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DCCC-BB15-47E6-B0DF-FF3FBDB4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4</a:t>
            </a:r>
            <a:r>
              <a:rPr lang="en-US" sz="2800" dirty="0">
                <a:solidFill>
                  <a:schemeClr val="accent1"/>
                </a:solidFill>
              </a:rPr>
              <a:t>. </a:t>
            </a:r>
            <a:r>
              <a:rPr lang="en-US" sz="2800" dirty="0"/>
              <a:t>Majority of the prices of the houses lie in                   	between </a:t>
            </a:r>
            <a:r>
              <a:rPr lang="en-US" sz="2800" dirty="0">
                <a:solidFill>
                  <a:srgbClr val="FF0000"/>
                </a:solidFill>
              </a:rPr>
              <a:t>0$ and 200$.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5. </a:t>
            </a:r>
            <a:r>
              <a:rPr lang="en-US" sz="2800" dirty="0"/>
              <a:t>An </a:t>
            </a:r>
            <a:r>
              <a:rPr lang="en-US" sz="2800" dirty="0">
                <a:solidFill>
                  <a:srgbClr val="FF0000"/>
                </a:solidFill>
              </a:rPr>
              <a:t>apartment/Entire room </a:t>
            </a:r>
            <a:r>
              <a:rPr lang="en-US" sz="2800" dirty="0"/>
              <a:t>is available more than 	a private room or a shared room.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6. </a:t>
            </a:r>
            <a:r>
              <a:rPr lang="en-US" sz="2800" dirty="0"/>
              <a:t>Similarly, a house with </a:t>
            </a:r>
            <a:r>
              <a:rPr lang="en-US" sz="2800" dirty="0">
                <a:solidFill>
                  <a:srgbClr val="FF0000"/>
                </a:solidFill>
              </a:rPr>
              <a:t>1 bedroom</a:t>
            </a:r>
            <a:r>
              <a:rPr lang="en-US" sz="2800" dirty="0"/>
              <a:t> is available the 	most.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211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5181-67CD-4C5D-B67B-9659580D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Correlation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2EE30-C72F-4874-9FCA-769EBE1B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8" y="2080335"/>
            <a:ext cx="4722920" cy="41508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7AE90-77A3-445D-BB29-7B0C252A5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184" y="2146687"/>
            <a:ext cx="4481455" cy="4004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0DC683-B53F-4759-9CB1-0DD9EE3CFD75}"/>
              </a:ext>
            </a:extLst>
          </p:cNvPr>
          <p:cNvSpPr txBox="1"/>
          <p:nvPr/>
        </p:nvSpPr>
        <p:spPr>
          <a:xfrm>
            <a:off x="1171853" y="1321552"/>
            <a:ext cx="31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Plot between each variable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CDB9-79C5-45ED-AB91-FD8A12B9CC25}"/>
              </a:ext>
            </a:extLst>
          </p:cNvPr>
          <p:cNvSpPr txBox="1"/>
          <p:nvPr/>
        </p:nvSpPr>
        <p:spPr>
          <a:xfrm>
            <a:off x="6042531" y="1359036"/>
            <a:ext cx="323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coefficient between each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64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EE14-7676-4E73-A8B3-3EAAFA15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52FF-06BA-4381-BB48-1560E5CB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High correlation between no. of  accommodates and the no. of bedrooms since more people will require more rooms to live in.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Low correlation between the price and the latitude of the location of the house since the latitude is irrelevant to the price.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Average correlation between price and the no. of accommodates.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No correlation between reviews and room id.</a:t>
            </a:r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008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690D-80BD-42A5-9E0A-B38EC63A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Hypothesis Testing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0054-E22B-4C08-A01D-53775FA2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 us assume our null hypothesis to be H0= Price and no. of bedrooms are not correlated.</a:t>
            </a:r>
          </a:p>
          <a:p>
            <a:pPr marL="0" indent="0">
              <a:buNone/>
            </a:pPr>
            <a:r>
              <a:rPr lang="en-US" sz="2400" dirty="0"/>
              <a:t>Therefore, our alternate hypothesis will be H1=Price and no. of bedrooms are correlated.</a:t>
            </a:r>
          </a:p>
          <a:p>
            <a:pPr marL="0" indent="0">
              <a:buNone/>
            </a:pPr>
            <a:r>
              <a:rPr lang="en-US" sz="2400" dirty="0"/>
              <a:t>We import </a:t>
            </a:r>
            <a:r>
              <a:rPr lang="en-US" sz="2400" dirty="0" err="1"/>
              <a:t>pingouin</a:t>
            </a:r>
            <a:r>
              <a:rPr lang="en-US" sz="2400" dirty="0"/>
              <a:t> which will help us give the r (correlation coefficient) , p-value etc. respectively.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422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28FB0-34D3-4FE0-B1D9-DDF1C051B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30" y="1535837"/>
            <a:ext cx="5211192" cy="986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B0B32-2221-468B-BD7A-613425629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30" y="3666477"/>
            <a:ext cx="5211192" cy="1062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78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55C9-5AF5-4D2A-B134-CD33A895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C211-5193-46EE-9FA5-6EFBE3D6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Since, the p-value is 0.0 (which is less than 0.05), we can reject our null hypothesis which was that the price and the no. of bedrooms are not correlated.</a:t>
            </a:r>
          </a:p>
          <a:p>
            <a:r>
              <a:rPr lang="en-US" dirty="0"/>
              <a:t>The r (correlation coefficient) too is 0.462 which is quite high and therefore supports the fact that they are correlated.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64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F703-46F8-469C-9A05-66994CB2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4" y="1488613"/>
            <a:ext cx="8596668" cy="3880773"/>
          </a:xfrm>
        </p:spPr>
        <p:txBody>
          <a:bodyPr anchor="ctr">
            <a:noAutofit/>
          </a:bodyPr>
          <a:lstStyle/>
          <a:p>
            <a:r>
              <a:rPr lang="en-US" sz="2400" dirty="0"/>
              <a:t>Objective:</a:t>
            </a:r>
          </a:p>
          <a:p>
            <a:pPr marL="0" indent="0">
              <a:buNone/>
            </a:pPr>
            <a:r>
              <a:rPr lang="en-US" sz="2400" dirty="0"/>
              <a:t>	To clean and analyze the seattle.csv dataset for understanding of how the 	prices and reviews are listed for the rentals.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Overview:</a:t>
            </a:r>
          </a:p>
          <a:p>
            <a:pPr marL="0" indent="0">
              <a:buNone/>
            </a:pPr>
            <a:r>
              <a:rPr lang="en-US" sz="2400" dirty="0"/>
              <a:t>	Since 2008, guests and hosts have used Airbnb to travel in a more unique 	personalized way.</a:t>
            </a:r>
          </a:p>
          <a:p>
            <a:pPr marL="0" indent="0">
              <a:buNone/>
            </a:pPr>
            <a:r>
              <a:rPr lang="en-US" sz="2400" dirty="0"/>
              <a:t>	As part of the Airbnb Inside initiative, this dataset describes the listing 	activity of homestays in Seattle, WA</a:t>
            </a:r>
          </a:p>
        </p:txBody>
      </p:sp>
    </p:spTree>
    <p:extLst>
      <p:ext uri="{BB962C8B-B14F-4D97-AF65-F5344CB8AC3E}">
        <p14:creationId xmlns:p14="http://schemas.microsoft.com/office/powerpoint/2010/main" val="370386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F22C-C779-40E9-B0E9-8DA779BA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>
            <a:noAutofit/>
          </a:bodyPr>
          <a:lstStyle/>
          <a:p>
            <a:r>
              <a:rPr lang="en-US" sz="2400" dirty="0"/>
              <a:t>Steps done: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	Data preprocessing: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Checking if missing values are present.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Filling numerical missing values with mean of the column.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Filling categorical missing values with the previous row values using </a:t>
            </a:r>
            <a:r>
              <a:rPr lang="en-US" sz="2400" dirty="0" err="1"/>
              <a:t>ffill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Visualizations: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Plotting various types of graphs.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Drawing inferences from the graphs.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Finding correlations.</a:t>
            </a:r>
          </a:p>
        </p:txBody>
      </p:sp>
    </p:spTree>
    <p:extLst>
      <p:ext uri="{BB962C8B-B14F-4D97-AF65-F5344CB8AC3E}">
        <p14:creationId xmlns:p14="http://schemas.microsoft.com/office/powerpoint/2010/main" val="263361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C2CA-7B8D-4BE9-B6A3-0DA20708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the missing numerical and categorical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43C1B9-0588-4558-AD5D-93B79ED7B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514573"/>
            <a:ext cx="1962150" cy="295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6AE0D-06B6-4541-8ED9-B51496CA3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8" y="2514573"/>
            <a:ext cx="1962150" cy="295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7743D2-43F6-4D36-8F93-AFCDA7CB8D66}"/>
              </a:ext>
            </a:extLst>
          </p:cNvPr>
          <p:cNvSpPr txBox="1"/>
          <p:nvPr/>
        </p:nvSpPr>
        <p:spPr>
          <a:xfrm>
            <a:off x="1846555" y="1930400"/>
            <a:ext cx="176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088C6-FD79-4E20-9870-5650FE99B2B6}"/>
              </a:ext>
            </a:extLst>
          </p:cNvPr>
          <p:cNvSpPr txBox="1"/>
          <p:nvPr/>
        </p:nvSpPr>
        <p:spPr>
          <a:xfrm>
            <a:off x="6096000" y="1930400"/>
            <a:ext cx="167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6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4647-99AB-4B2D-B7D8-033BAB28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Data Visualization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59073-9B46-42D7-BAC1-C9BD8B91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83" y="2522484"/>
            <a:ext cx="3988676" cy="35813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C7B51-ED59-4D72-A2E5-7827F90765C9}"/>
              </a:ext>
            </a:extLst>
          </p:cNvPr>
          <p:cNvSpPr txBox="1"/>
          <p:nvPr/>
        </p:nvSpPr>
        <p:spPr>
          <a:xfrm>
            <a:off x="3515710" y="1513490"/>
            <a:ext cx="326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Reviews Normalized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11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71FF-2E26-414F-8E51-D1A8F247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 of reviews vs. satisfaction score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5D8D7-F2F3-4F14-BE2C-F9F8B98A3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3" y="1930400"/>
            <a:ext cx="4209392" cy="37206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C772B-9866-4046-8F30-6E74C1ADA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40" y="1403130"/>
            <a:ext cx="2560542" cy="52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9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F00D-5AEB-46F7-AC99-57A44C38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type vs Satisfaction score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D78C3A-F90A-4D5F-81A3-AA398AC8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33" y="1930400"/>
            <a:ext cx="5076497" cy="4318000"/>
          </a:xfrm>
        </p:spPr>
      </p:pic>
    </p:spTree>
    <p:extLst>
      <p:ext uri="{BB962C8B-B14F-4D97-AF65-F5344CB8AC3E}">
        <p14:creationId xmlns:p14="http://schemas.microsoft.com/office/powerpoint/2010/main" val="399336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6054-1AAD-4CC1-9F9A-327AF7A2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 satisfaction score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AC1EA-1F09-4308-9EA7-770F1E469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6" y="2128344"/>
            <a:ext cx="5123793" cy="3831021"/>
          </a:xfrm>
        </p:spPr>
      </p:pic>
    </p:spTree>
    <p:extLst>
      <p:ext uri="{BB962C8B-B14F-4D97-AF65-F5344CB8AC3E}">
        <p14:creationId xmlns:p14="http://schemas.microsoft.com/office/powerpoint/2010/main" val="400829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6F43-1A9A-4631-91AA-EA4637F6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Distribution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CB38F-7B2A-412A-B547-3BEEB2A24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930400"/>
            <a:ext cx="4318374" cy="4092028"/>
          </a:xfrm>
        </p:spPr>
      </p:pic>
    </p:spTree>
    <p:extLst>
      <p:ext uri="{BB962C8B-B14F-4D97-AF65-F5344CB8AC3E}">
        <p14:creationId xmlns:p14="http://schemas.microsoft.com/office/powerpoint/2010/main" val="2184620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134</TotalTime>
  <Words>530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IDS Project Airbnb Seattle Data</vt:lpstr>
      <vt:lpstr>PowerPoint Presentation</vt:lpstr>
      <vt:lpstr>PowerPoint Presentation</vt:lpstr>
      <vt:lpstr>Filling the missing numerical and categorical values</vt:lpstr>
      <vt:lpstr>Data Visualization</vt:lpstr>
      <vt:lpstr>No. of reviews vs. satisfaction score</vt:lpstr>
      <vt:lpstr>Room type vs Satisfaction score</vt:lpstr>
      <vt:lpstr>Price vs satisfaction score</vt:lpstr>
      <vt:lpstr>Price Distribution</vt:lpstr>
      <vt:lpstr>No. of houses up for rental vs. type of room</vt:lpstr>
      <vt:lpstr>No. of houses up for rental vs. no. of bedrooms</vt:lpstr>
      <vt:lpstr>Inferences we can draw from the visualizations</vt:lpstr>
      <vt:lpstr>PowerPoint Presentation</vt:lpstr>
      <vt:lpstr>Correlation</vt:lpstr>
      <vt:lpstr>Inferences</vt:lpstr>
      <vt:lpstr>Hypothesis 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Project Seattle Residence</dc:title>
  <dc:creator>SREESH</dc:creator>
  <cp:lastModifiedBy>SREESH</cp:lastModifiedBy>
  <cp:revision>21</cp:revision>
  <dcterms:created xsi:type="dcterms:W3CDTF">2019-11-19T01:45:44Z</dcterms:created>
  <dcterms:modified xsi:type="dcterms:W3CDTF">2019-11-19T03:59:56Z</dcterms:modified>
</cp:coreProperties>
</file>