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89A38-6716-43B3-9926-069FF1F9C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472E98E-D4EE-4BEB-89ED-6843726E6D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Project Objective:</a:t>
          </a:r>
          <a:r>
            <a:rPr lang="en-US"/>
            <a:t> Develop a classification model to predict the presence of heart disease based on various health metrics and patient demographics.</a:t>
          </a:r>
        </a:p>
      </dgm:t>
    </dgm:pt>
    <dgm:pt modelId="{8A04C9D7-9803-4341-B846-2FA7CB93D56C}" type="parTrans" cxnId="{566A946B-5578-421D-8235-C5AB6F0A8E1A}">
      <dgm:prSet/>
      <dgm:spPr/>
      <dgm:t>
        <a:bodyPr/>
        <a:lstStyle/>
        <a:p>
          <a:endParaRPr lang="en-US"/>
        </a:p>
      </dgm:t>
    </dgm:pt>
    <dgm:pt modelId="{E05A75A4-C843-4C43-9CD0-E0F776A451CA}" type="sibTrans" cxnId="{566A946B-5578-421D-8235-C5AB6F0A8E1A}">
      <dgm:prSet/>
      <dgm:spPr/>
      <dgm:t>
        <a:bodyPr/>
        <a:lstStyle/>
        <a:p>
          <a:endParaRPr lang="en-US"/>
        </a:p>
      </dgm:t>
    </dgm:pt>
    <dgm:pt modelId="{2CA3736D-B276-4786-9994-E269B35965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Significance:</a:t>
          </a:r>
          <a:r>
            <a:rPr lang="en-US"/>
            <a:t> Heart disease is a leading cause of mortality worldwide. Accurate prediction can improve patient outcomes and reduce healthcare costs.</a:t>
          </a:r>
        </a:p>
      </dgm:t>
    </dgm:pt>
    <dgm:pt modelId="{81F9F266-3AD5-4D7E-BF71-D75AD60E76F0}" type="parTrans" cxnId="{D5E31BC3-641D-4DE3-9630-4C4A9007FEC9}">
      <dgm:prSet/>
      <dgm:spPr/>
      <dgm:t>
        <a:bodyPr/>
        <a:lstStyle/>
        <a:p>
          <a:endParaRPr lang="en-US"/>
        </a:p>
      </dgm:t>
    </dgm:pt>
    <dgm:pt modelId="{EB06E16A-C0F0-484F-A988-7CABAE5A8BAE}" type="sibTrans" cxnId="{D5E31BC3-641D-4DE3-9630-4C4A9007FEC9}">
      <dgm:prSet/>
      <dgm:spPr/>
      <dgm:t>
        <a:bodyPr/>
        <a:lstStyle/>
        <a:p>
          <a:endParaRPr lang="en-US"/>
        </a:p>
      </dgm:t>
    </dgm:pt>
    <dgm:pt modelId="{396DFD03-0CA1-4FF7-B359-DD39736FD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Personal Interest:</a:t>
          </a:r>
          <a:r>
            <a:rPr lang="en-US"/>
            <a:t> Combines my passion for healthcare and technology.</a:t>
          </a:r>
        </a:p>
      </dgm:t>
    </dgm:pt>
    <dgm:pt modelId="{2E679952-04C4-465D-A631-A147358ADC1C}" type="parTrans" cxnId="{596646DC-97A8-4449-B39D-DC22122EDB59}">
      <dgm:prSet/>
      <dgm:spPr/>
      <dgm:t>
        <a:bodyPr/>
        <a:lstStyle/>
        <a:p>
          <a:endParaRPr lang="en-US"/>
        </a:p>
      </dgm:t>
    </dgm:pt>
    <dgm:pt modelId="{442F4529-41C1-442B-8088-623FCDE38B31}" type="sibTrans" cxnId="{596646DC-97A8-4449-B39D-DC22122EDB59}">
      <dgm:prSet/>
      <dgm:spPr/>
      <dgm:t>
        <a:bodyPr/>
        <a:lstStyle/>
        <a:p>
          <a:endParaRPr lang="en-US"/>
        </a:p>
      </dgm:t>
    </dgm:pt>
    <dgm:pt modelId="{94FB7BCF-402C-4F5D-B904-ED5B8F02E79B}" type="pres">
      <dgm:prSet presAssocID="{FC189A38-6716-43B3-9926-069FF1F9C975}" presName="root" presStyleCnt="0">
        <dgm:presLayoutVars>
          <dgm:dir/>
          <dgm:resizeHandles val="exact"/>
        </dgm:presLayoutVars>
      </dgm:prSet>
      <dgm:spPr/>
    </dgm:pt>
    <dgm:pt modelId="{5D1D04ED-9B87-4C1F-A433-06FF66DDFB0D}" type="pres">
      <dgm:prSet presAssocID="{C472E98E-D4EE-4BEB-89ED-6843726E6D24}" presName="compNode" presStyleCnt="0"/>
      <dgm:spPr/>
    </dgm:pt>
    <dgm:pt modelId="{1F99A8C2-70E5-4D68-8C25-04140E42CA9C}" type="pres">
      <dgm:prSet presAssocID="{C472E98E-D4EE-4BEB-89ED-6843726E6D24}" presName="bgRect" presStyleLbl="bgShp" presStyleIdx="0" presStyleCnt="3"/>
      <dgm:spPr/>
    </dgm:pt>
    <dgm:pt modelId="{B814D053-25FE-48B3-B8AF-E193EE109BCC}" type="pres">
      <dgm:prSet presAssocID="{C472E98E-D4EE-4BEB-89ED-6843726E6D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622314C8-5C29-4AFA-A0C9-E464DB1F13E3}" type="pres">
      <dgm:prSet presAssocID="{C472E98E-D4EE-4BEB-89ED-6843726E6D24}" presName="spaceRect" presStyleCnt="0"/>
      <dgm:spPr/>
    </dgm:pt>
    <dgm:pt modelId="{0EC94B2B-54F9-4870-89AD-F79A768D9408}" type="pres">
      <dgm:prSet presAssocID="{C472E98E-D4EE-4BEB-89ED-6843726E6D24}" presName="parTx" presStyleLbl="revTx" presStyleIdx="0" presStyleCnt="3">
        <dgm:presLayoutVars>
          <dgm:chMax val="0"/>
          <dgm:chPref val="0"/>
        </dgm:presLayoutVars>
      </dgm:prSet>
      <dgm:spPr/>
    </dgm:pt>
    <dgm:pt modelId="{FB98DE3F-DCF9-4A49-8A67-EA148E2A22C8}" type="pres">
      <dgm:prSet presAssocID="{E05A75A4-C843-4C43-9CD0-E0F776A451CA}" presName="sibTrans" presStyleCnt="0"/>
      <dgm:spPr/>
    </dgm:pt>
    <dgm:pt modelId="{8B81F68F-A302-411B-AD5E-CC6A37FB1511}" type="pres">
      <dgm:prSet presAssocID="{2CA3736D-B276-4786-9994-E269B35965B8}" presName="compNode" presStyleCnt="0"/>
      <dgm:spPr/>
    </dgm:pt>
    <dgm:pt modelId="{6EAF8C89-00EA-4DB5-BA14-C53D43D2D243}" type="pres">
      <dgm:prSet presAssocID="{2CA3736D-B276-4786-9994-E269B35965B8}" presName="bgRect" presStyleLbl="bgShp" presStyleIdx="1" presStyleCnt="3"/>
      <dgm:spPr/>
    </dgm:pt>
    <dgm:pt modelId="{4B1250A5-7CF9-45D3-BA5C-940782448495}" type="pres">
      <dgm:prSet presAssocID="{2CA3736D-B276-4786-9994-E269B35965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38B6ACE-C7A1-4FC7-B703-A6AA60690BD4}" type="pres">
      <dgm:prSet presAssocID="{2CA3736D-B276-4786-9994-E269B35965B8}" presName="spaceRect" presStyleCnt="0"/>
      <dgm:spPr/>
    </dgm:pt>
    <dgm:pt modelId="{4F847B3C-905C-4695-A5B2-528C56175E5E}" type="pres">
      <dgm:prSet presAssocID="{2CA3736D-B276-4786-9994-E269B35965B8}" presName="parTx" presStyleLbl="revTx" presStyleIdx="1" presStyleCnt="3">
        <dgm:presLayoutVars>
          <dgm:chMax val="0"/>
          <dgm:chPref val="0"/>
        </dgm:presLayoutVars>
      </dgm:prSet>
      <dgm:spPr/>
    </dgm:pt>
    <dgm:pt modelId="{8F0FE807-B33C-4264-AD0C-4780765663E8}" type="pres">
      <dgm:prSet presAssocID="{EB06E16A-C0F0-484F-A988-7CABAE5A8BAE}" presName="sibTrans" presStyleCnt="0"/>
      <dgm:spPr/>
    </dgm:pt>
    <dgm:pt modelId="{ECF1C3A2-A046-4363-BB4F-2CB76BA11065}" type="pres">
      <dgm:prSet presAssocID="{396DFD03-0CA1-4FF7-B359-DD39736FD36B}" presName="compNode" presStyleCnt="0"/>
      <dgm:spPr/>
    </dgm:pt>
    <dgm:pt modelId="{C0B0E400-CB83-4DD5-A34D-FCF5004D1BF0}" type="pres">
      <dgm:prSet presAssocID="{396DFD03-0CA1-4FF7-B359-DD39736FD36B}" presName="bgRect" presStyleLbl="bgShp" presStyleIdx="2" presStyleCnt="3"/>
      <dgm:spPr/>
    </dgm:pt>
    <dgm:pt modelId="{AD2446D6-0A07-48D8-A0BD-1932CDDEB668}" type="pres">
      <dgm:prSet presAssocID="{396DFD03-0CA1-4FF7-B359-DD39736FD3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3FE66A8F-494B-40CE-8183-E3B698840FA0}" type="pres">
      <dgm:prSet presAssocID="{396DFD03-0CA1-4FF7-B359-DD39736FD36B}" presName="spaceRect" presStyleCnt="0"/>
      <dgm:spPr/>
    </dgm:pt>
    <dgm:pt modelId="{891C1921-45DE-4B13-83CB-E81DB4275325}" type="pres">
      <dgm:prSet presAssocID="{396DFD03-0CA1-4FF7-B359-DD39736FD3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D39821-9BD3-4A81-AD81-BF988506F78F}" type="presOf" srcId="{2CA3736D-B276-4786-9994-E269B35965B8}" destId="{4F847B3C-905C-4695-A5B2-528C56175E5E}" srcOrd="0" destOrd="0" presId="urn:microsoft.com/office/officeart/2018/2/layout/IconVerticalSolidList"/>
    <dgm:cxn modelId="{14EFBB3D-8991-46ED-97B9-E74279AA1D3D}" type="presOf" srcId="{396DFD03-0CA1-4FF7-B359-DD39736FD36B}" destId="{891C1921-45DE-4B13-83CB-E81DB4275325}" srcOrd="0" destOrd="0" presId="urn:microsoft.com/office/officeart/2018/2/layout/IconVerticalSolidList"/>
    <dgm:cxn modelId="{4E19DA3F-BA3D-4A5F-BF2A-0DD1E1305E86}" type="presOf" srcId="{FC189A38-6716-43B3-9926-069FF1F9C975}" destId="{94FB7BCF-402C-4F5D-B904-ED5B8F02E79B}" srcOrd="0" destOrd="0" presId="urn:microsoft.com/office/officeart/2018/2/layout/IconVerticalSolidList"/>
    <dgm:cxn modelId="{566A946B-5578-421D-8235-C5AB6F0A8E1A}" srcId="{FC189A38-6716-43B3-9926-069FF1F9C975}" destId="{C472E98E-D4EE-4BEB-89ED-6843726E6D24}" srcOrd="0" destOrd="0" parTransId="{8A04C9D7-9803-4341-B846-2FA7CB93D56C}" sibTransId="{E05A75A4-C843-4C43-9CD0-E0F776A451CA}"/>
    <dgm:cxn modelId="{D5E31BC3-641D-4DE3-9630-4C4A9007FEC9}" srcId="{FC189A38-6716-43B3-9926-069FF1F9C975}" destId="{2CA3736D-B276-4786-9994-E269B35965B8}" srcOrd="1" destOrd="0" parTransId="{81F9F266-3AD5-4D7E-BF71-D75AD60E76F0}" sibTransId="{EB06E16A-C0F0-484F-A988-7CABAE5A8BAE}"/>
    <dgm:cxn modelId="{DEF32BC8-DFDE-4A10-99BC-7BB0C0098926}" type="presOf" srcId="{C472E98E-D4EE-4BEB-89ED-6843726E6D24}" destId="{0EC94B2B-54F9-4870-89AD-F79A768D9408}" srcOrd="0" destOrd="0" presId="urn:microsoft.com/office/officeart/2018/2/layout/IconVerticalSolidList"/>
    <dgm:cxn modelId="{596646DC-97A8-4449-B39D-DC22122EDB59}" srcId="{FC189A38-6716-43B3-9926-069FF1F9C975}" destId="{396DFD03-0CA1-4FF7-B359-DD39736FD36B}" srcOrd="2" destOrd="0" parTransId="{2E679952-04C4-465D-A631-A147358ADC1C}" sibTransId="{442F4529-41C1-442B-8088-623FCDE38B31}"/>
    <dgm:cxn modelId="{D9B1A791-EE31-40EA-85BC-E9D416D051F6}" type="presParOf" srcId="{94FB7BCF-402C-4F5D-B904-ED5B8F02E79B}" destId="{5D1D04ED-9B87-4C1F-A433-06FF66DDFB0D}" srcOrd="0" destOrd="0" presId="urn:microsoft.com/office/officeart/2018/2/layout/IconVerticalSolidList"/>
    <dgm:cxn modelId="{FC07ACC8-2A86-412F-B280-B1B4E4AACE5C}" type="presParOf" srcId="{5D1D04ED-9B87-4C1F-A433-06FF66DDFB0D}" destId="{1F99A8C2-70E5-4D68-8C25-04140E42CA9C}" srcOrd="0" destOrd="0" presId="urn:microsoft.com/office/officeart/2018/2/layout/IconVerticalSolidList"/>
    <dgm:cxn modelId="{C8FBAFAE-20C6-4E63-BB31-F4C09DA978FE}" type="presParOf" srcId="{5D1D04ED-9B87-4C1F-A433-06FF66DDFB0D}" destId="{B814D053-25FE-48B3-B8AF-E193EE109BCC}" srcOrd="1" destOrd="0" presId="urn:microsoft.com/office/officeart/2018/2/layout/IconVerticalSolidList"/>
    <dgm:cxn modelId="{F74550B0-34F3-424B-9822-E5E48C8D5E51}" type="presParOf" srcId="{5D1D04ED-9B87-4C1F-A433-06FF66DDFB0D}" destId="{622314C8-5C29-4AFA-A0C9-E464DB1F13E3}" srcOrd="2" destOrd="0" presId="urn:microsoft.com/office/officeart/2018/2/layout/IconVerticalSolidList"/>
    <dgm:cxn modelId="{A542A9B5-4287-4494-8480-18FCC8DB0944}" type="presParOf" srcId="{5D1D04ED-9B87-4C1F-A433-06FF66DDFB0D}" destId="{0EC94B2B-54F9-4870-89AD-F79A768D9408}" srcOrd="3" destOrd="0" presId="urn:microsoft.com/office/officeart/2018/2/layout/IconVerticalSolidList"/>
    <dgm:cxn modelId="{0935C6EE-98EA-4ABA-85E6-AC4F9012A2F3}" type="presParOf" srcId="{94FB7BCF-402C-4F5D-B904-ED5B8F02E79B}" destId="{FB98DE3F-DCF9-4A49-8A67-EA148E2A22C8}" srcOrd="1" destOrd="0" presId="urn:microsoft.com/office/officeart/2018/2/layout/IconVerticalSolidList"/>
    <dgm:cxn modelId="{84A32663-CA3A-4957-A6B6-E5BB0B657F53}" type="presParOf" srcId="{94FB7BCF-402C-4F5D-B904-ED5B8F02E79B}" destId="{8B81F68F-A302-411B-AD5E-CC6A37FB1511}" srcOrd="2" destOrd="0" presId="urn:microsoft.com/office/officeart/2018/2/layout/IconVerticalSolidList"/>
    <dgm:cxn modelId="{12AB2144-4E4E-4409-A2B5-B9C4894CC28E}" type="presParOf" srcId="{8B81F68F-A302-411B-AD5E-CC6A37FB1511}" destId="{6EAF8C89-00EA-4DB5-BA14-C53D43D2D243}" srcOrd="0" destOrd="0" presId="urn:microsoft.com/office/officeart/2018/2/layout/IconVerticalSolidList"/>
    <dgm:cxn modelId="{68E5E9CA-2C29-4DE0-9698-5647D31A1A95}" type="presParOf" srcId="{8B81F68F-A302-411B-AD5E-CC6A37FB1511}" destId="{4B1250A5-7CF9-45D3-BA5C-940782448495}" srcOrd="1" destOrd="0" presId="urn:microsoft.com/office/officeart/2018/2/layout/IconVerticalSolidList"/>
    <dgm:cxn modelId="{20454CB5-17B5-4493-BA39-5D145D2DF251}" type="presParOf" srcId="{8B81F68F-A302-411B-AD5E-CC6A37FB1511}" destId="{D38B6ACE-C7A1-4FC7-B703-A6AA60690BD4}" srcOrd="2" destOrd="0" presId="urn:microsoft.com/office/officeart/2018/2/layout/IconVerticalSolidList"/>
    <dgm:cxn modelId="{0BAAA2DC-9EC8-4702-B5AC-DA86E8B81C39}" type="presParOf" srcId="{8B81F68F-A302-411B-AD5E-CC6A37FB1511}" destId="{4F847B3C-905C-4695-A5B2-528C56175E5E}" srcOrd="3" destOrd="0" presId="urn:microsoft.com/office/officeart/2018/2/layout/IconVerticalSolidList"/>
    <dgm:cxn modelId="{58DD99D9-8F83-46C2-9336-D8F6EF080E29}" type="presParOf" srcId="{94FB7BCF-402C-4F5D-B904-ED5B8F02E79B}" destId="{8F0FE807-B33C-4264-AD0C-4780765663E8}" srcOrd="3" destOrd="0" presId="urn:microsoft.com/office/officeart/2018/2/layout/IconVerticalSolidList"/>
    <dgm:cxn modelId="{A61D5138-75AE-45D3-B199-F6EE3F192F88}" type="presParOf" srcId="{94FB7BCF-402C-4F5D-B904-ED5B8F02E79B}" destId="{ECF1C3A2-A046-4363-BB4F-2CB76BA11065}" srcOrd="4" destOrd="0" presId="urn:microsoft.com/office/officeart/2018/2/layout/IconVerticalSolidList"/>
    <dgm:cxn modelId="{217898CE-4D4B-4A03-A4DF-8368AB6FBC6A}" type="presParOf" srcId="{ECF1C3A2-A046-4363-BB4F-2CB76BA11065}" destId="{C0B0E400-CB83-4DD5-A34D-FCF5004D1BF0}" srcOrd="0" destOrd="0" presId="urn:microsoft.com/office/officeart/2018/2/layout/IconVerticalSolidList"/>
    <dgm:cxn modelId="{B20A9938-9744-42DF-90A9-2A6DD0C6D89E}" type="presParOf" srcId="{ECF1C3A2-A046-4363-BB4F-2CB76BA11065}" destId="{AD2446D6-0A07-48D8-A0BD-1932CDDEB668}" srcOrd="1" destOrd="0" presId="urn:microsoft.com/office/officeart/2018/2/layout/IconVerticalSolidList"/>
    <dgm:cxn modelId="{F49F3340-2F44-4E6A-8845-9F43C1B554F8}" type="presParOf" srcId="{ECF1C3A2-A046-4363-BB4F-2CB76BA11065}" destId="{3FE66A8F-494B-40CE-8183-E3B698840FA0}" srcOrd="2" destOrd="0" presId="urn:microsoft.com/office/officeart/2018/2/layout/IconVerticalSolidList"/>
    <dgm:cxn modelId="{59E74A8B-0685-4CA4-A85D-F3D89D14D738}" type="presParOf" srcId="{ECF1C3A2-A046-4363-BB4F-2CB76BA11065}" destId="{891C1921-45DE-4B13-83CB-E81DB42753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E55A0-CF43-4CF0-BD57-06A52CAA2314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76F5AA-BB70-448E-BECD-4E6F283BF123}">
      <dgm:prSet/>
      <dgm:spPr/>
      <dgm:t>
        <a:bodyPr/>
        <a:lstStyle/>
        <a:p>
          <a:r>
            <a:rPr lang="en-US" b="1"/>
            <a:t>Heart Disease UCI Dataset:</a:t>
          </a:r>
          <a:endParaRPr lang="en-US"/>
        </a:p>
      </dgm:t>
    </dgm:pt>
    <dgm:pt modelId="{736F30C4-783E-4A0C-86B0-C1FB289A9872}" type="parTrans" cxnId="{BF764CF8-9383-497A-A356-C316E883146F}">
      <dgm:prSet/>
      <dgm:spPr/>
      <dgm:t>
        <a:bodyPr/>
        <a:lstStyle/>
        <a:p>
          <a:endParaRPr lang="en-US"/>
        </a:p>
      </dgm:t>
    </dgm:pt>
    <dgm:pt modelId="{7D41C26A-FD3B-4239-8D4B-D27F84A25186}" type="sibTrans" cxnId="{BF764CF8-9383-497A-A356-C316E883146F}">
      <dgm:prSet/>
      <dgm:spPr/>
      <dgm:t>
        <a:bodyPr/>
        <a:lstStyle/>
        <a:p>
          <a:endParaRPr lang="en-US"/>
        </a:p>
      </dgm:t>
    </dgm:pt>
    <dgm:pt modelId="{E38B0817-CBBF-4123-B489-D256438FA226}">
      <dgm:prSet/>
      <dgm:spPr/>
      <dgm:t>
        <a:bodyPr/>
        <a:lstStyle/>
        <a:p>
          <a:r>
            <a:rPr lang="en-US"/>
            <a:t>Attributes: Age, sex, chest pain type, resting blood pressure, serum cholesterol, fasting blood sugar, resting electrocardiographic results, maximum heart rate achieved, exercise-induced angina, ST depression induced by exercise, slope of peak exercise ST segment, number of major vessels, categorical variable for heart disease presence.</a:t>
          </a:r>
        </a:p>
      </dgm:t>
    </dgm:pt>
    <dgm:pt modelId="{D12B6BC7-FCAD-4DC7-8ADE-BA7BC2ADA0BA}" type="parTrans" cxnId="{7A810DFE-FE33-40C2-9D8E-F74E752EC656}">
      <dgm:prSet/>
      <dgm:spPr/>
      <dgm:t>
        <a:bodyPr/>
        <a:lstStyle/>
        <a:p>
          <a:endParaRPr lang="en-US"/>
        </a:p>
      </dgm:t>
    </dgm:pt>
    <dgm:pt modelId="{6FC863BE-6065-48D1-8095-50E76184503E}" type="sibTrans" cxnId="{7A810DFE-FE33-40C2-9D8E-F74E752EC656}">
      <dgm:prSet/>
      <dgm:spPr/>
      <dgm:t>
        <a:bodyPr/>
        <a:lstStyle/>
        <a:p>
          <a:endParaRPr lang="en-US"/>
        </a:p>
      </dgm:t>
    </dgm:pt>
    <dgm:pt modelId="{25D9CEF6-3CF9-4A4C-A30A-CDF9149B008E}">
      <dgm:prSet/>
      <dgm:spPr/>
      <dgm:t>
        <a:bodyPr/>
        <a:lstStyle/>
        <a:p>
          <a:r>
            <a:rPr lang="en-US" b="1"/>
            <a:t>Cardiovascular Disease Dataset:</a:t>
          </a:r>
          <a:endParaRPr lang="en-US"/>
        </a:p>
      </dgm:t>
    </dgm:pt>
    <dgm:pt modelId="{A0AE2815-8D0F-4018-845A-9BA04C43AAA2}" type="parTrans" cxnId="{4C1DCC97-1260-4A41-98A2-60181CA5AE2A}">
      <dgm:prSet/>
      <dgm:spPr/>
      <dgm:t>
        <a:bodyPr/>
        <a:lstStyle/>
        <a:p>
          <a:endParaRPr lang="en-US"/>
        </a:p>
      </dgm:t>
    </dgm:pt>
    <dgm:pt modelId="{4FC6D232-AA7F-4BA1-A888-3BB350828C12}" type="sibTrans" cxnId="{4C1DCC97-1260-4A41-98A2-60181CA5AE2A}">
      <dgm:prSet/>
      <dgm:spPr/>
      <dgm:t>
        <a:bodyPr/>
        <a:lstStyle/>
        <a:p>
          <a:endParaRPr lang="en-US"/>
        </a:p>
      </dgm:t>
    </dgm:pt>
    <dgm:pt modelId="{4C93759F-3A44-4D8F-A603-CD4F24A5DC03}">
      <dgm:prSet/>
      <dgm:spPr/>
      <dgm:t>
        <a:bodyPr/>
        <a:lstStyle/>
        <a:p>
          <a:r>
            <a:rPr lang="en-US"/>
            <a:t>Attributes: Age, gender, height, weight, blood pressure, cholesterol, glucose, smoking, alcohol intake, physical activity, presence of cardiovascular disease.</a:t>
          </a:r>
        </a:p>
      </dgm:t>
    </dgm:pt>
    <dgm:pt modelId="{59124D5F-A94A-4AA8-9587-3B9E09C75D2F}" type="parTrans" cxnId="{2F42CED1-0C67-480F-AA0E-32BEC49FA6EE}">
      <dgm:prSet/>
      <dgm:spPr/>
      <dgm:t>
        <a:bodyPr/>
        <a:lstStyle/>
        <a:p>
          <a:endParaRPr lang="en-US"/>
        </a:p>
      </dgm:t>
    </dgm:pt>
    <dgm:pt modelId="{F3F8EB7E-0C57-43B0-952D-A9E678AA9272}" type="sibTrans" cxnId="{2F42CED1-0C67-480F-AA0E-32BEC49FA6EE}">
      <dgm:prSet/>
      <dgm:spPr/>
      <dgm:t>
        <a:bodyPr/>
        <a:lstStyle/>
        <a:p>
          <a:endParaRPr lang="en-US"/>
        </a:p>
      </dgm:t>
    </dgm:pt>
    <dgm:pt modelId="{13DC3382-E327-4803-B5F5-C4918F833461}">
      <dgm:prSet/>
      <dgm:spPr/>
      <dgm:t>
        <a:bodyPr/>
        <a:lstStyle/>
        <a:p>
          <a:r>
            <a:rPr lang="en-US"/>
            <a:t>Size: 70,000 records of patients.</a:t>
          </a:r>
        </a:p>
      </dgm:t>
    </dgm:pt>
    <dgm:pt modelId="{FEBE8694-BA36-4915-A4AB-14770B705997}" type="parTrans" cxnId="{CBB41370-99CC-434C-815A-8EB5A3C5667B}">
      <dgm:prSet/>
      <dgm:spPr/>
      <dgm:t>
        <a:bodyPr/>
        <a:lstStyle/>
        <a:p>
          <a:endParaRPr lang="en-US"/>
        </a:p>
      </dgm:t>
    </dgm:pt>
    <dgm:pt modelId="{B8D237A3-8A15-40C2-990B-D2DAB35E1335}" type="sibTrans" cxnId="{CBB41370-99CC-434C-815A-8EB5A3C5667B}">
      <dgm:prSet/>
      <dgm:spPr/>
      <dgm:t>
        <a:bodyPr/>
        <a:lstStyle/>
        <a:p>
          <a:endParaRPr lang="en-US"/>
        </a:p>
      </dgm:t>
    </dgm:pt>
    <dgm:pt modelId="{06FD9C3E-2C3B-43CE-B308-AEB031F7E80B}" type="pres">
      <dgm:prSet presAssocID="{90BE55A0-CF43-4CF0-BD57-06A52CAA2314}" presName="Name0" presStyleCnt="0">
        <dgm:presLayoutVars>
          <dgm:dir/>
          <dgm:animLvl val="lvl"/>
          <dgm:resizeHandles val="exact"/>
        </dgm:presLayoutVars>
      </dgm:prSet>
      <dgm:spPr/>
    </dgm:pt>
    <dgm:pt modelId="{73392B46-7058-427B-9F3B-7EC18F7E931F}" type="pres">
      <dgm:prSet presAssocID="{8576F5AA-BB70-448E-BECD-4E6F283BF123}" presName="linNode" presStyleCnt="0"/>
      <dgm:spPr/>
    </dgm:pt>
    <dgm:pt modelId="{22ED43A9-40C7-4C21-A436-1643B8013BBF}" type="pres">
      <dgm:prSet presAssocID="{8576F5AA-BB70-448E-BECD-4E6F283BF12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BC37C8F-DE1C-4230-8B53-CB0EA9961E5A}" type="pres">
      <dgm:prSet presAssocID="{8576F5AA-BB70-448E-BECD-4E6F283BF123}" presName="descendantText" presStyleLbl="alignAccFollowNode1" presStyleIdx="0" presStyleCnt="2">
        <dgm:presLayoutVars>
          <dgm:bulletEnabled val="1"/>
        </dgm:presLayoutVars>
      </dgm:prSet>
      <dgm:spPr/>
    </dgm:pt>
    <dgm:pt modelId="{C9BE723A-86F5-489C-91AE-D2404C9C691F}" type="pres">
      <dgm:prSet presAssocID="{7D41C26A-FD3B-4239-8D4B-D27F84A25186}" presName="sp" presStyleCnt="0"/>
      <dgm:spPr/>
    </dgm:pt>
    <dgm:pt modelId="{A228BFC0-3DCD-46A2-8E7D-2457F51B0436}" type="pres">
      <dgm:prSet presAssocID="{25D9CEF6-3CF9-4A4C-A30A-CDF9149B008E}" presName="linNode" presStyleCnt="0"/>
      <dgm:spPr/>
    </dgm:pt>
    <dgm:pt modelId="{3B93EA61-397C-4DD3-BE8E-E6320EF2D6B3}" type="pres">
      <dgm:prSet presAssocID="{25D9CEF6-3CF9-4A4C-A30A-CDF9149B008E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E26F532-AAB6-460D-85F1-C00E9EA62465}" type="pres">
      <dgm:prSet presAssocID="{25D9CEF6-3CF9-4A4C-A30A-CDF9149B008E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F46C604-9F11-4097-824D-55276865B3E3}" type="presOf" srcId="{25D9CEF6-3CF9-4A4C-A30A-CDF9149B008E}" destId="{3B93EA61-397C-4DD3-BE8E-E6320EF2D6B3}" srcOrd="0" destOrd="0" presId="urn:microsoft.com/office/officeart/2005/8/layout/vList5"/>
    <dgm:cxn modelId="{BB51F45D-BCC1-4B6D-BC63-04F67E400246}" type="presOf" srcId="{4C93759F-3A44-4D8F-A603-CD4F24A5DC03}" destId="{0E26F532-AAB6-460D-85F1-C00E9EA62465}" srcOrd="0" destOrd="0" presId="urn:microsoft.com/office/officeart/2005/8/layout/vList5"/>
    <dgm:cxn modelId="{CBB41370-99CC-434C-815A-8EB5A3C5667B}" srcId="{25D9CEF6-3CF9-4A4C-A30A-CDF9149B008E}" destId="{13DC3382-E327-4803-B5F5-C4918F833461}" srcOrd="1" destOrd="0" parTransId="{FEBE8694-BA36-4915-A4AB-14770B705997}" sibTransId="{B8D237A3-8A15-40C2-990B-D2DAB35E1335}"/>
    <dgm:cxn modelId="{A062B97A-A004-4737-942E-EA4B482B45D0}" type="presOf" srcId="{8576F5AA-BB70-448E-BECD-4E6F283BF123}" destId="{22ED43A9-40C7-4C21-A436-1643B8013BBF}" srcOrd="0" destOrd="0" presId="urn:microsoft.com/office/officeart/2005/8/layout/vList5"/>
    <dgm:cxn modelId="{4C1DCC97-1260-4A41-98A2-60181CA5AE2A}" srcId="{90BE55A0-CF43-4CF0-BD57-06A52CAA2314}" destId="{25D9CEF6-3CF9-4A4C-A30A-CDF9149B008E}" srcOrd="1" destOrd="0" parTransId="{A0AE2815-8D0F-4018-845A-9BA04C43AAA2}" sibTransId="{4FC6D232-AA7F-4BA1-A888-3BB350828C12}"/>
    <dgm:cxn modelId="{8A94FD9B-7B5E-41DC-A5FD-61529DC67A1A}" type="presOf" srcId="{E38B0817-CBBF-4123-B489-D256438FA226}" destId="{DBC37C8F-DE1C-4230-8B53-CB0EA9961E5A}" srcOrd="0" destOrd="0" presId="urn:microsoft.com/office/officeart/2005/8/layout/vList5"/>
    <dgm:cxn modelId="{5C0171A6-6521-410C-8D4E-AE34B20C5227}" type="presOf" srcId="{13DC3382-E327-4803-B5F5-C4918F833461}" destId="{0E26F532-AAB6-460D-85F1-C00E9EA62465}" srcOrd="0" destOrd="1" presId="urn:microsoft.com/office/officeart/2005/8/layout/vList5"/>
    <dgm:cxn modelId="{9A09D1CD-1E53-4469-BE96-1CDA24DB0916}" type="presOf" srcId="{90BE55A0-CF43-4CF0-BD57-06A52CAA2314}" destId="{06FD9C3E-2C3B-43CE-B308-AEB031F7E80B}" srcOrd="0" destOrd="0" presId="urn:microsoft.com/office/officeart/2005/8/layout/vList5"/>
    <dgm:cxn modelId="{2F42CED1-0C67-480F-AA0E-32BEC49FA6EE}" srcId="{25D9CEF6-3CF9-4A4C-A30A-CDF9149B008E}" destId="{4C93759F-3A44-4D8F-A603-CD4F24A5DC03}" srcOrd="0" destOrd="0" parTransId="{59124D5F-A94A-4AA8-9587-3B9E09C75D2F}" sibTransId="{F3F8EB7E-0C57-43B0-952D-A9E678AA9272}"/>
    <dgm:cxn modelId="{BF764CF8-9383-497A-A356-C316E883146F}" srcId="{90BE55A0-CF43-4CF0-BD57-06A52CAA2314}" destId="{8576F5AA-BB70-448E-BECD-4E6F283BF123}" srcOrd="0" destOrd="0" parTransId="{736F30C4-783E-4A0C-86B0-C1FB289A9872}" sibTransId="{7D41C26A-FD3B-4239-8D4B-D27F84A25186}"/>
    <dgm:cxn modelId="{7A810DFE-FE33-40C2-9D8E-F74E752EC656}" srcId="{8576F5AA-BB70-448E-BECD-4E6F283BF123}" destId="{E38B0817-CBBF-4123-B489-D256438FA226}" srcOrd="0" destOrd="0" parTransId="{D12B6BC7-FCAD-4DC7-8ADE-BA7BC2ADA0BA}" sibTransId="{6FC863BE-6065-48D1-8095-50E76184503E}"/>
    <dgm:cxn modelId="{32D2AF28-50C5-4AA7-B293-CC45478D54B0}" type="presParOf" srcId="{06FD9C3E-2C3B-43CE-B308-AEB031F7E80B}" destId="{73392B46-7058-427B-9F3B-7EC18F7E931F}" srcOrd="0" destOrd="0" presId="urn:microsoft.com/office/officeart/2005/8/layout/vList5"/>
    <dgm:cxn modelId="{D038418F-BB58-4263-8822-1728B105602F}" type="presParOf" srcId="{73392B46-7058-427B-9F3B-7EC18F7E931F}" destId="{22ED43A9-40C7-4C21-A436-1643B8013BBF}" srcOrd="0" destOrd="0" presId="urn:microsoft.com/office/officeart/2005/8/layout/vList5"/>
    <dgm:cxn modelId="{5820E17E-D335-47EC-B7AF-C1F16E805148}" type="presParOf" srcId="{73392B46-7058-427B-9F3B-7EC18F7E931F}" destId="{DBC37C8F-DE1C-4230-8B53-CB0EA9961E5A}" srcOrd="1" destOrd="0" presId="urn:microsoft.com/office/officeart/2005/8/layout/vList5"/>
    <dgm:cxn modelId="{A33BB058-B56D-4735-A803-B14F47EA5898}" type="presParOf" srcId="{06FD9C3E-2C3B-43CE-B308-AEB031F7E80B}" destId="{C9BE723A-86F5-489C-91AE-D2404C9C691F}" srcOrd="1" destOrd="0" presId="urn:microsoft.com/office/officeart/2005/8/layout/vList5"/>
    <dgm:cxn modelId="{BF763F1D-F047-4B19-A0FE-2881F13DF684}" type="presParOf" srcId="{06FD9C3E-2C3B-43CE-B308-AEB031F7E80B}" destId="{A228BFC0-3DCD-46A2-8E7D-2457F51B0436}" srcOrd="2" destOrd="0" presId="urn:microsoft.com/office/officeart/2005/8/layout/vList5"/>
    <dgm:cxn modelId="{EA14AFFB-9324-4707-AA0E-D78C613D86A6}" type="presParOf" srcId="{A228BFC0-3DCD-46A2-8E7D-2457F51B0436}" destId="{3B93EA61-397C-4DD3-BE8E-E6320EF2D6B3}" srcOrd="0" destOrd="0" presId="urn:microsoft.com/office/officeart/2005/8/layout/vList5"/>
    <dgm:cxn modelId="{5BF53C49-B157-42BD-91DA-7D576896C376}" type="presParOf" srcId="{A228BFC0-3DCD-46A2-8E7D-2457F51B0436}" destId="{0E26F532-AAB6-460D-85F1-C00E9EA624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AC97D8-DBBD-4F1D-A7AB-F07778239C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FF8561-4F20-4B13-932F-316542F51327}">
      <dgm:prSet/>
      <dgm:spPr/>
      <dgm:t>
        <a:bodyPr/>
        <a:lstStyle/>
        <a:p>
          <a:r>
            <a:rPr lang="en-US" b="1"/>
            <a:t>Creating New Features:</a:t>
          </a:r>
          <a:r>
            <a:rPr lang="en-US"/>
            <a:t> Derive new features from existing data, such as BMI from height and weight, or age groups.</a:t>
          </a:r>
        </a:p>
      </dgm:t>
    </dgm:pt>
    <dgm:pt modelId="{56E58135-1251-4C0E-88E6-D5CA7A47C8D6}" type="parTrans" cxnId="{9EE0F27A-AF7D-400A-8378-DA6A30E0D70B}">
      <dgm:prSet/>
      <dgm:spPr/>
      <dgm:t>
        <a:bodyPr/>
        <a:lstStyle/>
        <a:p>
          <a:endParaRPr lang="en-US"/>
        </a:p>
      </dgm:t>
    </dgm:pt>
    <dgm:pt modelId="{D152C2B0-C837-4BAB-99CA-BBD6D7A6E2A6}" type="sibTrans" cxnId="{9EE0F27A-AF7D-400A-8378-DA6A30E0D70B}">
      <dgm:prSet/>
      <dgm:spPr/>
      <dgm:t>
        <a:bodyPr/>
        <a:lstStyle/>
        <a:p>
          <a:endParaRPr lang="en-US"/>
        </a:p>
      </dgm:t>
    </dgm:pt>
    <dgm:pt modelId="{CADE9C17-39B1-4FF5-BC4B-FF53B16CD91B}">
      <dgm:prSet/>
      <dgm:spPr/>
      <dgm:t>
        <a:bodyPr/>
        <a:lstStyle/>
        <a:p>
          <a:r>
            <a:rPr lang="en-US" b="1"/>
            <a:t>Feature Selection:</a:t>
          </a:r>
          <a:r>
            <a:rPr lang="en-US"/>
            <a:t> Use techniques like correlation matrix, Recursive Feature Elimination (RFE), or feature importance from tree-based models to select relevant features.</a:t>
          </a:r>
        </a:p>
      </dgm:t>
    </dgm:pt>
    <dgm:pt modelId="{EB979A53-ADE5-4890-97B6-738FC2C1627D}" type="parTrans" cxnId="{836AF1F5-41E5-46E6-AED8-E1988F6FB1E4}">
      <dgm:prSet/>
      <dgm:spPr/>
      <dgm:t>
        <a:bodyPr/>
        <a:lstStyle/>
        <a:p>
          <a:endParaRPr lang="en-US"/>
        </a:p>
      </dgm:t>
    </dgm:pt>
    <dgm:pt modelId="{FAD7E7FB-9013-4042-8F56-8C0E3271F286}" type="sibTrans" cxnId="{836AF1F5-41E5-46E6-AED8-E1988F6FB1E4}">
      <dgm:prSet/>
      <dgm:spPr/>
      <dgm:t>
        <a:bodyPr/>
        <a:lstStyle/>
        <a:p>
          <a:endParaRPr lang="en-US"/>
        </a:p>
      </dgm:t>
    </dgm:pt>
    <dgm:pt modelId="{20A27B5B-35AE-4D44-94A5-E5A495F0720D}" type="pres">
      <dgm:prSet presAssocID="{51AC97D8-DBBD-4F1D-A7AB-F07778239C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5EB97C-BBEE-45A3-9881-17143671832D}" type="pres">
      <dgm:prSet presAssocID="{9BFF8561-4F20-4B13-932F-316542F51327}" presName="hierRoot1" presStyleCnt="0"/>
      <dgm:spPr/>
    </dgm:pt>
    <dgm:pt modelId="{D707CFE2-3DC6-4157-AAD6-8F55579DA634}" type="pres">
      <dgm:prSet presAssocID="{9BFF8561-4F20-4B13-932F-316542F51327}" presName="composite" presStyleCnt="0"/>
      <dgm:spPr/>
    </dgm:pt>
    <dgm:pt modelId="{51134F6D-1C40-401D-BFD5-F254647C8F1F}" type="pres">
      <dgm:prSet presAssocID="{9BFF8561-4F20-4B13-932F-316542F51327}" presName="background" presStyleLbl="node0" presStyleIdx="0" presStyleCnt="2"/>
      <dgm:spPr/>
    </dgm:pt>
    <dgm:pt modelId="{D80F7018-D73B-4889-B1A3-0F052CD6E262}" type="pres">
      <dgm:prSet presAssocID="{9BFF8561-4F20-4B13-932F-316542F51327}" presName="text" presStyleLbl="fgAcc0" presStyleIdx="0" presStyleCnt="2">
        <dgm:presLayoutVars>
          <dgm:chPref val="3"/>
        </dgm:presLayoutVars>
      </dgm:prSet>
      <dgm:spPr/>
    </dgm:pt>
    <dgm:pt modelId="{1E1C6121-7E62-418D-9C37-59A349E5AF66}" type="pres">
      <dgm:prSet presAssocID="{9BFF8561-4F20-4B13-932F-316542F51327}" presName="hierChild2" presStyleCnt="0"/>
      <dgm:spPr/>
    </dgm:pt>
    <dgm:pt modelId="{A1773560-7540-4363-B2A3-5BEFDDFE2463}" type="pres">
      <dgm:prSet presAssocID="{CADE9C17-39B1-4FF5-BC4B-FF53B16CD91B}" presName="hierRoot1" presStyleCnt="0"/>
      <dgm:spPr/>
    </dgm:pt>
    <dgm:pt modelId="{7DE30FDB-5985-4E4F-9129-3E9A68DB710C}" type="pres">
      <dgm:prSet presAssocID="{CADE9C17-39B1-4FF5-BC4B-FF53B16CD91B}" presName="composite" presStyleCnt="0"/>
      <dgm:spPr/>
    </dgm:pt>
    <dgm:pt modelId="{7D0B119B-2E0D-4990-837A-65C835731444}" type="pres">
      <dgm:prSet presAssocID="{CADE9C17-39B1-4FF5-BC4B-FF53B16CD91B}" presName="background" presStyleLbl="node0" presStyleIdx="1" presStyleCnt="2"/>
      <dgm:spPr/>
    </dgm:pt>
    <dgm:pt modelId="{961F3A89-4A87-43A6-BFBD-2D42E2399395}" type="pres">
      <dgm:prSet presAssocID="{CADE9C17-39B1-4FF5-BC4B-FF53B16CD91B}" presName="text" presStyleLbl="fgAcc0" presStyleIdx="1" presStyleCnt="2">
        <dgm:presLayoutVars>
          <dgm:chPref val="3"/>
        </dgm:presLayoutVars>
      </dgm:prSet>
      <dgm:spPr/>
    </dgm:pt>
    <dgm:pt modelId="{82E94998-9E9D-4586-B017-281EADCB3D5D}" type="pres">
      <dgm:prSet presAssocID="{CADE9C17-39B1-4FF5-BC4B-FF53B16CD91B}" presName="hierChild2" presStyleCnt="0"/>
      <dgm:spPr/>
    </dgm:pt>
  </dgm:ptLst>
  <dgm:cxnLst>
    <dgm:cxn modelId="{E5C20C5B-6FD1-4146-B0D2-D778B47227AA}" type="presOf" srcId="{CADE9C17-39B1-4FF5-BC4B-FF53B16CD91B}" destId="{961F3A89-4A87-43A6-BFBD-2D42E2399395}" srcOrd="0" destOrd="0" presId="urn:microsoft.com/office/officeart/2005/8/layout/hierarchy1"/>
    <dgm:cxn modelId="{732DC277-76AA-494A-A872-F1A174401562}" type="presOf" srcId="{51AC97D8-DBBD-4F1D-A7AB-F07778239C36}" destId="{20A27B5B-35AE-4D44-94A5-E5A495F0720D}" srcOrd="0" destOrd="0" presId="urn:microsoft.com/office/officeart/2005/8/layout/hierarchy1"/>
    <dgm:cxn modelId="{9EE0F27A-AF7D-400A-8378-DA6A30E0D70B}" srcId="{51AC97D8-DBBD-4F1D-A7AB-F07778239C36}" destId="{9BFF8561-4F20-4B13-932F-316542F51327}" srcOrd="0" destOrd="0" parTransId="{56E58135-1251-4C0E-88E6-D5CA7A47C8D6}" sibTransId="{D152C2B0-C837-4BAB-99CA-BBD6D7A6E2A6}"/>
    <dgm:cxn modelId="{87E903EE-5251-4412-AABB-CF709F93C66D}" type="presOf" srcId="{9BFF8561-4F20-4B13-932F-316542F51327}" destId="{D80F7018-D73B-4889-B1A3-0F052CD6E262}" srcOrd="0" destOrd="0" presId="urn:microsoft.com/office/officeart/2005/8/layout/hierarchy1"/>
    <dgm:cxn modelId="{836AF1F5-41E5-46E6-AED8-E1988F6FB1E4}" srcId="{51AC97D8-DBBD-4F1D-A7AB-F07778239C36}" destId="{CADE9C17-39B1-4FF5-BC4B-FF53B16CD91B}" srcOrd="1" destOrd="0" parTransId="{EB979A53-ADE5-4890-97B6-738FC2C1627D}" sibTransId="{FAD7E7FB-9013-4042-8F56-8C0E3271F286}"/>
    <dgm:cxn modelId="{964BEC0C-EAC6-4AC3-9669-E0016A61464D}" type="presParOf" srcId="{20A27B5B-35AE-4D44-94A5-E5A495F0720D}" destId="{615EB97C-BBEE-45A3-9881-17143671832D}" srcOrd="0" destOrd="0" presId="urn:microsoft.com/office/officeart/2005/8/layout/hierarchy1"/>
    <dgm:cxn modelId="{60E08D2F-52F8-492A-B2FD-9AB95E2626DB}" type="presParOf" srcId="{615EB97C-BBEE-45A3-9881-17143671832D}" destId="{D707CFE2-3DC6-4157-AAD6-8F55579DA634}" srcOrd="0" destOrd="0" presId="urn:microsoft.com/office/officeart/2005/8/layout/hierarchy1"/>
    <dgm:cxn modelId="{174E3C25-2357-4EB9-B51A-130A4E982C6F}" type="presParOf" srcId="{D707CFE2-3DC6-4157-AAD6-8F55579DA634}" destId="{51134F6D-1C40-401D-BFD5-F254647C8F1F}" srcOrd="0" destOrd="0" presId="urn:microsoft.com/office/officeart/2005/8/layout/hierarchy1"/>
    <dgm:cxn modelId="{E48157B5-C36A-413B-B5AC-2A178C87F6FC}" type="presParOf" srcId="{D707CFE2-3DC6-4157-AAD6-8F55579DA634}" destId="{D80F7018-D73B-4889-B1A3-0F052CD6E262}" srcOrd="1" destOrd="0" presId="urn:microsoft.com/office/officeart/2005/8/layout/hierarchy1"/>
    <dgm:cxn modelId="{DE7D8CCF-361B-44F9-9AE8-AD96A65E2306}" type="presParOf" srcId="{615EB97C-BBEE-45A3-9881-17143671832D}" destId="{1E1C6121-7E62-418D-9C37-59A349E5AF66}" srcOrd="1" destOrd="0" presId="urn:microsoft.com/office/officeart/2005/8/layout/hierarchy1"/>
    <dgm:cxn modelId="{671A1240-1C78-4EA0-B30A-D0E37DE1FE3B}" type="presParOf" srcId="{20A27B5B-35AE-4D44-94A5-E5A495F0720D}" destId="{A1773560-7540-4363-B2A3-5BEFDDFE2463}" srcOrd="1" destOrd="0" presId="urn:microsoft.com/office/officeart/2005/8/layout/hierarchy1"/>
    <dgm:cxn modelId="{8A392731-7863-4394-A2D5-A85DB3B5B8C8}" type="presParOf" srcId="{A1773560-7540-4363-B2A3-5BEFDDFE2463}" destId="{7DE30FDB-5985-4E4F-9129-3E9A68DB710C}" srcOrd="0" destOrd="0" presId="urn:microsoft.com/office/officeart/2005/8/layout/hierarchy1"/>
    <dgm:cxn modelId="{A7642B53-48F9-4094-812A-F1DEDB553B04}" type="presParOf" srcId="{7DE30FDB-5985-4E4F-9129-3E9A68DB710C}" destId="{7D0B119B-2E0D-4990-837A-65C835731444}" srcOrd="0" destOrd="0" presId="urn:microsoft.com/office/officeart/2005/8/layout/hierarchy1"/>
    <dgm:cxn modelId="{52A79EF6-E848-4F9A-95A3-1B4870B40C2D}" type="presParOf" srcId="{7DE30FDB-5985-4E4F-9129-3E9A68DB710C}" destId="{961F3A89-4A87-43A6-BFBD-2D42E2399395}" srcOrd="1" destOrd="0" presId="urn:microsoft.com/office/officeart/2005/8/layout/hierarchy1"/>
    <dgm:cxn modelId="{30AD3464-96AC-42FE-B032-D35298DE3ACD}" type="presParOf" srcId="{A1773560-7540-4363-B2A3-5BEFDDFE2463}" destId="{82E94998-9E9D-4586-B017-281EADCB3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869E3-52C0-4328-8E17-5C46D062D3E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EC5232-25FC-4985-AF14-E017B1B0B19E}">
      <dgm:prSet/>
      <dgm:spPr/>
      <dgm:t>
        <a:bodyPr/>
        <a:lstStyle/>
        <a:p>
          <a:r>
            <a:rPr lang="en-US" b="1"/>
            <a:t>Data Splitting:</a:t>
          </a:r>
          <a:r>
            <a:rPr lang="en-US"/>
            <a:t> Divide the dataset into training and test sets, typically using an 80-20 split.</a:t>
          </a:r>
        </a:p>
      </dgm:t>
    </dgm:pt>
    <dgm:pt modelId="{88B5D995-9EBB-43A7-A29B-273F4D60E98D}" type="parTrans" cxnId="{265E43D0-26DA-4113-B771-71A3E530ED83}">
      <dgm:prSet/>
      <dgm:spPr/>
      <dgm:t>
        <a:bodyPr/>
        <a:lstStyle/>
        <a:p>
          <a:endParaRPr lang="en-US"/>
        </a:p>
      </dgm:t>
    </dgm:pt>
    <dgm:pt modelId="{293DF786-1C89-4E9A-87C8-B5F4D4FEB1D1}" type="sibTrans" cxnId="{265E43D0-26DA-4113-B771-71A3E530ED83}">
      <dgm:prSet/>
      <dgm:spPr/>
      <dgm:t>
        <a:bodyPr/>
        <a:lstStyle/>
        <a:p>
          <a:endParaRPr lang="en-US"/>
        </a:p>
      </dgm:t>
    </dgm:pt>
    <dgm:pt modelId="{63D766F3-CB8F-42B9-A462-15B2A7CEADC4}">
      <dgm:prSet/>
      <dgm:spPr/>
      <dgm:t>
        <a:bodyPr/>
        <a:lstStyle/>
        <a:p>
          <a:r>
            <a:rPr lang="en-US" b="1"/>
            <a:t>Cross-Validation:</a:t>
          </a:r>
          <a:r>
            <a:rPr lang="en-US"/>
            <a:t> Use k-fold cross-validation to ensure the model generalizes well to unseen data.</a:t>
          </a:r>
        </a:p>
      </dgm:t>
    </dgm:pt>
    <dgm:pt modelId="{DE9BBDA9-3E54-4C70-BE00-AACDD5EFA987}" type="parTrans" cxnId="{31CC4E0C-D3CA-48BC-8419-8851A8341A2B}">
      <dgm:prSet/>
      <dgm:spPr/>
      <dgm:t>
        <a:bodyPr/>
        <a:lstStyle/>
        <a:p>
          <a:endParaRPr lang="en-US"/>
        </a:p>
      </dgm:t>
    </dgm:pt>
    <dgm:pt modelId="{617A456B-CE9C-4437-8EBE-F5B87088F72C}" type="sibTrans" cxnId="{31CC4E0C-D3CA-48BC-8419-8851A8341A2B}">
      <dgm:prSet/>
      <dgm:spPr/>
      <dgm:t>
        <a:bodyPr/>
        <a:lstStyle/>
        <a:p>
          <a:endParaRPr lang="en-US"/>
        </a:p>
      </dgm:t>
    </dgm:pt>
    <dgm:pt modelId="{6E295C16-2290-4063-975D-143FFFC70E8B}" type="pres">
      <dgm:prSet presAssocID="{CA7869E3-52C0-4328-8E17-5C46D062D3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90C315-EEBB-47D9-BD33-699532B2E2CD}" type="pres">
      <dgm:prSet presAssocID="{E0EC5232-25FC-4985-AF14-E017B1B0B19E}" presName="hierRoot1" presStyleCnt="0"/>
      <dgm:spPr/>
    </dgm:pt>
    <dgm:pt modelId="{C1CA296D-0D92-4905-862F-C91B1C249BF0}" type="pres">
      <dgm:prSet presAssocID="{E0EC5232-25FC-4985-AF14-E017B1B0B19E}" presName="composite" presStyleCnt="0"/>
      <dgm:spPr/>
    </dgm:pt>
    <dgm:pt modelId="{B8D7BE80-9088-494B-9FD9-6A6D4D224BB0}" type="pres">
      <dgm:prSet presAssocID="{E0EC5232-25FC-4985-AF14-E017B1B0B19E}" presName="background" presStyleLbl="node0" presStyleIdx="0" presStyleCnt="2"/>
      <dgm:spPr/>
    </dgm:pt>
    <dgm:pt modelId="{F542C81B-8DA0-452C-AEA0-FC5664682CF1}" type="pres">
      <dgm:prSet presAssocID="{E0EC5232-25FC-4985-AF14-E017B1B0B19E}" presName="text" presStyleLbl="fgAcc0" presStyleIdx="0" presStyleCnt="2">
        <dgm:presLayoutVars>
          <dgm:chPref val="3"/>
        </dgm:presLayoutVars>
      </dgm:prSet>
      <dgm:spPr/>
    </dgm:pt>
    <dgm:pt modelId="{89ECF97C-DF7A-4743-8CAA-FFFADC3B0A75}" type="pres">
      <dgm:prSet presAssocID="{E0EC5232-25FC-4985-AF14-E017B1B0B19E}" presName="hierChild2" presStyleCnt="0"/>
      <dgm:spPr/>
    </dgm:pt>
    <dgm:pt modelId="{CFFB997B-CA93-4CA1-9EC1-000A351D1C37}" type="pres">
      <dgm:prSet presAssocID="{63D766F3-CB8F-42B9-A462-15B2A7CEADC4}" presName="hierRoot1" presStyleCnt="0"/>
      <dgm:spPr/>
    </dgm:pt>
    <dgm:pt modelId="{06A48E60-FB63-426E-B702-23B66CCD9A73}" type="pres">
      <dgm:prSet presAssocID="{63D766F3-CB8F-42B9-A462-15B2A7CEADC4}" presName="composite" presStyleCnt="0"/>
      <dgm:spPr/>
    </dgm:pt>
    <dgm:pt modelId="{BCB47034-5CAF-4B81-AACF-C7E1B60C2030}" type="pres">
      <dgm:prSet presAssocID="{63D766F3-CB8F-42B9-A462-15B2A7CEADC4}" presName="background" presStyleLbl="node0" presStyleIdx="1" presStyleCnt="2"/>
      <dgm:spPr/>
    </dgm:pt>
    <dgm:pt modelId="{D2F026E0-791D-446C-9A2F-0BDE7AEAB2E8}" type="pres">
      <dgm:prSet presAssocID="{63D766F3-CB8F-42B9-A462-15B2A7CEADC4}" presName="text" presStyleLbl="fgAcc0" presStyleIdx="1" presStyleCnt="2">
        <dgm:presLayoutVars>
          <dgm:chPref val="3"/>
        </dgm:presLayoutVars>
      </dgm:prSet>
      <dgm:spPr/>
    </dgm:pt>
    <dgm:pt modelId="{BFB2B577-088E-428B-A0AD-DBE1E4ABA864}" type="pres">
      <dgm:prSet presAssocID="{63D766F3-CB8F-42B9-A462-15B2A7CEADC4}" presName="hierChild2" presStyleCnt="0"/>
      <dgm:spPr/>
    </dgm:pt>
  </dgm:ptLst>
  <dgm:cxnLst>
    <dgm:cxn modelId="{31CC4E0C-D3CA-48BC-8419-8851A8341A2B}" srcId="{CA7869E3-52C0-4328-8E17-5C46D062D3E0}" destId="{63D766F3-CB8F-42B9-A462-15B2A7CEADC4}" srcOrd="1" destOrd="0" parTransId="{DE9BBDA9-3E54-4C70-BE00-AACDD5EFA987}" sibTransId="{617A456B-CE9C-4437-8EBE-F5B87088F72C}"/>
    <dgm:cxn modelId="{63E63584-B195-42AC-964D-CBE398E6B891}" type="presOf" srcId="{E0EC5232-25FC-4985-AF14-E017B1B0B19E}" destId="{F542C81B-8DA0-452C-AEA0-FC5664682CF1}" srcOrd="0" destOrd="0" presId="urn:microsoft.com/office/officeart/2005/8/layout/hierarchy1"/>
    <dgm:cxn modelId="{296159CA-EADB-44CE-91A5-37938D721834}" type="presOf" srcId="{63D766F3-CB8F-42B9-A462-15B2A7CEADC4}" destId="{D2F026E0-791D-446C-9A2F-0BDE7AEAB2E8}" srcOrd="0" destOrd="0" presId="urn:microsoft.com/office/officeart/2005/8/layout/hierarchy1"/>
    <dgm:cxn modelId="{265E43D0-26DA-4113-B771-71A3E530ED83}" srcId="{CA7869E3-52C0-4328-8E17-5C46D062D3E0}" destId="{E0EC5232-25FC-4985-AF14-E017B1B0B19E}" srcOrd="0" destOrd="0" parTransId="{88B5D995-9EBB-43A7-A29B-273F4D60E98D}" sibTransId="{293DF786-1C89-4E9A-87C8-B5F4D4FEB1D1}"/>
    <dgm:cxn modelId="{72F219DD-0E5B-46AA-9DFB-61FA343528F9}" type="presOf" srcId="{CA7869E3-52C0-4328-8E17-5C46D062D3E0}" destId="{6E295C16-2290-4063-975D-143FFFC70E8B}" srcOrd="0" destOrd="0" presId="urn:microsoft.com/office/officeart/2005/8/layout/hierarchy1"/>
    <dgm:cxn modelId="{FC80F419-F3B8-4541-9108-B1EE91D1345A}" type="presParOf" srcId="{6E295C16-2290-4063-975D-143FFFC70E8B}" destId="{7990C315-EEBB-47D9-BD33-699532B2E2CD}" srcOrd="0" destOrd="0" presId="urn:microsoft.com/office/officeart/2005/8/layout/hierarchy1"/>
    <dgm:cxn modelId="{C7B70C2B-5548-49BC-B4BA-BEA2B6513102}" type="presParOf" srcId="{7990C315-EEBB-47D9-BD33-699532B2E2CD}" destId="{C1CA296D-0D92-4905-862F-C91B1C249BF0}" srcOrd="0" destOrd="0" presId="urn:microsoft.com/office/officeart/2005/8/layout/hierarchy1"/>
    <dgm:cxn modelId="{3B6DD913-C8BD-46C2-AD12-216CFC31D70B}" type="presParOf" srcId="{C1CA296D-0D92-4905-862F-C91B1C249BF0}" destId="{B8D7BE80-9088-494B-9FD9-6A6D4D224BB0}" srcOrd="0" destOrd="0" presId="urn:microsoft.com/office/officeart/2005/8/layout/hierarchy1"/>
    <dgm:cxn modelId="{C9B07CDE-ABBE-4FAF-A967-D24D8C7EFB44}" type="presParOf" srcId="{C1CA296D-0D92-4905-862F-C91B1C249BF0}" destId="{F542C81B-8DA0-452C-AEA0-FC5664682CF1}" srcOrd="1" destOrd="0" presId="urn:microsoft.com/office/officeart/2005/8/layout/hierarchy1"/>
    <dgm:cxn modelId="{58A3A6C1-A583-40D0-BBC9-E6666D3B8DA0}" type="presParOf" srcId="{7990C315-EEBB-47D9-BD33-699532B2E2CD}" destId="{89ECF97C-DF7A-4743-8CAA-FFFADC3B0A75}" srcOrd="1" destOrd="0" presId="urn:microsoft.com/office/officeart/2005/8/layout/hierarchy1"/>
    <dgm:cxn modelId="{919796CF-8900-485C-AE47-84F591EDD776}" type="presParOf" srcId="{6E295C16-2290-4063-975D-143FFFC70E8B}" destId="{CFFB997B-CA93-4CA1-9EC1-000A351D1C37}" srcOrd="1" destOrd="0" presId="urn:microsoft.com/office/officeart/2005/8/layout/hierarchy1"/>
    <dgm:cxn modelId="{710C164D-CCE8-4644-B6ED-AB902A397388}" type="presParOf" srcId="{CFFB997B-CA93-4CA1-9EC1-000A351D1C37}" destId="{06A48E60-FB63-426E-B702-23B66CCD9A73}" srcOrd="0" destOrd="0" presId="urn:microsoft.com/office/officeart/2005/8/layout/hierarchy1"/>
    <dgm:cxn modelId="{EE23877A-C904-4142-BA44-D8BFEEE78454}" type="presParOf" srcId="{06A48E60-FB63-426E-B702-23B66CCD9A73}" destId="{BCB47034-5CAF-4B81-AACF-C7E1B60C2030}" srcOrd="0" destOrd="0" presId="urn:microsoft.com/office/officeart/2005/8/layout/hierarchy1"/>
    <dgm:cxn modelId="{1CC8DDD6-5213-45BE-86E5-D3D8A13A9624}" type="presParOf" srcId="{06A48E60-FB63-426E-B702-23B66CCD9A73}" destId="{D2F026E0-791D-446C-9A2F-0BDE7AEAB2E8}" srcOrd="1" destOrd="0" presId="urn:microsoft.com/office/officeart/2005/8/layout/hierarchy1"/>
    <dgm:cxn modelId="{4D87832A-5C0A-41C7-A683-AC611D11AF81}" type="presParOf" srcId="{CFFB997B-CA93-4CA1-9EC1-000A351D1C37}" destId="{BFB2B577-088E-428B-A0AD-DBE1E4ABA8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9A8C2-70E5-4D68-8C25-04140E42CA9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4D053-25FE-48B3-B8AF-E193EE109BC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94B2B-54F9-4870-89AD-F79A768D940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Project Objective:</a:t>
          </a:r>
          <a:r>
            <a:rPr lang="en-US" sz="2100" kern="1200"/>
            <a:t> Develop a classification model to predict the presence of heart disease based on various health metrics and patient demographics.</a:t>
          </a:r>
        </a:p>
      </dsp:txBody>
      <dsp:txXfrm>
        <a:off x="1435590" y="531"/>
        <a:ext cx="9080009" cy="1242935"/>
      </dsp:txXfrm>
    </dsp:sp>
    <dsp:sp modelId="{6EAF8C89-00EA-4DB5-BA14-C53D43D2D24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250A5-7CF9-45D3-BA5C-9407824484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47B3C-905C-4695-A5B2-528C56175E5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Significance:</a:t>
          </a:r>
          <a:r>
            <a:rPr lang="en-US" sz="2100" kern="1200"/>
            <a:t> Heart disease is a leading cause of mortality worldwide. Accurate prediction can improve patient outcomes and reduce healthcare costs.</a:t>
          </a:r>
        </a:p>
      </dsp:txBody>
      <dsp:txXfrm>
        <a:off x="1435590" y="1554201"/>
        <a:ext cx="9080009" cy="1242935"/>
      </dsp:txXfrm>
    </dsp:sp>
    <dsp:sp modelId="{C0B0E400-CB83-4DD5-A34D-FCF5004D1BF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446D6-0A07-48D8-A0BD-1932CDDEB6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C1921-45DE-4B13-83CB-E81DB427532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Personal Interest:</a:t>
          </a:r>
          <a:r>
            <a:rPr lang="en-US" sz="2100" kern="1200"/>
            <a:t> Combines my passion for healthcare and technology.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37C8F-DE1C-4230-8B53-CB0EA9961E5A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Attributes: Age, sex, chest pain type, resting blood pressure, serum cholesterol, fasting blood sugar, resting electrocardiographic results, maximum heart rate achieved, exercise-induced angina, ST depression induced by exercise, slope of peak exercise ST segment, number of major vessels, categorical variable for heart disease presence.</a:t>
          </a:r>
        </a:p>
      </dsp:txBody>
      <dsp:txXfrm rot="-5400000">
        <a:off x="3785616" y="295201"/>
        <a:ext cx="6647092" cy="1532257"/>
      </dsp:txXfrm>
    </dsp:sp>
    <dsp:sp modelId="{22ED43A9-40C7-4C21-A436-1643B8013BBF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Heart Disease UCI Dataset:</a:t>
          </a:r>
          <a:endParaRPr lang="en-US" sz="3500" kern="1200"/>
        </a:p>
      </dsp:txBody>
      <dsp:txXfrm>
        <a:off x="103614" y="103667"/>
        <a:ext cx="3578388" cy="1915324"/>
      </dsp:txXfrm>
    </dsp:sp>
    <dsp:sp modelId="{0E26F532-AAB6-460D-85F1-C00E9EA62465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Attributes: Age, gender, height, weight, blood pressure, cholesterol, glucose, smoking, alcohol intake, physical activity, presence of cardiovascular disease.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Size: 70,000 records of patients.</a:t>
          </a:r>
        </a:p>
      </dsp:txBody>
      <dsp:txXfrm rot="-5400000">
        <a:off x="3785616" y="2523880"/>
        <a:ext cx="6647092" cy="1532257"/>
      </dsp:txXfrm>
    </dsp:sp>
    <dsp:sp modelId="{3B93EA61-397C-4DD3-BE8E-E6320EF2D6B3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Cardiovascular Disease Dataset:</a:t>
          </a:r>
          <a:endParaRPr lang="en-US" sz="3500" kern="1200"/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34F6D-1C40-401D-BFD5-F254647C8F1F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F7018-D73B-4889-B1A3-0F052CD6E262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Creating New Features:</a:t>
          </a:r>
          <a:r>
            <a:rPr lang="en-US" sz="2600" kern="1200"/>
            <a:t> Derive new features from existing data, such as BMI from height and weight, or age groups.</a:t>
          </a:r>
        </a:p>
      </dsp:txBody>
      <dsp:txXfrm>
        <a:off x="602678" y="725825"/>
        <a:ext cx="4463730" cy="2771523"/>
      </dsp:txXfrm>
    </dsp:sp>
    <dsp:sp modelId="{7D0B119B-2E0D-4990-837A-65C835731444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F3A89-4A87-43A6-BFBD-2D42E2399395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Feature Selection:</a:t>
          </a:r>
          <a:r>
            <a:rPr lang="en-US" sz="2600" kern="1200"/>
            <a:t> Use techniques like correlation matrix, Recursive Feature Elimination (RFE), or feature importance from tree-based models to select relevant features.</a:t>
          </a:r>
        </a:p>
      </dsp:txBody>
      <dsp:txXfrm>
        <a:off x="6269123" y="725825"/>
        <a:ext cx="4463730" cy="2771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7BE80-9088-494B-9FD9-6A6D4D224BB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C81B-8DA0-452C-AEA0-FC5664682CF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Data Splitting:</a:t>
          </a:r>
          <a:r>
            <a:rPr lang="en-US" sz="3200" kern="1200"/>
            <a:t> Divide the dataset into training and test sets, typically using an 80-20 split.</a:t>
          </a:r>
        </a:p>
      </dsp:txBody>
      <dsp:txXfrm>
        <a:off x="696297" y="538547"/>
        <a:ext cx="4171627" cy="2590157"/>
      </dsp:txXfrm>
    </dsp:sp>
    <dsp:sp modelId="{BCB47034-5CAF-4B81-AACF-C7E1B60C2030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026E0-791D-446C-9A2F-0BDE7AEAB2E8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Cross-Validation:</a:t>
          </a:r>
          <a:r>
            <a:rPr lang="en-US" sz="3200" kern="1200"/>
            <a:t> Use k-fold cross-validation to ensure the model generalizes well to unseen data.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7B79-F7E9-F0A3-1F91-8BAC1DD0A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BC43D-97FB-4528-E27E-0D112F15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D34CA-D895-ECBC-1CA3-2E66C4A2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704F-379C-1D43-0CF8-73046155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4A614-AEC3-424A-0197-150A3C14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555C-3AF7-92C0-407B-B553BF73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1F9F0-BA53-456E-D06F-DC15D4E9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9B51-A5C5-56C0-7795-331E9C9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4030-0C9C-F3BE-04DD-D2E8F1F6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EF64-F8E2-9614-FB9C-69C0C1C4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06014-CF50-1B27-71E5-A9C6A6D45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4EF70-91D3-33D7-257E-E214DDF7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5AE7-9260-07AC-20F6-DF45246C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CBB2-703E-93C4-BA2D-259DC168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1B00-0135-014B-6FD2-705B4EF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CB99-4046-8ECD-AE97-DBA9EF8E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AF0D-E324-38D3-DA30-C54B7A12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956F-D2A7-84CD-FACB-BA8E4EE3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83D06-9D1D-7B09-0AB8-8808DA9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7A06-BA83-ADC4-98C9-F075E01B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9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BA6-78EC-BCF9-60D3-74A1E4AF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C1A35-7B98-39FA-E577-2CF659C2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DA914-BF04-A09A-383C-642A549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B406-B7EF-9A87-ACEB-245DFD0B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91432-9292-A5CF-5EFF-37C0F6F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0879-810C-E7CA-391D-813CB587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43C0-7C96-51EA-2C30-9942FDFDD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E2A8F-B6C6-60D2-F75C-CC621D871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0C21-13B0-7E28-A701-1BBA78C5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0D27C-0C8C-CB96-1442-9B60EF8B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706D1-E74F-6347-EE86-588F720D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6B90-1672-C616-044A-E80546D7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A18B3-9C10-1F93-C262-9F2F3043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7E554-DDEE-7884-2AE1-6E089975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11E1B-F989-EFCC-1DC5-C8AE4D3FA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D0150-6F32-7309-896B-3B9BB8CE8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1EEEC-2D28-E94A-F4FE-252FDDCA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C3B2C-1C8C-700E-55A6-CF7F2BAC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B2BBE-85A9-F85F-1B04-F9E81738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3CC5-FA79-F00C-EB64-6760422D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CC2C7-1DE7-615B-023E-115FA4F8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8A8B0-6952-1574-F240-FF4EF442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01244-282B-E8CB-419E-6F225DFD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8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13426-EE54-127F-7211-63645DD5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BA592-7D3E-60C5-616B-C54B9D0E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01D7-3580-AE77-37B3-0DC55D1A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833-36B4-27E9-8633-C41CD58D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C313-ECD3-654C-343B-9411F211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2A8FB-503D-969E-02AE-D63B6DFD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0BB1-E9E0-139A-D695-A7555404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F9BB9-B93C-2C8E-E88D-8D9232B7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F5239-8B19-F4D4-8A3D-BE0B3D7E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B2DB-D81C-FE4E-E417-C47DCE5B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E4B13-B41A-A507-CA56-D61CF562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D0C26-4D01-8FB1-2FE9-3F9CA82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0DD46-65B7-DE24-0A50-2B8076CF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EFFAF-0AC8-03C8-5AC0-BFB9A5F7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F3E00-8A27-DD08-F968-105B14A3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2AD15-B97D-00B4-99C5-52B550C8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BBFA-810C-910A-8D2F-97EC43B4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BBEF-297A-BD40-F387-B17F3CF50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9A7D3-B437-4F7D-BA51-60B8AD21AF5B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D398-F807-4728-A84D-3D4101DCD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F0F5-2AD7-FF2B-5CD5-0A28B551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3418B-F2EF-4FD2-AB8C-4FBFCFEE9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C43EE-7F22-F9EA-0852-5B14F4275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9FC6A-26F8-84C3-E9FC-81A26CEA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kumimoji="0" lang="en-US" altLang="en-US" sz="5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Heart Disease Prediction</a:t>
            </a:r>
            <a:br>
              <a:rPr kumimoji="0" lang="en-US" altLang="en-US" sz="5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1D8465-93B5-3EE6-A1A3-38C1613F0E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8181" y="3514853"/>
            <a:ext cx="9795637" cy="20570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Using Machine Learning to Predict Heart Disease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Sree Sravya Tumuluri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DS520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4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224F-AE44-D7FD-2393-B50FCC84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Model Training</a:t>
            </a:r>
            <a:br>
              <a:rPr lang="en-US" sz="4800"/>
            </a:b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5DEB3C-720F-71B9-7A06-1F46695E5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46256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40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FF7E7-EC5F-233E-61AD-557CD4D8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/>
              <a:t>Model Evaluation</a:t>
            </a:r>
            <a:br>
              <a:rPr lang="en-US" sz="3700"/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0496-E444-E272-D4DC-41E1361D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Evaluation Metrics:</a:t>
            </a:r>
            <a:endParaRPr lang="en-US" sz="2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/>
              <a:t>Accuracy:</a:t>
            </a:r>
            <a:r>
              <a:rPr lang="en-US" sz="2200"/>
              <a:t> The percentage of correctly predicted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/>
              <a:t>Precision:</a:t>
            </a:r>
            <a:r>
              <a:rPr lang="en-US" sz="2200"/>
              <a:t> The ratio of true positive predictions to the total predicted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/>
              <a:t>Recall:</a:t>
            </a:r>
            <a:r>
              <a:rPr lang="en-US" sz="2200"/>
              <a:t> The ratio of true positive predictions to the total actual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/>
              <a:t>F1-Score:</a:t>
            </a:r>
            <a:r>
              <a:rPr lang="en-US" sz="2200"/>
              <a:t> The harmonic mean of precision and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/>
              <a:t>ROC-AUC:</a:t>
            </a:r>
            <a:r>
              <a:rPr lang="en-US" sz="2200"/>
              <a:t> The area under the Receiver Operating Characteristic curve, indicating the model's ability to discriminate between classes.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4366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05580-A5F1-3250-C8A2-7B32ECA4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/>
              <a:t>Progress and Milestones</a:t>
            </a:r>
            <a:br>
              <a:rPr lang="en-US" sz="3700" b="1"/>
            </a:br>
            <a:endParaRPr lang="en-U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F47F-FB6C-01FC-971F-A4E0AF8A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Data Collection and Preprocessing:</a:t>
            </a:r>
            <a:r>
              <a:rPr lang="en-US" sz="1700"/>
              <a:t>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Collected datasets from UCI and Kaggle.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Handled missing values, normalized/standardized data, and encoded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Feature Engineering:</a:t>
            </a:r>
            <a:r>
              <a:rPr lang="en-US" sz="1700"/>
              <a:t>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Created new features and selected relevant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Model Selection and Training:</a:t>
            </a:r>
            <a:r>
              <a:rPr lang="en-US" sz="1700"/>
              <a:t> Ongoing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Evaluated various models using cross-validation.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Trained the best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Model Evaluation:</a:t>
            </a:r>
            <a:r>
              <a:rPr lang="en-US" sz="1700"/>
              <a:t> Upcoming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Evaluate the final model using test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Tune the model for better performance.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0109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01F45-3B43-1E1C-58DD-228C63318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31E0B-B7C6-70F8-ED0E-CA3D45F77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References</a:t>
            </a:r>
            <a:br>
              <a:rPr lang="en-US" sz="3600" b="1"/>
            </a:br>
            <a:endParaRPr lang="en-US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712F-26DE-14ED-6FC5-046117E8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Dataset Links: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Heart Disease UCI Dataset on Kaggle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Cardiovascular Disease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Sources:</a:t>
            </a:r>
            <a:r>
              <a:rPr lang="en-US" sz="1700"/>
              <a:t> List any academic papers, articles, or resources used in your research.</a:t>
            </a:r>
          </a:p>
          <a:p>
            <a:r>
              <a:rPr lang="en-US" sz="1700"/>
              <a:t>This content covers the necessary details of your methodology and code implementation, ensuring a comprehensive explanation of your project.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79420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4AA63787-DB79-11DA-AC69-6985379829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833" b="1316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B2478-C2F4-0D8E-6B43-0C04C8E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 dirty="0">
                <a:solidFill>
                  <a:srgbClr val="FFFFFF"/>
                </a:solidFill>
              </a:rPr>
              <a:t>Thank you</a:t>
            </a:r>
            <a:br>
              <a:rPr lang="en-US" sz="8200" dirty="0">
                <a:solidFill>
                  <a:srgbClr val="FFFFFF"/>
                </a:solidFill>
              </a:rPr>
            </a:br>
            <a:endParaRPr lang="en-US" sz="8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7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A69E-A4B6-3405-A1D1-C115E6CF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8F1E-8134-BD29-738C-B0399084D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80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E4B-B560-CD5F-E459-900E50A6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8753-3540-6097-58E4-02472CC0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8BA00-7FFD-154A-D789-611E5AE6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/>
              <a:t>Introduction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EA0238D-A044-CCFD-2BB4-6F8321DDC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8431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EABE1A-50E7-EFF4-943E-DEA46F693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188" b="5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966D5-79F6-B831-6AB1-6D29C735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Dataset Overview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58CC05-1FB7-B053-86A9-F87A7B0B9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072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99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D2EC0-B328-B3DB-F17E-38A4EF7E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Methodology</a:t>
            </a:r>
            <a:br>
              <a:rPr lang="en-US" b="1"/>
            </a:br>
            <a:endParaRPr lang="en-US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0838-002A-6F95-021E-2BC551B87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Data Collection:</a:t>
            </a:r>
            <a:r>
              <a:rPr lang="en-US" sz="2200"/>
              <a:t> Utilize the Heart Disease UCI and Cardiovascular Disease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Data Preprocessing:</a:t>
            </a:r>
            <a:r>
              <a:rPr lang="en-US" sz="2200"/>
              <a:t> Handle missing values, normalize/standardize data, encode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Feature Engineering:</a:t>
            </a:r>
            <a:r>
              <a:rPr lang="en-US" sz="2200"/>
              <a:t> Create new features from existing data, select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Model Selection:</a:t>
            </a:r>
            <a:r>
              <a:rPr lang="en-US" sz="2200"/>
              <a:t> Choose various classification algorithms (e.g., Logistic Regression, Decision Trees, Random Forest, SVM, Neural Networks).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Model Training:</a:t>
            </a:r>
            <a:r>
              <a:rPr lang="en-US" sz="2200"/>
              <a:t> Split data into training and test sets, train models using cross-validation.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Model Evaluation:</a:t>
            </a:r>
            <a:r>
              <a:rPr lang="en-US" sz="2200"/>
              <a:t> Evaluate models using accuracy, precision, recall, F1-score, ROC-AUC.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2075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5B544-B8CA-E661-3E9B-AD19C34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5" name="Content Placeholder 4" descr="A diagram of data flow&#10;&#10;Description automatically generated">
            <a:extLst>
              <a:ext uri="{FF2B5EF4-FFF2-40B4-BE49-F238E27FC236}">
                <a16:creationId xmlns:a16="http://schemas.microsoft.com/office/drawing/2014/main" id="{E97944BA-C4A3-C85F-01CE-3657F3DCE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23" y="1675227"/>
            <a:ext cx="69473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8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21A63-CF27-35FD-4C04-BBF1CE46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 diagram</a:t>
            </a:r>
          </a:p>
        </p:txBody>
      </p:sp>
      <p:pic>
        <p:nvPicPr>
          <p:cNvPr id="5" name="Content Placeholder 4" descr="A diagram of a model evaluation&#10;&#10;Description automatically generated">
            <a:extLst>
              <a:ext uri="{FF2B5EF4-FFF2-40B4-BE49-F238E27FC236}">
                <a16:creationId xmlns:a16="http://schemas.microsoft.com/office/drawing/2014/main" id="{B867EEC5-97A6-6068-0208-CF28D8A4B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54039"/>
            <a:ext cx="7188199" cy="45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9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E03CE-7907-FAF8-4560-AC7CC26A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 dirty="0">
                <a:solidFill>
                  <a:srgbClr val="FFFFFF"/>
                </a:solidFill>
              </a:rPr>
              <a:t>Data Preprocessing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E579-C1B4-6628-42D8-020F1453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Handling Missing Values:</a:t>
            </a:r>
            <a:r>
              <a:rPr lang="en-US" sz="2000"/>
              <a:t> Impute missing values using methods like mean/mode/median imputation or more sophisticated techniques like KNN imputation.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Normalization/Standardization:</a:t>
            </a:r>
            <a:r>
              <a:rPr lang="en-US" sz="2000"/>
              <a:t> Scale features to a standard range using techniques like MinMaxScaler or StandardScaler.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Encoding Categorical Variables:</a:t>
            </a:r>
            <a:r>
              <a:rPr lang="en-US" sz="2000"/>
              <a:t> Convert categorical variables to numerical values using one-hot encoding or label encoding.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352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A8B89-F46C-7BB9-49B6-7A4E80DC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1900" b="1"/>
              <a:t>Feature Engineering</a:t>
            </a:r>
            <a:br>
              <a:rPr lang="en-US" sz="1900"/>
            </a:br>
            <a:endParaRPr lang="en-US" sz="1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12235F-D275-F51B-54FA-88FFF842D2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4169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621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78928-C21D-4E28-1E82-9EA42082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Model Selection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7A40F-DCCD-E897-C09D-762D928C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Algorithms Considered: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Logistic Regression:</a:t>
            </a:r>
            <a:r>
              <a:rPr lang="en-US" sz="1600"/>
              <a:t> A simple yet effective linear model for binary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Decision Trees:</a:t>
            </a:r>
            <a:r>
              <a:rPr lang="en-US" sz="1600"/>
              <a:t> A non-linear model that splits data based on feature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Random Forest:</a:t>
            </a:r>
            <a:r>
              <a:rPr lang="en-US" sz="1600"/>
              <a:t> An ensemble method that combines multiple decision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Support Vector Machine (SVM):</a:t>
            </a:r>
            <a:r>
              <a:rPr lang="en-US" sz="1600"/>
              <a:t> A model that finds the optimal hyperplane for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Neural Networks:</a:t>
            </a:r>
            <a:r>
              <a:rPr lang="en-US" sz="1600"/>
              <a:t> Deep learning models that can capture complex patterns in data.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529FF-19C1-A619-BD5D-4F2C5E6C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2" r="30468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1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720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Heart Disease Prediction </vt:lpstr>
      <vt:lpstr>Introduction </vt:lpstr>
      <vt:lpstr>Dataset Overview </vt:lpstr>
      <vt:lpstr>Methodology </vt:lpstr>
      <vt:lpstr>Data flow diagram</vt:lpstr>
      <vt:lpstr>Model evaluation diagram</vt:lpstr>
      <vt:lpstr>Data Preprocessing </vt:lpstr>
      <vt:lpstr>Feature Engineering </vt:lpstr>
      <vt:lpstr>Model Selection </vt:lpstr>
      <vt:lpstr>Model Training </vt:lpstr>
      <vt:lpstr>Model Evaluation </vt:lpstr>
      <vt:lpstr>Progress and Milestones </vt:lpstr>
      <vt:lpstr>References </vt:lpstr>
      <vt:lpstr>Thank you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Sravya Tumuluri</dc:creator>
  <cp:lastModifiedBy>Sree Sravya Tumuluri</cp:lastModifiedBy>
  <cp:revision>1</cp:revision>
  <dcterms:created xsi:type="dcterms:W3CDTF">2024-07-11T05:44:43Z</dcterms:created>
  <dcterms:modified xsi:type="dcterms:W3CDTF">2024-07-11T08:12:21Z</dcterms:modified>
</cp:coreProperties>
</file>