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8" r:id="rId4"/>
    <p:sldId id="261" r:id="rId5"/>
    <p:sldId id="267" r:id="rId6"/>
    <p:sldId id="262" r:id="rId7"/>
    <p:sldId id="259" r:id="rId8"/>
    <p:sldId id="264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A3A"/>
    <a:srgbClr val="66A6CA"/>
    <a:srgbClr val="7B9CB5"/>
    <a:srgbClr val="899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A2E486-B376-421C-9827-4CCCC2DD8FB6}" v="82" dt="2022-09-19T02:02:20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1F1C-ADBE-4423-BE16-C3512FDE7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5985B-D90A-4F01-8130-93FB84F9D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E793C-02EB-43A7-ABF5-FB95F2E82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520D-F1EF-4B42-B369-4C6614351D8C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56506-BE7B-41EC-A3BD-64394CC0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D8753-C9D4-4167-B355-9B08209F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F10D-1121-4DBE-B747-E9EC6AED2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68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A670-300D-4267-8C10-BD61EF898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EF27A-872D-4BE4-9B0E-62E1172A7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22163-C233-4637-B3A6-35C39F4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520D-F1EF-4B42-B369-4C6614351D8C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A90FA-2781-47FD-9375-C1E2A974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E1DFB-9884-46BB-AE1A-68F0AC32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F10D-1121-4DBE-B747-E9EC6AED2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0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3D84FC-BE8B-4FF3-B193-28520F6F1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671BF-B9BD-4121-A775-5A7262024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EF24D-8FDD-4B5E-AA9D-88736BCBB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520D-F1EF-4B42-B369-4C6614351D8C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E952B-635E-4D41-BAF1-5908F25AC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51252-4AED-4855-BB28-A2262304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F10D-1121-4DBE-B747-E9EC6AED2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0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A6C-E325-4422-948B-F418DF09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C5E44-D7FB-4B1F-A0F6-D1A2CDF2C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F70FF-CFED-47F8-9C4F-087BF807E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520D-F1EF-4B42-B369-4C6614351D8C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20AD0-C156-47F1-AE02-6EE86EBF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2FECA-DFEA-4C6F-B424-47077CC52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F10D-1121-4DBE-B747-E9EC6AED2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7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98572-91EB-424D-BA41-A89A7DFCB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F5617-238A-4BE8-A3FB-86D224C5A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EE9AC-068D-47F2-8D60-E1170DD8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520D-F1EF-4B42-B369-4C6614351D8C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8F4D7-3BDF-4F9E-AFA7-557BFBBE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98D87-C12E-4134-9350-95594214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F10D-1121-4DBE-B747-E9EC6AED2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7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6577C-2FDA-4A97-B830-CB1EFAF9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FC648-6913-433D-B6B5-09A7B023C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E0600-DD57-420F-9D4E-888378328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73442-835D-49C7-85B9-B1167FE2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520D-F1EF-4B42-B369-4C6614351D8C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A7F16-CB8F-44D9-BC65-E801F88F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1DD86-DFAF-482F-850B-6C2BB13D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F10D-1121-4DBE-B747-E9EC6AED2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D905-7768-4583-B681-D62A2CEE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B26CB-53F0-48BB-9319-B0889487C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AB73-F05D-42E9-ADD0-55DF9D3B4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1DEEA-C3F9-4E7E-91AE-301CCDD98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F6763A-A6F4-4911-9D87-B9D0199E9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B0C5CB-4C36-4021-8D34-638621C0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520D-F1EF-4B42-B369-4C6614351D8C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60694-4DD1-4DE5-99AD-9D2DF71AC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A3D3FE-FEDD-49A2-AE1E-866B30379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F10D-1121-4DBE-B747-E9EC6AED2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51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C837-F707-45CA-88FC-06E61BC2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BF3A8-B6CB-4A22-AEC7-5173AB262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520D-F1EF-4B42-B369-4C6614351D8C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A5D39-F4D2-4499-8C8F-0F04C9746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68CC0-06C7-4FD9-A15D-77535504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F10D-1121-4DBE-B747-E9EC6AED2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9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980531-5100-433E-8372-F3820DA7F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520D-F1EF-4B42-B369-4C6614351D8C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3969A-C553-4B88-939E-9567C890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5DC5A-E188-4864-9A75-B26BB5B2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F10D-1121-4DBE-B747-E9EC6AED2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2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68D0E-4EA8-422D-9EF3-B28A0557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246A-7C09-4E60-AB5B-5EC63105A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C27B8-C53C-4509-9591-DD82BEB0D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25FEC-DABC-4866-B85E-2ED8DEA3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520D-F1EF-4B42-B369-4C6614351D8C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C0F4F-FF4C-4F79-9D05-810B3B473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866DE-9D22-43B0-97FF-7C351BD5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F10D-1121-4DBE-B747-E9EC6AED2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32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9944A-9CDB-4854-BD0B-32832F6CE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254760-8E55-447F-9999-974B7F877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A2F89-235E-44D0-A45B-FB1048126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9CE39-3524-40D3-8F2C-7CB5E1AAC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520D-F1EF-4B42-B369-4C6614351D8C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00E34-BF16-4BAC-B6DB-672B7C7C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65E06-18C7-4DC2-90E0-500AD65C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F10D-1121-4DBE-B747-E9EC6AED2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0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92B68B-449D-4C12-B679-9CD6B49E3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4375D-6E44-4BF2-9CBD-09FA84299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15367-DC4D-4637-A8BF-E5DCA5E48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0520D-F1EF-4B42-B369-4C6614351D8C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2D21B-4F1F-4BAF-A0FC-A556930E8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9BC61-0BA6-4B4B-A219-E4F696B2C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6F10D-1121-4DBE-B747-E9EC6AED2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01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4B11711-361A-40EF-A4F4-33B5320885D2}"/>
              </a:ext>
            </a:extLst>
          </p:cNvPr>
          <p:cNvGrpSpPr/>
          <p:nvPr/>
        </p:nvGrpSpPr>
        <p:grpSpPr>
          <a:xfrm>
            <a:off x="1521948" y="1526653"/>
            <a:ext cx="9148104" cy="4454934"/>
            <a:chOff x="1521948" y="1201533"/>
            <a:chExt cx="9148104" cy="445493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05FD9C4-536F-454D-B530-33D08D44C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1948" y="1201533"/>
              <a:ext cx="9148104" cy="445493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0134407-3067-4EFC-BA81-7ABF713A7C7B}"/>
                </a:ext>
              </a:extLst>
            </p:cNvPr>
            <p:cNvSpPr txBox="1"/>
            <p:nvPr/>
          </p:nvSpPr>
          <p:spPr>
            <a:xfrm>
              <a:off x="3009901" y="3340268"/>
              <a:ext cx="19335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risten ITC" panose="03050502040202030202" pitchFamily="66" charset="0"/>
                </a:rPr>
                <a:t>Dev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8729A61-D61D-45F8-AE76-9842D81A5F63}"/>
                </a:ext>
              </a:extLst>
            </p:cNvPr>
            <p:cNvSpPr txBox="1"/>
            <p:nvPr/>
          </p:nvSpPr>
          <p:spPr>
            <a:xfrm>
              <a:off x="7353302" y="3340267"/>
              <a:ext cx="183612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rgbClr val="66A6C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risten ITC" panose="03050502040202030202" pitchFamily="66" charset="0"/>
                </a:rPr>
                <a:t>Ops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ADED2E0-B5E2-418B-9EB8-09C2289E46C0}"/>
              </a:ext>
            </a:extLst>
          </p:cNvPr>
          <p:cNvSpPr txBox="1"/>
          <p:nvPr/>
        </p:nvSpPr>
        <p:spPr>
          <a:xfrm>
            <a:off x="2540000" y="404028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anose="03050502040202030202" pitchFamily="66" charset="0"/>
              </a:rPr>
              <a:t>Welcome to DevOps Deep Dive</a:t>
            </a:r>
          </a:p>
        </p:txBody>
      </p:sp>
    </p:spTree>
    <p:extLst>
      <p:ext uri="{BB962C8B-B14F-4D97-AF65-F5344CB8AC3E}">
        <p14:creationId xmlns:p14="http://schemas.microsoft.com/office/powerpoint/2010/main" val="38722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985185-F37E-47AB-9490-DC7B11914874}"/>
              </a:ext>
            </a:extLst>
          </p:cNvPr>
          <p:cNvSpPr txBox="1"/>
          <p:nvPr/>
        </p:nvSpPr>
        <p:spPr>
          <a:xfrm>
            <a:off x="233681" y="670560"/>
            <a:ext cx="4815840" cy="632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>
              <a:latin typeface="Calisto MT" panose="0204060305050503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sto MT" panose="02040603050505030304" pitchFamily="18" charset="0"/>
              </a:rPr>
              <a:t>Source Code Management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Calisto MT" panose="02040603050505030304" pitchFamily="18" charset="0"/>
              </a:rPr>
              <a:t>Git, GitHub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sto MT" panose="02040603050505030304" pitchFamily="18" charset="0"/>
              </a:rPr>
              <a:t>CI Orchestrator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Calisto MT" panose="02040603050505030304" pitchFamily="18" charset="0"/>
              </a:rPr>
              <a:t>Jenkins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sto MT" panose="02040603050505030304" pitchFamily="18" charset="0"/>
              </a:rPr>
              <a:t>Unit Test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sto MT" panose="02040603050505030304" pitchFamily="18" charset="0"/>
              </a:rPr>
              <a:t>Static Code Analysis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Calisto MT" panose="02040603050505030304" pitchFamily="18" charset="0"/>
              </a:rPr>
              <a:t>SonarQube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sto MT" panose="02040603050505030304" pitchFamily="18" charset="0"/>
              </a:rPr>
              <a:t>Build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Calisto MT" panose="02040603050505030304" pitchFamily="18" charset="0"/>
              </a:rPr>
              <a:t>Maven &amp; npm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sto MT" panose="02040603050505030304" pitchFamily="18" charset="0"/>
              </a:rPr>
              <a:t>Artifact Management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Calisto MT" panose="02040603050505030304" pitchFamily="18" charset="0"/>
              </a:rPr>
              <a:t>Nexus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sto MT" panose="02040603050505030304" pitchFamily="18" charset="0"/>
              </a:rPr>
              <a:t>Configuration Management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Calisto MT" panose="02040603050505030304" pitchFamily="18" charset="0"/>
              </a:rPr>
              <a:t>Ansible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Calisto MT" panose="02040603050505030304" pitchFamily="18" charset="0"/>
              </a:rPr>
              <a:t>Terraform</a:t>
            </a:r>
          </a:p>
          <a:p>
            <a:pPr lvl="1">
              <a:lnSpc>
                <a:spcPct val="150000"/>
              </a:lnSpc>
            </a:pPr>
            <a:endParaRPr lang="en-US" sz="1600" b="1" dirty="0">
              <a:latin typeface="Calisto MT" panose="0204060305050503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Calisto MT" panose="020406030505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876081-177A-4359-A293-744F54241960}"/>
              </a:ext>
            </a:extLst>
          </p:cNvPr>
          <p:cNvSpPr txBox="1"/>
          <p:nvPr/>
        </p:nvSpPr>
        <p:spPr>
          <a:xfrm>
            <a:off x="6228081" y="670560"/>
            <a:ext cx="4815840" cy="5219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>
              <a:latin typeface="Calisto MT" panose="0204060305050503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sto MT" panose="02040603050505030304" pitchFamily="18" charset="0"/>
              </a:rPr>
              <a:t>Microservices architecture &amp; Containerization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Calisto MT" panose="02040603050505030304" pitchFamily="18" charset="0"/>
              </a:rPr>
              <a:t>Docker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Calisto MT" panose="02040603050505030304" pitchFamily="18" charset="0"/>
              </a:rPr>
              <a:t>Kubernetes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sto MT" panose="02040603050505030304" pitchFamily="18" charset="0"/>
              </a:rPr>
              <a:t>Cloud Environment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Calisto MT" panose="02040603050505030304" pitchFamily="18" charset="0"/>
              </a:rPr>
              <a:t>AWS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sto MT" panose="02040603050505030304" pitchFamily="18" charset="0"/>
              </a:rPr>
              <a:t>Linux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Calisto MT" panose="02040603050505030304" pitchFamily="18" charset="0"/>
              </a:rPr>
              <a:t>Shell scripting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sto MT" panose="02040603050505030304" pitchFamily="18" charset="0"/>
              </a:rPr>
              <a:t>Web Server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Calisto MT" panose="02040603050505030304" pitchFamily="18" charset="0"/>
              </a:rPr>
              <a:t>Apache Tomcat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sto MT" panose="02040603050505030304" pitchFamily="18" charset="0"/>
              </a:rPr>
              <a:t>Real-Time project scenarios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sto MT" panose="02040603050505030304" pitchFamily="18" charset="0"/>
              </a:rPr>
              <a:t>Real-Time day to day activities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>
              <a:latin typeface="Calisto MT" panose="0204060305050503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>
              <a:latin typeface="Calisto MT" panose="0204060305050503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9EA1A-4437-4900-A066-6F6A79B55B8B}"/>
              </a:ext>
            </a:extLst>
          </p:cNvPr>
          <p:cNvSpPr txBox="1"/>
          <p:nvPr/>
        </p:nvSpPr>
        <p:spPr>
          <a:xfrm>
            <a:off x="200025" y="13969"/>
            <a:ext cx="11010900" cy="90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latin typeface="Calisto MT" panose="02040603050505030304" pitchFamily="18" charset="0"/>
              </a:rPr>
              <a:t>Scope of this course (CI CD Tools)</a:t>
            </a:r>
          </a:p>
        </p:txBody>
      </p:sp>
    </p:spTree>
    <p:extLst>
      <p:ext uri="{BB962C8B-B14F-4D97-AF65-F5344CB8AC3E}">
        <p14:creationId xmlns:p14="http://schemas.microsoft.com/office/powerpoint/2010/main" val="1174134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4D1AD-35C1-451B-BBEE-6B02E9ACA42C}"/>
              </a:ext>
            </a:extLst>
          </p:cNvPr>
          <p:cNvSpPr txBox="1"/>
          <p:nvPr/>
        </p:nvSpPr>
        <p:spPr>
          <a:xfrm>
            <a:off x="4751705" y="2614929"/>
            <a:ext cx="3071495" cy="90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latin typeface="Calisto MT" panose="0204060305050503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312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61ABBB-846C-4631-AE55-5B81FC55A78D}"/>
              </a:ext>
            </a:extLst>
          </p:cNvPr>
          <p:cNvSpPr txBox="1"/>
          <p:nvPr/>
        </p:nvSpPr>
        <p:spPr>
          <a:xfrm>
            <a:off x="581025" y="1409700"/>
            <a:ext cx="11439525" cy="33513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sto MT"/>
              </a:rPr>
              <a:t>Introduction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sto MT"/>
              </a:rPr>
              <a:t>What is DevOps?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sto MT" panose="02040603050505030304" pitchFamily="18" charset="0"/>
              </a:rPr>
              <a:t>DevOps Lifecycle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sto MT" panose="02040603050505030304" pitchFamily="18" charset="0"/>
              </a:rPr>
              <a:t>Roles and responsibilities of a DevOps Engineer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sto MT" panose="02040603050505030304" pitchFamily="18" charset="0"/>
              </a:rPr>
              <a:t>CI CD pipeline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sto MT" panose="02040603050505030304" pitchFamily="18" charset="0"/>
              </a:rPr>
              <a:t>Scope of this course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32494-ED4E-428D-AEF0-FF960F89F5CA}"/>
              </a:ext>
            </a:extLst>
          </p:cNvPr>
          <p:cNvSpPr txBox="1"/>
          <p:nvPr/>
        </p:nvSpPr>
        <p:spPr>
          <a:xfrm>
            <a:off x="200025" y="13969"/>
            <a:ext cx="11010900" cy="90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latin typeface="Calisto MT" panose="02040603050505030304" pitchFamily="18" charset="0"/>
              </a:rPr>
              <a:t>Agenda:</a:t>
            </a:r>
          </a:p>
        </p:txBody>
      </p:sp>
    </p:spTree>
    <p:extLst>
      <p:ext uri="{BB962C8B-B14F-4D97-AF65-F5344CB8AC3E}">
        <p14:creationId xmlns:p14="http://schemas.microsoft.com/office/powerpoint/2010/main" val="286340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C32494-ED4E-428D-AEF0-FF960F89F5CA}"/>
              </a:ext>
            </a:extLst>
          </p:cNvPr>
          <p:cNvSpPr txBox="1"/>
          <p:nvPr/>
        </p:nvSpPr>
        <p:spPr>
          <a:xfrm>
            <a:off x="4366911" y="2492881"/>
            <a:ext cx="8927457" cy="9269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latin typeface="Calisto MT"/>
              </a:rPr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25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61ABBB-846C-4631-AE55-5B81FC55A78D}"/>
              </a:ext>
            </a:extLst>
          </p:cNvPr>
          <p:cNvSpPr txBox="1"/>
          <p:nvPr/>
        </p:nvSpPr>
        <p:spPr>
          <a:xfrm>
            <a:off x="581025" y="1409700"/>
            <a:ext cx="11439525" cy="3905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sto MT" panose="02040603050505030304" pitchFamily="18" charset="0"/>
              </a:rPr>
              <a:t>Set of practices that combines software development and IT operations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sto MT" panose="0204060305050503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sto MT" panose="02040603050505030304" pitchFamily="18" charset="0"/>
              </a:rPr>
              <a:t>It is a combination of cultural philosophies, practices, and tools that increase an organization’s ability to deliver applications and services at high velocity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sto MT" panose="0204060305050503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sto MT" panose="02040603050505030304" pitchFamily="18" charset="0"/>
              </a:rPr>
              <a:t>A compound of development (Dev) and operations (Ops), DevOps is the union of people, process and technology to continually provide value to customers.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A3A310-9D87-445E-BF31-EAB18AFC6AD0}"/>
              </a:ext>
            </a:extLst>
          </p:cNvPr>
          <p:cNvSpPr txBox="1"/>
          <p:nvPr/>
        </p:nvSpPr>
        <p:spPr>
          <a:xfrm>
            <a:off x="200025" y="13969"/>
            <a:ext cx="11010900" cy="90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latin typeface="Calisto MT" panose="02040603050505030304" pitchFamily="18" charset="0"/>
              </a:rPr>
              <a:t>What is DevOps?</a:t>
            </a:r>
          </a:p>
        </p:txBody>
      </p:sp>
    </p:spTree>
    <p:extLst>
      <p:ext uri="{BB962C8B-B14F-4D97-AF65-F5344CB8AC3E}">
        <p14:creationId xmlns:p14="http://schemas.microsoft.com/office/powerpoint/2010/main" val="296297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5A8104-68D5-41A5-9E17-CD3F7235E866}"/>
              </a:ext>
            </a:extLst>
          </p:cNvPr>
          <p:cNvSpPr txBox="1"/>
          <p:nvPr/>
        </p:nvSpPr>
        <p:spPr>
          <a:xfrm>
            <a:off x="200025" y="13969"/>
            <a:ext cx="11010900" cy="90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latin typeface="Calisto MT" panose="02040603050505030304" pitchFamily="18" charset="0"/>
              </a:rPr>
              <a:t>SDLC: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F1ED5E-B295-4A53-AFD4-3368F0B49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697" y="1276227"/>
            <a:ext cx="4726503" cy="46076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882113-8EE3-4074-871D-E1B04A3C480F}"/>
              </a:ext>
            </a:extLst>
          </p:cNvPr>
          <p:cNvSpPr txBox="1"/>
          <p:nvPr/>
        </p:nvSpPr>
        <p:spPr>
          <a:xfrm>
            <a:off x="6937375" y="1101090"/>
            <a:ext cx="5086350" cy="2346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Calisto MT" panose="02040603050505030304" pitchFamily="18" charset="0"/>
              </a:rPr>
              <a:t>Methodologies: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sto MT" panose="02040603050505030304" pitchFamily="18" charset="0"/>
              </a:rPr>
              <a:t>Waterfall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sto MT" panose="02040603050505030304" pitchFamily="18" charset="0"/>
              </a:rPr>
              <a:t>Agile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sto MT" panose="02040603050505030304" pitchFamily="18" charset="0"/>
              </a:rPr>
              <a:t>DevOps</a:t>
            </a:r>
            <a:endParaRPr lang="en-US" sz="2000" dirty="0">
              <a:latin typeface="Calisto MT" panose="0204060305050503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14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E157A66-91D9-4D72-8039-42CCD1040A7E}"/>
              </a:ext>
            </a:extLst>
          </p:cNvPr>
          <p:cNvGrpSpPr/>
          <p:nvPr/>
        </p:nvGrpSpPr>
        <p:grpSpPr>
          <a:xfrm>
            <a:off x="0" y="0"/>
            <a:ext cx="12192000" cy="4486275"/>
            <a:chOff x="0" y="0"/>
            <a:chExt cx="12192000" cy="44862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38829B2-2CB2-458C-BF95-64ED778CF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4486275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6B0C266-324D-43F1-ADEC-A273F1676B54}"/>
                </a:ext>
              </a:extLst>
            </p:cNvPr>
            <p:cNvCxnSpPr>
              <a:cxnSpLocks/>
            </p:cNvCxnSpPr>
            <p:nvPr/>
          </p:nvCxnSpPr>
          <p:spPr>
            <a:xfrm>
              <a:off x="6124575" y="4048125"/>
              <a:ext cx="5505450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F1D8DB0-06A0-4100-8292-2227701A5DD6}"/>
                </a:ext>
              </a:extLst>
            </p:cNvPr>
            <p:cNvCxnSpPr>
              <a:cxnSpLocks/>
            </p:cNvCxnSpPr>
            <p:nvPr/>
          </p:nvCxnSpPr>
          <p:spPr>
            <a:xfrm>
              <a:off x="600075" y="4048125"/>
              <a:ext cx="5505450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1EF75B4-8787-49ED-BCB7-FCF0EB1AA1AD}"/>
                </a:ext>
              </a:extLst>
            </p:cNvPr>
            <p:cNvSpPr txBox="1"/>
            <p:nvPr/>
          </p:nvSpPr>
          <p:spPr>
            <a:xfrm>
              <a:off x="3143249" y="3429000"/>
              <a:ext cx="876301" cy="4996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1" dirty="0">
                  <a:solidFill>
                    <a:srgbClr val="C00000"/>
                  </a:solidFill>
                  <a:latin typeface="Calisto MT" panose="02040603050505030304" pitchFamily="18" charset="0"/>
                </a:rPr>
                <a:t>Agile</a:t>
              </a:r>
              <a:endParaRPr lang="en-US" sz="2000" dirty="0">
                <a:solidFill>
                  <a:srgbClr val="C00000"/>
                </a:solidFill>
                <a:latin typeface="Calisto MT" panose="0204060305050503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3E3DDC-33C0-4AB8-A6A9-B93F7A5AB43D}"/>
                </a:ext>
              </a:extLst>
            </p:cNvPr>
            <p:cNvSpPr txBox="1"/>
            <p:nvPr/>
          </p:nvSpPr>
          <p:spPr>
            <a:xfrm>
              <a:off x="8067674" y="3429000"/>
              <a:ext cx="1143001" cy="4996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50000"/>
                </a:lnSpc>
                <a:defRPr sz="2000" b="1">
                  <a:solidFill>
                    <a:srgbClr val="C00000"/>
                  </a:solidFill>
                  <a:latin typeface="Calisto MT" panose="02040603050505030304" pitchFamily="18" charset="0"/>
                </a:defRPr>
              </a:lvl1pPr>
            </a:lstStyle>
            <a:p>
              <a:r>
                <a:rPr lang="en-US" dirty="0"/>
                <a:t>DevOps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05F54C0-196D-4FA0-9998-7A9409689929}"/>
              </a:ext>
            </a:extLst>
          </p:cNvPr>
          <p:cNvSpPr txBox="1"/>
          <p:nvPr/>
        </p:nvSpPr>
        <p:spPr>
          <a:xfrm>
            <a:off x="352424" y="4705350"/>
            <a:ext cx="11668125" cy="1884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Calisto MT" panose="02040603050505030304" pitchFamily="18" charset="0"/>
              </a:rPr>
              <a:t>Agile: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sto MT" panose="02040603050505030304" pitchFamily="18" charset="0"/>
              </a:rPr>
              <a:t>Iterative approach to project management and software development that helps teams deliver value to their customers faster and with fewer headaches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sto MT" panose="02040603050505030304" pitchFamily="18" charset="0"/>
              </a:rPr>
              <a:t>Scrum, Kanban, etc.,</a:t>
            </a:r>
          </a:p>
        </p:txBody>
      </p:sp>
    </p:spTree>
    <p:extLst>
      <p:ext uri="{BB962C8B-B14F-4D97-AF65-F5344CB8AC3E}">
        <p14:creationId xmlns:p14="http://schemas.microsoft.com/office/powerpoint/2010/main" val="277405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28403E-77B2-4FD5-8A9C-1E4A822F3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4" y="361950"/>
            <a:ext cx="6266498" cy="41776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B9A5F0-6BD9-402B-ACB4-1654A213CB9D}"/>
              </a:ext>
            </a:extLst>
          </p:cNvPr>
          <p:cNvSpPr txBox="1"/>
          <p:nvPr/>
        </p:nvSpPr>
        <p:spPr>
          <a:xfrm>
            <a:off x="6734175" y="704850"/>
            <a:ext cx="5086350" cy="442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sto MT" panose="02040603050505030304" pitchFamily="18" charset="0"/>
              </a:rPr>
              <a:t>Development Team:</a:t>
            </a:r>
            <a:r>
              <a:rPr lang="en-US" sz="2000" dirty="0">
                <a:latin typeface="Calisto MT" panose="02040603050505030304" pitchFamily="18" charset="0"/>
              </a:rPr>
              <a:t> develops the code and create applications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500" dirty="0">
              <a:latin typeface="Calisto MT" panose="0204060305050503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sto MT" panose="02040603050505030304" pitchFamily="18" charset="0"/>
              </a:rPr>
              <a:t>Testing Team: </a:t>
            </a:r>
            <a:r>
              <a:rPr lang="en-US" sz="2000" dirty="0">
                <a:latin typeface="Calisto MT" panose="02040603050505030304" pitchFamily="18" charset="0"/>
              </a:rPr>
              <a:t>Tests the application and ensures quality intact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500" dirty="0">
              <a:latin typeface="Calisto MT" panose="0204060305050503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sto MT" panose="02040603050505030304" pitchFamily="18" charset="0"/>
              </a:rPr>
              <a:t>Operations Team: </a:t>
            </a:r>
            <a:r>
              <a:rPr lang="en-US" sz="2000" dirty="0">
                <a:latin typeface="Calisto MT" panose="02040603050505030304" pitchFamily="18" charset="0"/>
              </a:rPr>
              <a:t>Configures and maintains the infrastructure, monitors and supports the application and ensures 100% availability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677EB-57C3-4ACE-9E2C-D7D6A4664D3E}"/>
              </a:ext>
            </a:extLst>
          </p:cNvPr>
          <p:cNvSpPr txBox="1"/>
          <p:nvPr/>
        </p:nvSpPr>
        <p:spPr>
          <a:xfrm>
            <a:off x="66675" y="5019675"/>
            <a:ext cx="11906250" cy="1423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sto MT" panose="02040603050505030304" pitchFamily="18" charset="0"/>
              </a:rPr>
              <a:t>DevOps Team:</a:t>
            </a:r>
            <a:r>
              <a:rPr lang="en-US" sz="2000" dirty="0">
                <a:latin typeface="Calisto MT" panose="02040603050505030304" pitchFamily="18" charset="0"/>
              </a:rPr>
              <a:t> Builds and supports CI CD pipelines, takes care of end to end automation and ensures continuous integration, continuous delivery/deployment, continuous testing and continuous monitoring.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451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C12285-08D9-4A89-B460-BAB77900BA42}"/>
              </a:ext>
            </a:extLst>
          </p:cNvPr>
          <p:cNvSpPr txBox="1"/>
          <p:nvPr/>
        </p:nvSpPr>
        <p:spPr>
          <a:xfrm>
            <a:off x="200025" y="13969"/>
            <a:ext cx="11010900" cy="90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latin typeface="Calisto MT" panose="02040603050505030304" pitchFamily="18" charset="0"/>
              </a:rPr>
              <a:t>DevOps Lifecycle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B8A110F-E66D-4C7F-9FC4-6C0FA03D1850}"/>
              </a:ext>
            </a:extLst>
          </p:cNvPr>
          <p:cNvGrpSpPr/>
          <p:nvPr/>
        </p:nvGrpSpPr>
        <p:grpSpPr>
          <a:xfrm>
            <a:off x="1676401" y="878205"/>
            <a:ext cx="8940799" cy="5780425"/>
            <a:chOff x="1676401" y="878205"/>
            <a:chExt cx="8940799" cy="5780425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A20AA0C-53EE-470B-9833-C21B59CAF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43612" y="1410934"/>
              <a:ext cx="4590476" cy="4504762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C5E33F3-97FE-4E40-A2BE-C6DD95A130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22806" y="2653030"/>
              <a:ext cx="477506" cy="20820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CE841C-01B3-4A33-B15B-901325231CC3}"/>
                </a:ext>
              </a:extLst>
            </p:cNvPr>
            <p:cNvSpPr txBox="1"/>
            <p:nvPr/>
          </p:nvSpPr>
          <p:spPr>
            <a:xfrm>
              <a:off x="1676401" y="2005965"/>
              <a:ext cx="215911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SCM: </a:t>
              </a:r>
              <a:r>
                <a:rPr lang="en-US" sz="1200" dirty="0"/>
                <a:t>Git, GitHub, GitLab, BitBucket, etc.,</a:t>
              </a:r>
            </a:p>
            <a:p>
              <a:r>
                <a:rPr lang="en-US" sz="1200" b="1" dirty="0"/>
                <a:t>IDE: </a:t>
              </a:r>
              <a:r>
                <a:rPr lang="en-US" sz="1200" dirty="0"/>
                <a:t>Eclipse, VSCode, Sublime, etc.,</a:t>
              </a:r>
            </a:p>
            <a:p>
              <a:r>
                <a:rPr lang="en-US" sz="1200" b="1" dirty="0"/>
                <a:t>Project Management: </a:t>
              </a:r>
              <a:r>
                <a:rPr lang="en-US" sz="1200" dirty="0"/>
                <a:t>Jira, ServiceNow, Confluence</a:t>
              </a:r>
              <a:endParaRPr lang="en-US" sz="1200" b="1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8C7FB03-2B92-4527-B544-7FC30F85CD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6306" y="4794587"/>
              <a:ext cx="471326" cy="23080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5392B5-01DA-4DC4-975F-6002F5766B90}"/>
                </a:ext>
              </a:extLst>
            </p:cNvPr>
            <p:cNvSpPr txBox="1"/>
            <p:nvPr/>
          </p:nvSpPr>
          <p:spPr>
            <a:xfrm>
              <a:off x="1819276" y="4791075"/>
              <a:ext cx="21591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Build: </a:t>
              </a:r>
              <a:r>
                <a:rPr lang="en-US" sz="1200" dirty="0"/>
                <a:t>Maven, Gradle, etc.,</a:t>
              </a:r>
              <a:endParaRPr lang="en-US" sz="1200" b="1" dirty="0"/>
            </a:p>
            <a:p>
              <a:r>
                <a:rPr lang="en-US" sz="1200" b="1" dirty="0"/>
                <a:t>Orchestrator: </a:t>
              </a:r>
              <a:r>
                <a:rPr lang="en-US" sz="1200" dirty="0"/>
                <a:t>Jenkins, ADO, TeamCity, Bamboo, etc.,</a:t>
              </a:r>
            </a:p>
            <a:p>
              <a:r>
                <a:rPr lang="en-US" sz="1200" b="1" dirty="0"/>
                <a:t>Artifact Management: </a:t>
              </a:r>
              <a:r>
                <a:rPr lang="en-US" sz="1200" dirty="0"/>
                <a:t>Nexus,</a:t>
              </a:r>
            </a:p>
            <a:p>
              <a:r>
                <a:rPr lang="en-US" sz="1200" dirty="0"/>
                <a:t>Artifactory, etc.,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93D17B3-9EE2-48AE-A54F-C262583778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38165" y="5764610"/>
              <a:ext cx="57150" cy="4622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35F235-733E-4C39-9840-411931A455D0}"/>
                </a:ext>
              </a:extLst>
            </p:cNvPr>
            <p:cNvSpPr txBox="1"/>
            <p:nvPr/>
          </p:nvSpPr>
          <p:spPr>
            <a:xfrm>
              <a:off x="4991101" y="6196965"/>
              <a:ext cx="1314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Selenium, Tosca, </a:t>
              </a:r>
            </a:p>
            <a:p>
              <a:r>
                <a:rPr lang="en-US" sz="1200" dirty="0"/>
                <a:t>Worksoft, etc.,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7900B69-E46D-4707-B194-03054DF58317}"/>
                </a:ext>
              </a:extLst>
            </p:cNvPr>
            <p:cNvCxnSpPr>
              <a:cxnSpLocks/>
            </p:cNvCxnSpPr>
            <p:nvPr/>
          </p:nvCxnSpPr>
          <p:spPr>
            <a:xfrm>
              <a:off x="7485380" y="5293380"/>
              <a:ext cx="396992" cy="4001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9D7852-1C88-4D91-9C33-C2CB49A4F2A4}"/>
                </a:ext>
              </a:extLst>
            </p:cNvPr>
            <p:cNvSpPr txBox="1"/>
            <p:nvPr/>
          </p:nvSpPr>
          <p:spPr>
            <a:xfrm>
              <a:off x="7902692" y="5549265"/>
              <a:ext cx="1173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Ansible, Chef,</a:t>
              </a:r>
            </a:p>
            <a:p>
              <a:r>
                <a:rPr lang="en-US" sz="1200" dirty="0"/>
                <a:t>Puppet, Terraform, etc.,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C11F57D-4CE1-49DA-9209-45DCAC80137A}"/>
                </a:ext>
              </a:extLst>
            </p:cNvPr>
            <p:cNvSpPr txBox="1"/>
            <p:nvPr/>
          </p:nvSpPr>
          <p:spPr>
            <a:xfrm rot="18420000">
              <a:off x="6817760" y="4640699"/>
              <a:ext cx="1102097" cy="307777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Deployment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C8C89A8-F5AA-46BB-A399-228B3750D2A4}"/>
                </a:ext>
              </a:extLst>
            </p:cNvPr>
            <p:cNvSpPr txBox="1"/>
            <p:nvPr/>
          </p:nvSpPr>
          <p:spPr>
            <a:xfrm rot="15360000">
              <a:off x="7203840" y="3279259"/>
              <a:ext cx="1102097" cy="307777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Monitoring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A16BE6A-48FA-43FD-8884-322C2D57BA1F}"/>
                </a:ext>
              </a:extLst>
            </p:cNvPr>
            <p:cNvSpPr txBox="1"/>
            <p:nvPr/>
          </p:nvSpPr>
          <p:spPr>
            <a:xfrm rot="2580000">
              <a:off x="6634880" y="2303899"/>
              <a:ext cx="1102097" cy="307777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/>
              </a:prstTxWarp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Feedback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CDBCD63-C6D2-4278-B8E2-4CB43959B10F}"/>
                </a:ext>
              </a:extLst>
            </p:cNvPr>
            <p:cNvCxnSpPr>
              <a:cxnSpLocks/>
            </p:cNvCxnSpPr>
            <p:nvPr/>
          </p:nvCxnSpPr>
          <p:spPr>
            <a:xfrm>
              <a:off x="8209280" y="3699510"/>
              <a:ext cx="6428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F6CE02F-2BE7-4E32-AB54-7E0689C205C5}"/>
                </a:ext>
              </a:extLst>
            </p:cNvPr>
            <p:cNvSpPr txBox="1"/>
            <p:nvPr/>
          </p:nvSpPr>
          <p:spPr>
            <a:xfrm>
              <a:off x="8890001" y="3458845"/>
              <a:ext cx="17271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Nagios, Splunk, ELK stack, Prometheus, etc.,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6318667-F9B7-43CC-BBAF-1FC0D94CC0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5380" y="1635760"/>
              <a:ext cx="417312" cy="37020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8149DF1-EDF9-4413-B2C1-B24FD5C6F978}"/>
                </a:ext>
              </a:extLst>
            </p:cNvPr>
            <p:cNvSpPr txBox="1"/>
            <p:nvPr/>
          </p:nvSpPr>
          <p:spPr>
            <a:xfrm>
              <a:off x="7894321" y="1183005"/>
              <a:ext cx="17271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Alerts from Monitoring Tools, Surveys from customers, etc.,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F080572-908D-422E-BA27-C78F4C2EDFF9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 flipH="1" flipV="1">
              <a:off x="5161281" y="1339870"/>
              <a:ext cx="182879" cy="3162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E3AAC3D-BDB1-48D9-8E5B-230EDB536391}"/>
                </a:ext>
              </a:extLst>
            </p:cNvPr>
            <p:cNvSpPr txBox="1"/>
            <p:nvPr/>
          </p:nvSpPr>
          <p:spPr>
            <a:xfrm>
              <a:off x="4297681" y="878205"/>
              <a:ext cx="17271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Docker, Docker Swarm, K8s, etc.,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7606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56FD11-5B75-46F0-8856-C54FCC312A82}"/>
              </a:ext>
            </a:extLst>
          </p:cNvPr>
          <p:cNvSpPr txBox="1"/>
          <p:nvPr/>
        </p:nvSpPr>
        <p:spPr>
          <a:xfrm>
            <a:off x="200025" y="13969"/>
            <a:ext cx="11010900" cy="90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latin typeface="Calisto MT" panose="02040603050505030304" pitchFamily="18" charset="0"/>
              </a:rPr>
              <a:t>CI CD Pipeline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80F824-5066-483D-85C5-481FC2246C6E}"/>
              </a:ext>
            </a:extLst>
          </p:cNvPr>
          <p:cNvGrpSpPr/>
          <p:nvPr/>
        </p:nvGrpSpPr>
        <p:grpSpPr>
          <a:xfrm>
            <a:off x="1101398" y="1717491"/>
            <a:ext cx="10009524" cy="2227709"/>
            <a:chOff x="1101398" y="1717491"/>
            <a:chExt cx="10009524" cy="222770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E87A7F1-89F1-4A8D-A45A-90366005A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1398" y="1717491"/>
              <a:ext cx="10009524" cy="2142857"/>
            </a:xfrm>
            <a:prstGeom prst="rect">
              <a:avLst/>
            </a:prstGeom>
          </p:spPr>
        </p:pic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91BCED94-2821-4307-84EA-DB36E26520EA}"/>
                </a:ext>
              </a:extLst>
            </p:cNvPr>
            <p:cNvSpPr/>
            <p:nvPr/>
          </p:nvSpPr>
          <p:spPr>
            <a:xfrm rot="5400000">
              <a:off x="2013258" y="2014220"/>
              <a:ext cx="604520" cy="2428240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48ADA9-6774-43F2-BF9D-B3F9850F63E0}"/>
                </a:ext>
              </a:extLst>
            </p:cNvPr>
            <p:cNvSpPr txBox="1"/>
            <p:nvPr/>
          </p:nvSpPr>
          <p:spPr>
            <a:xfrm>
              <a:off x="2001520" y="3575868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SCM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8B87BB5-69AC-43FB-89AB-5B5DBC38372F}"/>
              </a:ext>
            </a:extLst>
          </p:cNvPr>
          <p:cNvSpPr txBox="1"/>
          <p:nvPr/>
        </p:nvSpPr>
        <p:spPr>
          <a:xfrm>
            <a:off x="1005840" y="4047490"/>
            <a:ext cx="10357485" cy="2808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sto MT" panose="02040603050505030304" pitchFamily="18" charset="0"/>
              </a:rPr>
              <a:t>Continuous Integration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sto MT" panose="02040603050505030304" pitchFamily="18" charset="0"/>
              </a:rPr>
              <a:t>Continuous Delivery -  </a:t>
            </a:r>
            <a:r>
              <a:rPr lang="en-US" sz="2000" dirty="0">
                <a:latin typeface="Calisto MT" panose="02040603050505030304" pitchFamily="18" charset="0"/>
              </a:rPr>
              <a:t>keeping the code in a deployable state at any given time.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listo MT" panose="02040603050505030304" pitchFamily="18" charset="0"/>
              </a:rPr>
              <a:t>Continuous Testing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sto MT" panose="02040603050505030304" pitchFamily="18" charset="0"/>
              </a:rPr>
              <a:t>Continuous Deployment - </a:t>
            </a:r>
            <a:r>
              <a:rPr lang="en-US" sz="2000" dirty="0">
                <a:latin typeface="Calisto MT" panose="02040603050505030304" pitchFamily="18" charset="0"/>
              </a:rPr>
              <a:t>every change that is made will be automatically deployed to production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C2941E60-37AC-4387-BA4C-EA5544347FC8}"/>
              </a:ext>
            </a:extLst>
          </p:cNvPr>
          <p:cNvSpPr/>
          <p:nvPr/>
        </p:nvSpPr>
        <p:spPr>
          <a:xfrm rot="16200000">
            <a:off x="6432038" y="1386714"/>
            <a:ext cx="268362" cy="15589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0B379E-7583-47E1-8E54-DD10305C4B8F}"/>
              </a:ext>
            </a:extLst>
          </p:cNvPr>
          <p:cNvSpPr txBox="1"/>
          <p:nvPr/>
        </p:nvSpPr>
        <p:spPr>
          <a:xfrm>
            <a:off x="6329680" y="1747068"/>
            <a:ext cx="506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SCA</a:t>
            </a:r>
          </a:p>
        </p:txBody>
      </p:sp>
    </p:spTree>
    <p:extLst>
      <p:ext uri="{BB962C8B-B14F-4D97-AF65-F5344CB8AC3E}">
        <p14:creationId xmlns:p14="http://schemas.microsoft.com/office/powerpoint/2010/main" val="3039503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421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Calisto MT</vt:lpstr>
      <vt:lpstr>Kristen ITC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hawk</dc:creator>
  <cp:lastModifiedBy>Dell</cp:lastModifiedBy>
  <cp:revision>29</cp:revision>
  <dcterms:created xsi:type="dcterms:W3CDTF">2022-04-19T16:42:57Z</dcterms:created>
  <dcterms:modified xsi:type="dcterms:W3CDTF">2023-05-22T17:15:34Z</dcterms:modified>
</cp:coreProperties>
</file>