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7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C97AEB-DE15-47C2-A3C9-F7118D6AF778}" type="datetimeFigureOut">
              <a:rPr lang="en-IN" smtClean="0"/>
              <a:t>06-08-2020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5CCA9B1D-F0A5-43C9-990B-5580B7F09E72}" type="slidenum">
              <a:rPr lang="en-IN" smtClean="0"/>
              <a:t>‹#›</a:t>
            </a:fld>
            <a:endParaRPr lang="en-IN"/>
          </a:p>
        </p:txBody>
      </p:sp>
    </p:spTree>
    <p:extLst>
      <p:ext uri="{BB962C8B-B14F-4D97-AF65-F5344CB8AC3E}">
        <p14:creationId xmlns:p14="http://schemas.microsoft.com/office/powerpoint/2010/main" val="3158017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C97AEB-DE15-47C2-A3C9-F7118D6AF778}" type="datetimeFigureOut">
              <a:rPr lang="en-IN" smtClean="0"/>
              <a:t>06-08-2020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5CCA9B1D-F0A5-43C9-990B-5580B7F09E72}" type="slidenum">
              <a:rPr lang="en-IN" smtClean="0"/>
              <a:t>‹#›</a:t>
            </a:fld>
            <a:endParaRPr lang="en-IN"/>
          </a:p>
        </p:txBody>
      </p:sp>
    </p:spTree>
    <p:extLst>
      <p:ext uri="{BB962C8B-B14F-4D97-AF65-F5344CB8AC3E}">
        <p14:creationId xmlns:p14="http://schemas.microsoft.com/office/powerpoint/2010/main" val="2729466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C97AEB-DE15-47C2-A3C9-F7118D6AF778}" type="datetimeFigureOut">
              <a:rPr lang="en-IN" smtClean="0"/>
              <a:t>06-08-2020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5CCA9B1D-F0A5-43C9-990B-5580B7F09E72}" type="slidenum">
              <a:rPr lang="en-IN" smtClean="0"/>
              <a:t>‹#›</a:t>
            </a:fld>
            <a:endParaRPr lang="en-IN"/>
          </a:p>
        </p:txBody>
      </p:sp>
    </p:spTree>
    <p:extLst>
      <p:ext uri="{BB962C8B-B14F-4D97-AF65-F5344CB8AC3E}">
        <p14:creationId xmlns:p14="http://schemas.microsoft.com/office/powerpoint/2010/main" val="4272495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C97AEB-DE15-47C2-A3C9-F7118D6AF778}" type="datetimeFigureOut">
              <a:rPr lang="en-IN" smtClean="0"/>
              <a:t>06-08-2020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5CCA9B1D-F0A5-43C9-990B-5580B7F09E72}"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890770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C97AEB-DE15-47C2-A3C9-F7118D6AF778}" type="datetimeFigureOut">
              <a:rPr lang="en-IN" smtClean="0"/>
              <a:t>06-08-2020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5CCA9B1D-F0A5-43C9-990B-5580B7F09E72}" type="slidenum">
              <a:rPr lang="en-IN" smtClean="0"/>
              <a:t>‹#›</a:t>
            </a:fld>
            <a:endParaRPr lang="en-IN"/>
          </a:p>
        </p:txBody>
      </p:sp>
    </p:spTree>
    <p:extLst>
      <p:ext uri="{BB962C8B-B14F-4D97-AF65-F5344CB8AC3E}">
        <p14:creationId xmlns:p14="http://schemas.microsoft.com/office/powerpoint/2010/main" val="3027984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3C97AEB-DE15-47C2-A3C9-F7118D6AF778}" type="datetimeFigureOut">
              <a:rPr lang="en-IN" smtClean="0"/>
              <a:t>06-08-2020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CA9B1D-F0A5-43C9-990B-5580B7F09E72}" type="slidenum">
              <a:rPr lang="en-IN" smtClean="0"/>
              <a:t>‹#›</a:t>
            </a:fld>
            <a:endParaRPr lang="en-IN"/>
          </a:p>
        </p:txBody>
      </p:sp>
    </p:spTree>
    <p:extLst>
      <p:ext uri="{BB962C8B-B14F-4D97-AF65-F5344CB8AC3E}">
        <p14:creationId xmlns:p14="http://schemas.microsoft.com/office/powerpoint/2010/main" val="37641879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3C97AEB-DE15-47C2-A3C9-F7118D6AF778}" type="datetimeFigureOut">
              <a:rPr lang="en-IN" smtClean="0"/>
              <a:t>06-08-2020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CA9B1D-F0A5-43C9-990B-5580B7F09E72}" type="slidenum">
              <a:rPr lang="en-IN" smtClean="0"/>
              <a:t>‹#›</a:t>
            </a:fld>
            <a:endParaRPr lang="en-IN"/>
          </a:p>
        </p:txBody>
      </p:sp>
    </p:spTree>
    <p:extLst>
      <p:ext uri="{BB962C8B-B14F-4D97-AF65-F5344CB8AC3E}">
        <p14:creationId xmlns:p14="http://schemas.microsoft.com/office/powerpoint/2010/main" val="3305835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97AEB-DE15-47C2-A3C9-F7118D6AF778}" type="datetimeFigureOut">
              <a:rPr lang="en-IN" smtClean="0"/>
              <a:t>06-08-2020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CA9B1D-F0A5-43C9-990B-5580B7F09E72}" type="slidenum">
              <a:rPr lang="en-IN" smtClean="0"/>
              <a:t>‹#›</a:t>
            </a:fld>
            <a:endParaRPr lang="en-IN"/>
          </a:p>
        </p:txBody>
      </p:sp>
    </p:spTree>
    <p:extLst>
      <p:ext uri="{BB962C8B-B14F-4D97-AF65-F5344CB8AC3E}">
        <p14:creationId xmlns:p14="http://schemas.microsoft.com/office/powerpoint/2010/main" val="2019810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73C97AEB-DE15-47C2-A3C9-F7118D6AF778}" type="datetimeFigureOut">
              <a:rPr lang="en-IN" smtClean="0"/>
              <a:t>06-08-2020</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5CCA9B1D-F0A5-43C9-990B-5580B7F09E72}" type="slidenum">
              <a:rPr lang="en-IN" smtClean="0"/>
              <a:t>‹#›</a:t>
            </a:fld>
            <a:endParaRPr lang="en-IN"/>
          </a:p>
        </p:txBody>
      </p:sp>
    </p:spTree>
    <p:extLst>
      <p:ext uri="{BB962C8B-B14F-4D97-AF65-F5344CB8AC3E}">
        <p14:creationId xmlns:p14="http://schemas.microsoft.com/office/powerpoint/2010/main" val="1190142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97AEB-DE15-47C2-A3C9-F7118D6AF778}" type="datetimeFigureOut">
              <a:rPr lang="en-IN" smtClean="0"/>
              <a:t>06-08-2020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CA9B1D-F0A5-43C9-990B-5580B7F09E72}" type="slidenum">
              <a:rPr lang="en-IN" smtClean="0"/>
              <a:t>‹#›</a:t>
            </a:fld>
            <a:endParaRPr lang="en-IN"/>
          </a:p>
        </p:txBody>
      </p:sp>
    </p:spTree>
    <p:extLst>
      <p:ext uri="{BB962C8B-B14F-4D97-AF65-F5344CB8AC3E}">
        <p14:creationId xmlns:p14="http://schemas.microsoft.com/office/powerpoint/2010/main" val="2044267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C97AEB-DE15-47C2-A3C9-F7118D6AF778}" type="datetimeFigureOut">
              <a:rPr lang="en-IN" smtClean="0"/>
              <a:t>06-08-2020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5CCA9B1D-F0A5-43C9-990B-5580B7F09E72}" type="slidenum">
              <a:rPr lang="en-IN" smtClean="0"/>
              <a:t>‹#›</a:t>
            </a:fld>
            <a:endParaRPr lang="en-IN"/>
          </a:p>
        </p:txBody>
      </p:sp>
    </p:spTree>
    <p:extLst>
      <p:ext uri="{BB962C8B-B14F-4D97-AF65-F5344CB8AC3E}">
        <p14:creationId xmlns:p14="http://schemas.microsoft.com/office/powerpoint/2010/main" val="2121592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C97AEB-DE15-47C2-A3C9-F7118D6AF778}" type="datetimeFigureOut">
              <a:rPr lang="en-IN" smtClean="0"/>
              <a:t>06-08-2020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CA9B1D-F0A5-43C9-990B-5580B7F09E72}" type="slidenum">
              <a:rPr lang="en-IN" smtClean="0"/>
              <a:t>‹#›</a:t>
            </a:fld>
            <a:endParaRPr lang="en-IN"/>
          </a:p>
        </p:txBody>
      </p:sp>
    </p:spTree>
    <p:extLst>
      <p:ext uri="{BB962C8B-B14F-4D97-AF65-F5344CB8AC3E}">
        <p14:creationId xmlns:p14="http://schemas.microsoft.com/office/powerpoint/2010/main" val="1146640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C97AEB-DE15-47C2-A3C9-F7118D6AF778}" type="datetimeFigureOut">
              <a:rPr lang="en-IN" smtClean="0"/>
              <a:t>06-08-2020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CA9B1D-F0A5-43C9-990B-5580B7F09E72}" type="slidenum">
              <a:rPr lang="en-IN" smtClean="0"/>
              <a:t>‹#›</a:t>
            </a:fld>
            <a:endParaRPr lang="en-IN"/>
          </a:p>
        </p:txBody>
      </p:sp>
    </p:spTree>
    <p:extLst>
      <p:ext uri="{BB962C8B-B14F-4D97-AF65-F5344CB8AC3E}">
        <p14:creationId xmlns:p14="http://schemas.microsoft.com/office/powerpoint/2010/main" val="2961623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C97AEB-DE15-47C2-A3C9-F7118D6AF778}" type="datetimeFigureOut">
              <a:rPr lang="en-IN" smtClean="0"/>
              <a:t>06-08-2020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CA9B1D-F0A5-43C9-990B-5580B7F09E72}" type="slidenum">
              <a:rPr lang="en-IN" smtClean="0"/>
              <a:t>‹#›</a:t>
            </a:fld>
            <a:endParaRPr lang="en-IN"/>
          </a:p>
        </p:txBody>
      </p:sp>
    </p:spTree>
    <p:extLst>
      <p:ext uri="{BB962C8B-B14F-4D97-AF65-F5344CB8AC3E}">
        <p14:creationId xmlns:p14="http://schemas.microsoft.com/office/powerpoint/2010/main" val="2023338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3C97AEB-DE15-47C2-A3C9-F7118D6AF778}" type="datetimeFigureOut">
              <a:rPr lang="en-IN" smtClean="0"/>
              <a:t>06-08-2020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CCA9B1D-F0A5-43C9-990B-5580B7F09E72}" type="slidenum">
              <a:rPr lang="en-IN" smtClean="0"/>
              <a:t>‹#›</a:t>
            </a:fld>
            <a:endParaRPr lang="en-IN"/>
          </a:p>
        </p:txBody>
      </p:sp>
    </p:spTree>
    <p:extLst>
      <p:ext uri="{BB962C8B-B14F-4D97-AF65-F5344CB8AC3E}">
        <p14:creationId xmlns:p14="http://schemas.microsoft.com/office/powerpoint/2010/main" val="1159219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C97AEB-DE15-47C2-A3C9-F7118D6AF778}" type="datetimeFigureOut">
              <a:rPr lang="en-IN" smtClean="0"/>
              <a:t>06-08-2020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CA9B1D-F0A5-43C9-990B-5580B7F09E72}" type="slidenum">
              <a:rPr lang="en-IN" smtClean="0"/>
              <a:t>‹#›</a:t>
            </a:fld>
            <a:endParaRPr lang="en-IN"/>
          </a:p>
        </p:txBody>
      </p:sp>
    </p:spTree>
    <p:extLst>
      <p:ext uri="{BB962C8B-B14F-4D97-AF65-F5344CB8AC3E}">
        <p14:creationId xmlns:p14="http://schemas.microsoft.com/office/powerpoint/2010/main" val="3715254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C97AEB-DE15-47C2-A3C9-F7118D6AF778}" type="datetimeFigureOut">
              <a:rPr lang="en-IN" smtClean="0"/>
              <a:t>06-08-2020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CA9B1D-F0A5-43C9-990B-5580B7F09E72}" type="slidenum">
              <a:rPr lang="en-IN" smtClean="0"/>
              <a:t>‹#›</a:t>
            </a:fld>
            <a:endParaRPr lang="en-IN"/>
          </a:p>
        </p:txBody>
      </p:sp>
    </p:spTree>
    <p:extLst>
      <p:ext uri="{BB962C8B-B14F-4D97-AF65-F5344CB8AC3E}">
        <p14:creationId xmlns:p14="http://schemas.microsoft.com/office/powerpoint/2010/main" val="3630884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3C97AEB-DE15-47C2-A3C9-F7118D6AF778}" type="datetimeFigureOut">
              <a:rPr lang="en-IN" smtClean="0"/>
              <a:t>06-08-2020</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5CCA9B1D-F0A5-43C9-990B-5580B7F09E72}" type="slidenum">
              <a:rPr lang="en-IN" smtClean="0"/>
              <a:t>‹#›</a:t>
            </a:fld>
            <a:endParaRPr lang="en-IN"/>
          </a:p>
        </p:txBody>
      </p:sp>
    </p:spTree>
    <p:extLst>
      <p:ext uri="{BB962C8B-B14F-4D97-AF65-F5344CB8AC3E}">
        <p14:creationId xmlns:p14="http://schemas.microsoft.com/office/powerpoint/2010/main" val="210559815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F3C94-39B0-49EA-8442-54DF6BA64948}"/>
              </a:ext>
            </a:extLst>
          </p:cNvPr>
          <p:cNvSpPr>
            <a:spLocks noGrp="1"/>
          </p:cNvSpPr>
          <p:nvPr>
            <p:ph type="ctrTitle"/>
          </p:nvPr>
        </p:nvSpPr>
        <p:spPr/>
        <p:txBody>
          <a:bodyPr/>
          <a:lstStyle/>
          <a:p>
            <a:pPr>
              <a:lnSpc>
                <a:spcPct val="107000"/>
              </a:lnSpc>
              <a:spcAft>
                <a:spcPts val="800"/>
              </a:spcAft>
            </a:pPr>
            <a:r>
              <a:rPr lang="en-IN" sz="1800" b="1" dirty="0">
                <a:solidFill>
                  <a:schemeClr val="tx1"/>
                </a:solidFill>
                <a:latin typeface="Times New Roman" panose="02020603050405020304" pitchFamily="18" charset="0"/>
                <a:cs typeface="Times New Roman" panose="02020603050405020304" pitchFamily="18" charset="0"/>
              </a:rPr>
              <a:t>THE FEW THINGS TO KNOW ABOUT MACHINE LEARNING –BY P. DOMINGOS</a:t>
            </a:r>
          </a:p>
        </p:txBody>
      </p:sp>
      <p:sp>
        <p:nvSpPr>
          <p:cNvPr id="3" name="Subtitle 2">
            <a:extLst>
              <a:ext uri="{FF2B5EF4-FFF2-40B4-BE49-F238E27FC236}">
                <a16:creationId xmlns:a16="http://schemas.microsoft.com/office/drawing/2014/main" id="{B1D67495-4118-48FB-8024-65BF61DB32C4}"/>
              </a:ext>
            </a:extLst>
          </p:cNvPr>
          <p:cNvSpPr>
            <a:spLocks noGrp="1"/>
          </p:cNvSpPr>
          <p:nvPr>
            <p:ph type="subTitle" idx="1"/>
          </p:nvPr>
        </p:nvSpPr>
        <p:spPr/>
        <p:txBody>
          <a:bodyPr>
            <a:noAutofit/>
          </a:bodyPr>
          <a:lstStyle/>
          <a:p>
            <a:r>
              <a:rPr lang="en-IN" sz="1400" dirty="0">
                <a:solidFill>
                  <a:schemeClr val="bg1"/>
                </a:solidFill>
              </a:rPr>
              <a:t>PRSENTED BY:-</a:t>
            </a:r>
          </a:p>
          <a:p>
            <a:r>
              <a:rPr lang="en-IN" sz="1400" dirty="0">
                <a:solidFill>
                  <a:schemeClr val="bg1"/>
                </a:solidFill>
              </a:rPr>
              <a:t>SREESTI</a:t>
            </a:r>
          </a:p>
          <a:p>
            <a:r>
              <a:rPr lang="en-IN" sz="1400" dirty="0">
                <a:solidFill>
                  <a:schemeClr val="bg1"/>
                </a:solidFill>
              </a:rPr>
              <a:t>18SCSE1010482</a:t>
            </a:r>
          </a:p>
        </p:txBody>
      </p:sp>
    </p:spTree>
    <p:extLst>
      <p:ext uri="{BB962C8B-B14F-4D97-AF65-F5344CB8AC3E}">
        <p14:creationId xmlns:p14="http://schemas.microsoft.com/office/powerpoint/2010/main" val="4136923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9114F-79DC-4F24-BC28-D8A7B245956D}"/>
              </a:ext>
            </a:extLst>
          </p:cNvPr>
          <p:cNvSpPr>
            <a:spLocks noGrp="1"/>
          </p:cNvSpPr>
          <p:nvPr>
            <p:ph type="title"/>
          </p:nvPr>
        </p:nvSpPr>
        <p:spPr/>
        <p:txBody>
          <a:bodyPr/>
          <a:lstStyle/>
          <a:p>
            <a:r>
              <a:rPr lang="en-IN" sz="1800" b="1" spc="-5" dirty="0">
                <a:effectLst/>
                <a:latin typeface="Times New Roman" panose="02020603050405020304" pitchFamily="18" charset="0"/>
                <a:ea typeface="Calibri" panose="020F0502020204030204" pitchFamily="34" charset="0"/>
              </a:rPr>
              <a:t>More Date beats a cleaver algorithm</a:t>
            </a:r>
            <a:endParaRPr lang="en-IN" dirty="0"/>
          </a:p>
        </p:txBody>
      </p:sp>
      <p:sp>
        <p:nvSpPr>
          <p:cNvPr id="3" name="Content Placeholder 2">
            <a:extLst>
              <a:ext uri="{FF2B5EF4-FFF2-40B4-BE49-F238E27FC236}">
                <a16:creationId xmlns:a16="http://schemas.microsoft.com/office/drawing/2014/main" id="{ECEA7C31-0A82-4244-9D69-7CB2DA972E0F}"/>
              </a:ext>
            </a:extLst>
          </p:cNvPr>
          <p:cNvSpPr>
            <a:spLocks noGrp="1"/>
          </p:cNvSpPr>
          <p:nvPr>
            <p:ph idx="1"/>
          </p:nvPr>
        </p:nvSpPr>
        <p:spPr>
          <a:xfrm>
            <a:off x="680321" y="2345751"/>
            <a:ext cx="9613861" cy="3599316"/>
          </a:xfrm>
        </p:spPr>
        <p:txBody>
          <a:bodyPr>
            <a:noAutofit/>
          </a:bodyPr>
          <a:lstStyle/>
          <a:p>
            <a:pPr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Design a better learning algorithm / Gather more data</a:t>
            </a:r>
          </a:p>
          <a:p>
            <a:pPr marL="742950" lvl="1" indent="-285750"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Pragmatically, the quickest path to success is often to just get more data.</a:t>
            </a:r>
          </a:p>
          <a:p>
            <a:pPr marL="742950" lvl="1" indent="-285750"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But, it can bring up another problem: scalability.</a:t>
            </a:r>
          </a:p>
          <a:p>
            <a:pPr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Part of the reason using cleverer algorithm has a smaller payoff than you might expect is that, to a first approximation, they all do the same.</a:t>
            </a:r>
          </a:p>
          <a:p>
            <a:pPr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More complex learners are seductive, but they are usually harder to use.</a:t>
            </a:r>
          </a:p>
          <a:p>
            <a:pPr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Learners can be divided into two major types:</a:t>
            </a:r>
          </a:p>
          <a:p>
            <a:pPr marL="742950" lvl="1" indent="-285750"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Those whose representation has fixed size: </a:t>
            </a:r>
            <a:r>
              <a:rPr lang="en-US" sz="1400" b="1" i="0" dirty="0">
                <a:solidFill>
                  <a:srgbClr val="333333"/>
                </a:solidFill>
                <a:effectLst/>
                <a:latin typeface="Times New Roman" panose="02020603050405020304" pitchFamily="18" charset="0"/>
                <a:cs typeface="Times New Roman" panose="02020603050405020304" pitchFamily="18" charset="0"/>
              </a:rPr>
              <a:t>Parametric learners</a:t>
            </a:r>
            <a:r>
              <a:rPr lang="en-US" sz="1400" b="0" i="0" dirty="0">
                <a:solidFill>
                  <a:srgbClr val="333333"/>
                </a:solidFill>
                <a:effectLst/>
                <a:latin typeface="Times New Roman" panose="02020603050405020304" pitchFamily="18" charset="0"/>
                <a:cs typeface="Times New Roman" panose="02020603050405020304" pitchFamily="18" charset="0"/>
              </a:rPr>
              <a:t> (e.g. Linear regression)</a:t>
            </a:r>
          </a:p>
          <a:p>
            <a:pPr marL="1143000" lvl="2" indent="-228600" algn="l">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It can only take advantage of so much data.</a:t>
            </a:r>
          </a:p>
          <a:p>
            <a:pPr marL="742950" lvl="1" indent="-285750"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Those whose representation can grow with the data: </a:t>
            </a:r>
            <a:r>
              <a:rPr lang="en-US" sz="1400" b="1" i="0" dirty="0">
                <a:solidFill>
                  <a:srgbClr val="333333"/>
                </a:solidFill>
                <a:effectLst/>
                <a:latin typeface="Times New Roman" panose="02020603050405020304" pitchFamily="18" charset="0"/>
                <a:cs typeface="Times New Roman" panose="02020603050405020304" pitchFamily="18" charset="0"/>
              </a:rPr>
              <a:t>Non-parametric learners</a:t>
            </a:r>
            <a:r>
              <a:rPr lang="en-US" sz="1400" b="0" i="0" dirty="0">
                <a:solidFill>
                  <a:srgbClr val="333333"/>
                </a:solidFill>
                <a:effectLst/>
                <a:latin typeface="Times New Roman" panose="02020603050405020304" pitchFamily="18" charset="0"/>
                <a:cs typeface="Times New Roman" panose="02020603050405020304" pitchFamily="18" charset="0"/>
              </a:rPr>
              <a:t> (e.g. Decision tree)</a:t>
            </a:r>
          </a:p>
          <a:p>
            <a:pPr marL="1143000" lvl="2" indent="-228600" algn="l">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It can in principle learn any function given sufficient data, but in practice they may not, because of limitations of the algorithm or computational cost.</a:t>
            </a:r>
          </a:p>
          <a:p>
            <a:pPr marL="1143000" lvl="2" indent="-228600" algn="l">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Because of the curse of dimensionality, no existing amount of data may be enough.</a:t>
            </a: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1105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411E54B-7E25-4967-8467-E5DF9ADBAB8E}"/>
              </a:ext>
            </a:extLst>
          </p:cNvPr>
          <p:cNvSpPr txBox="1">
            <a:spLocks/>
          </p:cNvSpPr>
          <p:nvPr/>
        </p:nvSpPr>
        <p:spPr>
          <a:xfrm>
            <a:off x="723381" y="5067398"/>
            <a:ext cx="10515600" cy="1325563"/>
          </a:xfrm>
          <a:prstGeom prst="rect">
            <a:avLst/>
          </a:prstGeom>
        </p:spPr>
        <p:txBody>
          <a:bodyP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2800" b="1" dirty="0">
                <a:solidFill>
                  <a:schemeClr val="bg1"/>
                </a:solidFill>
                <a:latin typeface="Times New Roman" panose="02020603050405020304" pitchFamily="18" charset="0"/>
                <a:cs typeface="Times New Roman" panose="02020603050405020304" pitchFamily="18" charset="0"/>
              </a:rPr>
              <a:t>Very different frontiers can yield similar class predictions. (+ and - are training examples of two classes.)</a:t>
            </a:r>
            <a:endParaRPr lang="en-IN" sz="2800" b="1" dirty="0">
              <a:solidFill>
                <a:schemeClr val="bg1"/>
              </a:solidFill>
              <a:latin typeface="Times New Roman" panose="02020603050405020304" pitchFamily="18" charset="0"/>
              <a:cs typeface="Times New Roman" panose="02020603050405020304" pitchFamily="18" charset="0"/>
            </a:endParaRPr>
          </a:p>
        </p:txBody>
      </p:sp>
      <p:pic>
        <p:nvPicPr>
          <p:cNvPr id="7" name="Picture 2">
            <a:extLst>
              <a:ext uri="{FF2B5EF4-FFF2-40B4-BE49-F238E27FC236}">
                <a16:creationId xmlns:a16="http://schemas.microsoft.com/office/drawing/2014/main" id="{F7AA1355-91BF-4A79-9B15-6A2AF627C0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381" y="465039"/>
            <a:ext cx="5791498" cy="4089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891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F6DA-B22B-457E-A9EC-DCAE528933A7}"/>
              </a:ext>
            </a:extLst>
          </p:cNvPr>
          <p:cNvSpPr>
            <a:spLocks noGrp="1"/>
          </p:cNvSpPr>
          <p:nvPr>
            <p:ph type="title"/>
          </p:nvPr>
        </p:nvSpPr>
        <p:spPr/>
        <p:txBody>
          <a:bodyPr/>
          <a:lstStyle/>
          <a:p>
            <a:r>
              <a:rPr lang="en-IN" sz="1800" b="1" spc="-5" dirty="0">
                <a:effectLst/>
                <a:latin typeface="Times New Roman" panose="02020603050405020304" pitchFamily="18" charset="0"/>
                <a:ea typeface="Calibri" panose="020F0502020204030204" pitchFamily="34" charset="0"/>
                <a:cs typeface="Times New Roman" panose="02020603050405020304" pitchFamily="18" charset="0"/>
              </a:rPr>
              <a:t>Learn Many Models, Not Just One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65BE76E-DBC6-44C6-BBC5-BFB5DBD601CC}"/>
              </a:ext>
            </a:extLst>
          </p:cNvPr>
          <p:cNvSpPr>
            <a:spLocks noGrp="1"/>
          </p:cNvSpPr>
          <p:nvPr>
            <p:ph idx="1"/>
          </p:nvPr>
        </p:nvSpPr>
        <p:spPr/>
        <p:txBody>
          <a:bodyPr>
            <a:noAutofit/>
          </a:bodyPr>
          <a:lstStyle/>
          <a:p>
            <a:pPr algn="l">
              <a:buFont typeface="Arial" panose="020B0604020202020204" pitchFamily="34" charset="0"/>
              <a:buChar char="•"/>
            </a:pPr>
            <a:r>
              <a:rPr lang="en-US" sz="1400" b="0" dirty="0">
                <a:solidFill>
                  <a:srgbClr val="333333"/>
                </a:solidFill>
                <a:effectLst/>
                <a:latin typeface="Times New Roman" panose="02020603050405020304" pitchFamily="18" charset="0"/>
                <a:cs typeface="Times New Roman" panose="02020603050405020304" pitchFamily="18" charset="0"/>
              </a:rPr>
              <a:t>In the early days, most effort went into trying many variations of it and selecting the best one.</a:t>
            </a:r>
          </a:p>
          <a:p>
            <a:pPr algn="l">
              <a:buFont typeface="Arial" panose="020B0604020202020204" pitchFamily="34" charset="0"/>
              <a:buChar char="•"/>
            </a:pPr>
            <a:r>
              <a:rPr lang="en-US" sz="1400" b="0" dirty="0">
                <a:solidFill>
                  <a:srgbClr val="333333"/>
                </a:solidFill>
                <a:effectLst/>
                <a:latin typeface="Times New Roman" panose="02020603050405020304" pitchFamily="18" charset="0"/>
                <a:cs typeface="Times New Roman" panose="02020603050405020304" pitchFamily="18" charset="0"/>
              </a:rPr>
              <a:t>Nowadays, still trying many variations of many learners and selecting just the best one. But researchers combine many variations instead of selecting the best one.</a:t>
            </a:r>
          </a:p>
          <a:p>
            <a:pPr marL="742950" lvl="1" indent="-285750" algn="l">
              <a:buFont typeface="Arial" panose="020B0604020202020204" pitchFamily="34" charset="0"/>
              <a:buChar char="•"/>
            </a:pPr>
            <a:r>
              <a:rPr lang="en-US" sz="1400" b="0" dirty="0">
                <a:solidFill>
                  <a:srgbClr val="333333"/>
                </a:solidFill>
                <a:effectLst/>
                <a:latin typeface="Times New Roman" panose="02020603050405020304" pitchFamily="18" charset="0"/>
                <a:cs typeface="Times New Roman" panose="02020603050405020304" pitchFamily="18" charset="0"/>
              </a:rPr>
              <a:t>Creating such </a:t>
            </a:r>
            <a:r>
              <a:rPr lang="en-US" sz="1400" b="1" dirty="0">
                <a:solidFill>
                  <a:srgbClr val="333333"/>
                </a:solidFill>
                <a:effectLst/>
                <a:latin typeface="Times New Roman" panose="02020603050405020304" pitchFamily="18" charset="0"/>
                <a:cs typeface="Times New Roman" panose="02020603050405020304" pitchFamily="18" charset="0"/>
              </a:rPr>
              <a:t>model ensembles</a:t>
            </a:r>
            <a:r>
              <a:rPr lang="en-US" sz="1400" b="0" dirty="0">
                <a:solidFill>
                  <a:srgbClr val="333333"/>
                </a:solidFill>
                <a:effectLst/>
                <a:latin typeface="Times New Roman" panose="02020603050405020304" pitchFamily="18" charset="0"/>
                <a:cs typeface="Times New Roman" panose="02020603050405020304" pitchFamily="18" charset="0"/>
              </a:rPr>
              <a:t> is now standard.</a:t>
            </a:r>
          </a:p>
          <a:p>
            <a:pPr marL="1143000" lvl="2" indent="-228600" algn="l">
              <a:buFont typeface="Arial" panose="020B0604020202020204" pitchFamily="34" charset="0"/>
              <a:buChar char="•"/>
            </a:pPr>
            <a:r>
              <a:rPr lang="en-US" sz="1400" b="0" dirty="0">
                <a:solidFill>
                  <a:srgbClr val="333333"/>
                </a:solidFill>
                <a:effectLst/>
                <a:latin typeface="Times New Roman" panose="02020603050405020304" pitchFamily="18" charset="0"/>
                <a:cs typeface="Times New Roman" panose="02020603050405020304" pitchFamily="18" charset="0"/>
              </a:rPr>
              <a:t>Bagging, Boosting, Stacking</a:t>
            </a:r>
          </a:p>
          <a:p>
            <a:pPr algn="l">
              <a:buFont typeface="Arial" panose="020B0604020202020204" pitchFamily="34" charset="0"/>
              <a:buChar char="•"/>
            </a:pPr>
            <a:r>
              <a:rPr lang="en-US" sz="1400" b="0" dirty="0">
                <a:solidFill>
                  <a:srgbClr val="333333"/>
                </a:solidFill>
                <a:effectLst/>
                <a:latin typeface="Times New Roman" panose="02020603050405020304" pitchFamily="18" charset="0"/>
                <a:cs typeface="Times New Roman" panose="02020603050405020304" pitchFamily="18" charset="0"/>
              </a:rPr>
              <a:t>Model ensembles should not be confused with Bayesian model averaging(BMA).</a:t>
            </a:r>
          </a:p>
          <a:p>
            <a:pPr marL="742950" lvl="1" indent="-285750" algn="l">
              <a:buFont typeface="Arial" panose="020B0604020202020204" pitchFamily="34" charset="0"/>
              <a:buChar char="•"/>
            </a:pPr>
            <a:r>
              <a:rPr lang="en-US" sz="1400" b="0" dirty="0">
                <a:solidFill>
                  <a:srgbClr val="333333"/>
                </a:solidFill>
                <a:effectLst/>
                <a:latin typeface="Times New Roman" panose="02020603050405020304" pitchFamily="18" charset="0"/>
                <a:cs typeface="Times New Roman" panose="02020603050405020304" pitchFamily="18" charset="0"/>
              </a:rPr>
              <a:t>BMA</a:t>
            </a:r>
          </a:p>
          <a:p>
            <a:pPr marL="1143000" lvl="2" indent="-228600" algn="l">
              <a:buFont typeface="Arial" panose="020B0604020202020204" pitchFamily="34" charset="0"/>
              <a:buChar char="•"/>
            </a:pPr>
            <a:r>
              <a:rPr lang="en-US" sz="1400" b="0" dirty="0">
                <a:solidFill>
                  <a:srgbClr val="333333"/>
                </a:solidFill>
                <a:effectLst/>
                <a:latin typeface="Times New Roman" panose="02020603050405020304" pitchFamily="18" charset="0"/>
                <a:cs typeface="Times New Roman" panose="02020603050405020304" pitchFamily="18" charset="0"/>
              </a:rPr>
              <a:t>the theoretically optimal approach to learning.</a:t>
            </a:r>
          </a:p>
          <a:p>
            <a:pPr marL="1143000" lvl="2" indent="-228600" algn="l">
              <a:buFont typeface="Arial" panose="020B0604020202020204" pitchFamily="34" charset="0"/>
              <a:buChar char="•"/>
            </a:pPr>
            <a:r>
              <a:rPr lang="en-US" sz="1400" b="0" dirty="0">
                <a:solidFill>
                  <a:srgbClr val="333333"/>
                </a:solidFill>
                <a:effectLst/>
                <a:latin typeface="Times New Roman" panose="02020603050405020304" pitchFamily="18" charset="0"/>
                <a:cs typeface="Times New Roman" panose="02020603050405020304" pitchFamily="18" charset="0"/>
              </a:rPr>
              <a:t>Predictions on new examples are made by averaging the individual predictions of all classifiers in the hypothesis space, weighted by how ell the classifiers explain the training data and how much we believe in them a priori.</a:t>
            </a:r>
          </a:p>
          <a:p>
            <a:pPr algn="l">
              <a:buFont typeface="Arial" panose="020B0604020202020204" pitchFamily="34" charset="0"/>
              <a:buChar char="•"/>
            </a:pPr>
            <a:r>
              <a:rPr lang="en-US" sz="1400" b="0" dirty="0">
                <a:solidFill>
                  <a:srgbClr val="333333"/>
                </a:solidFill>
                <a:effectLst/>
                <a:latin typeface="Times New Roman" panose="02020603050405020304" pitchFamily="18" charset="0"/>
                <a:cs typeface="Times New Roman" panose="02020603050405020304" pitchFamily="18" charset="0"/>
              </a:rPr>
              <a:t>BMA and ensembles are very different.</a:t>
            </a:r>
          </a:p>
          <a:p>
            <a:pPr marL="742950" lvl="1" indent="-285750" algn="l">
              <a:buFont typeface="Arial" panose="020B0604020202020204" pitchFamily="34" charset="0"/>
              <a:buChar char="•"/>
            </a:pPr>
            <a:r>
              <a:rPr lang="en-US" sz="1400" b="0" dirty="0">
                <a:solidFill>
                  <a:srgbClr val="333333"/>
                </a:solidFill>
                <a:effectLst/>
                <a:latin typeface="Times New Roman" panose="02020603050405020304" pitchFamily="18" charset="0"/>
                <a:cs typeface="Times New Roman" panose="02020603050405020304" pitchFamily="18" charset="0"/>
              </a:rPr>
              <a:t>Ensembles : Change the hypothesis space, and can take a wide variety of forms.</a:t>
            </a:r>
          </a:p>
          <a:p>
            <a:pPr marL="742950" lvl="1" indent="-285750" algn="l">
              <a:buFont typeface="Arial" panose="020B0604020202020204" pitchFamily="34" charset="0"/>
              <a:buChar char="•"/>
            </a:pPr>
            <a:r>
              <a:rPr lang="en-US" sz="1400" b="0" dirty="0">
                <a:solidFill>
                  <a:srgbClr val="333333"/>
                </a:solidFill>
                <a:effectLst/>
                <a:latin typeface="Times New Roman" panose="02020603050405020304" pitchFamily="18" charset="0"/>
                <a:cs typeface="Times New Roman" panose="02020603050405020304" pitchFamily="18" charset="0"/>
              </a:rPr>
              <a:t>BMA : It assigns weights to the hypotheses in the original space according to a fixed formula.</a:t>
            </a: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507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DEB4A-032E-4CAB-8269-A4F840059546}"/>
              </a:ext>
            </a:extLst>
          </p:cNvPr>
          <p:cNvSpPr>
            <a:spLocks noGrp="1"/>
          </p:cNvSpPr>
          <p:nvPr>
            <p:ph type="title"/>
          </p:nvPr>
        </p:nvSpPr>
        <p:spPr/>
        <p:txBody>
          <a:bodyPr/>
          <a:lstStyle/>
          <a:p>
            <a:r>
              <a:rPr lang="en-IN" sz="1800" b="1" dirty="0">
                <a:solidFill>
                  <a:schemeClr val="tx1"/>
                </a:solidFill>
                <a:effectLst/>
                <a:latin typeface="Times New Roman" panose="02020603050405020304" pitchFamily="18" charset="0"/>
                <a:ea typeface="Calibri" panose="020F0502020204030204" pitchFamily="34" charset="0"/>
              </a:rPr>
              <a:t>SIMPLICITY DOESN’T IMPLY ACCURACY</a:t>
            </a:r>
            <a:endParaRPr lang="en-IN" dirty="0">
              <a:solidFill>
                <a:schemeClr val="tx1"/>
              </a:solidFill>
            </a:endParaRPr>
          </a:p>
        </p:txBody>
      </p:sp>
      <p:sp>
        <p:nvSpPr>
          <p:cNvPr id="3" name="Content Placeholder 2">
            <a:extLst>
              <a:ext uri="{FF2B5EF4-FFF2-40B4-BE49-F238E27FC236}">
                <a16:creationId xmlns:a16="http://schemas.microsoft.com/office/drawing/2014/main" id="{71A74DDD-E8AA-4F25-BCF7-ECF8003569B3}"/>
              </a:ext>
            </a:extLst>
          </p:cNvPr>
          <p:cNvSpPr>
            <a:spLocks noGrp="1"/>
          </p:cNvSpPr>
          <p:nvPr>
            <p:ph idx="1"/>
          </p:nvPr>
        </p:nvSpPr>
        <p:spPr/>
        <p:txBody>
          <a:bodyPr>
            <a:normAutofit/>
          </a:bodyPr>
          <a:lstStyle/>
          <a:p>
            <a:pPr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Occam’s razor can be applied in machine learning, but there are many counterexamples to it, and the “no free lunch” theorems imply it cannot be true.</a:t>
            </a:r>
          </a:p>
          <a:p>
            <a:pPr marL="742950" lvl="1" indent="-285750"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Counterexamples: Ensembles learning</a:t>
            </a:r>
          </a:p>
          <a:p>
            <a:pPr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A more sophisticated view: smaller hypothesis spaces allow hypotheses to be represented by shorter codes.</a:t>
            </a:r>
          </a:p>
          <a:p>
            <a:pPr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A further complication arises from the fact that few learners search their hypothesis space exhaustively.</a:t>
            </a:r>
          </a:p>
          <a:p>
            <a:pPr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Simpler hypotheses should be preferred because simplicity is a virtue in its own right, not because of a hypothetical connection with accuracy.</a:t>
            </a: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4246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4C336-7C5A-4A28-8A0B-90B947FE459D}"/>
              </a:ext>
            </a:extLst>
          </p:cNvPr>
          <p:cNvSpPr>
            <a:spLocks noGrp="1"/>
          </p:cNvSpPr>
          <p:nvPr>
            <p:ph type="title"/>
          </p:nvPr>
        </p:nvSpPr>
        <p:spPr/>
        <p:txBody>
          <a:bodyPr/>
          <a:lstStyle/>
          <a:p>
            <a:r>
              <a:rPr lang="en-IN" sz="1800" b="1" dirty="0">
                <a:effectLst/>
                <a:latin typeface="Times New Roman" panose="02020603050405020304" pitchFamily="18" charset="0"/>
                <a:ea typeface="Times New Roman" panose="02020603050405020304" pitchFamily="18" charset="0"/>
              </a:rPr>
              <a:t>REPRESENTABLE DOES NOT IMPLY LEARNABLE</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689E907-6652-4DFC-9B92-D424E628F37B}"/>
              </a:ext>
            </a:extLst>
          </p:cNvPr>
          <p:cNvSpPr>
            <a:spLocks noGrp="1"/>
          </p:cNvSpPr>
          <p:nvPr>
            <p:ph idx="1"/>
          </p:nvPr>
        </p:nvSpPr>
        <p:spPr/>
        <p:txBody>
          <a:bodyPr>
            <a:normAutofit/>
          </a:bodyPr>
          <a:lstStyle/>
          <a:p>
            <a:pPr marL="0" indent="0">
              <a:buNone/>
            </a:pPr>
            <a:r>
              <a:rPr lang="en-IN" sz="1400" spc="-5" dirty="0">
                <a:solidFill>
                  <a:srgbClr val="292929"/>
                </a:solidFill>
                <a:effectLst/>
                <a:latin typeface="Times New Roman" panose="02020603050405020304" pitchFamily="18" charset="0"/>
                <a:ea typeface="Times New Roman" panose="02020603050405020304" pitchFamily="18" charset="0"/>
              </a:rPr>
              <a:t>Every function can be represented, or approximated arbitrarily closely, using this representation. However, just because a function can be represented does not mean it can be learned. Given finite data, time and memory, standard learners can learn only a tiny subset of all possible functions, and these subsets are different for learners with different representations. Therefore the key question is not “Can it be represented?”, to which the answer is often trivial, but “Can it be learned?</a:t>
            </a:r>
            <a:endParaRPr lang="en-IN" sz="1400" dirty="0">
              <a:effectLst/>
              <a:latin typeface="Times New Roman" panose="02020603050405020304" pitchFamily="18" charset="0"/>
              <a:ea typeface="Times New Roman" panose="02020603050405020304" pitchFamily="18" charset="0"/>
            </a:endParaRPr>
          </a:p>
          <a:p>
            <a:endParaRPr lang="en-IN" sz="1400" dirty="0"/>
          </a:p>
        </p:txBody>
      </p:sp>
    </p:spTree>
    <p:extLst>
      <p:ext uri="{BB962C8B-B14F-4D97-AF65-F5344CB8AC3E}">
        <p14:creationId xmlns:p14="http://schemas.microsoft.com/office/powerpoint/2010/main" val="3703858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60CBD-EC36-494E-B869-C1711F1B19D0}"/>
              </a:ext>
            </a:extLst>
          </p:cNvPr>
          <p:cNvSpPr>
            <a:spLocks noGrp="1"/>
          </p:cNvSpPr>
          <p:nvPr>
            <p:ph type="title"/>
          </p:nvPr>
        </p:nvSpPr>
        <p:spPr/>
        <p:txBody>
          <a:bodyPr/>
          <a:lstStyle/>
          <a:p>
            <a:r>
              <a:rPr lang="en-IN" sz="1800" b="1" spc="-25" dirty="0">
                <a:effectLst/>
                <a:latin typeface="Times New Roman" panose="02020603050405020304" pitchFamily="18" charset="0"/>
                <a:ea typeface="Times New Roman" panose="02020603050405020304" pitchFamily="18" charset="0"/>
              </a:rPr>
              <a:t>Correlation Does Not Imply Causation</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0056B38-F525-4A23-9133-A93950567718}"/>
              </a:ext>
            </a:extLst>
          </p:cNvPr>
          <p:cNvSpPr>
            <a:spLocks noGrp="1"/>
          </p:cNvSpPr>
          <p:nvPr>
            <p:ph idx="1"/>
          </p:nvPr>
        </p:nvSpPr>
        <p:spPr/>
        <p:txBody>
          <a:bodyPr>
            <a:normAutofit/>
          </a:bodyPr>
          <a:lstStyle/>
          <a:p>
            <a:pPr algn="l">
              <a:buFont typeface="Arial" panose="020B0604020202020204" pitchFamily="34" charset="0"/>
              <a:buChar char="•"/>
            </a:pPr>
            <a:r>
              <a:rPr lang="en-US" sz="1400" b="0" i="0" dirty="0">
                <a:solidFill>
                  <a:srgbClr val="333333"/>
                </a:solidFill>
                <a:effectLst/>
                <a:latin typeface="Open Sans"/>
              </a:rPr>
              <a:t>The point that correlation does not imply causation is made so often that it is perhaps not worth belaboring.</a:t>
            </a:r>
          </a:p>
          <a:p>
            <a:pPr algn="l">
              <a:buFont typeface="Arial" panose="020B0604020202020204" pitchFamily="34" charset="0"/>
              <a:buChar char="•"/>
            </a:pPr>
            <a:r>
              <a:rPr lang="en-US" sz="1400" b="0" i="0" dirty="0">
                <a:solidFill>
                  <a:srgbClr val="333333"/>
                </a:solidFill>
                <a:effectLst/>
                <a:latin typeface="Open Sans"/>
              </a:rPr>
              <a:t>Machine learning is usually applied to </a:t>
            </a:r>
            <a:r>
              <a:rPr lang="en-US" sz="1400" b="0" dirty="0">
                <a:solidFill>
                  <a:srgbClr val="333333"/>
                </a:solidFill>
                <a:effectLst/>
                <a:latin typeface="Open Sans"/>
              </a:rPr>
              <a:t>observational</a:t>
            </a:r>
            <a:r>
              <a:rPr lang="en-US" sz="1400" b="0" i="0" dirty="0">
                <a:solidFill>
                  <a:srgbClr val="333333"/>
                </a:solidFill>
                <a:effectLst/>
                <a:latin typeface="Open Sans"/>
              </a:rPr>
              <a:t> data, where the predictive variables are not under the control of the learner, as opposed to </a:t>
            </a:r>
            <a:r>
              <a:rPr lang="en-US" sz="1400" b="0" dirty="0">
                <a:solidFill>
                  <a:srgbClr val="333333"/>
                </a:solidFill>
                <a:effectLst/>
                <a:latin typeface="Open Sans"/>
              </a:rPr>
              <a:t>experimental</a:t>
            </a:r>
            <a:r>
              <a:rPr lang="en-US" sz="1400" b="0" i="0" dirty="0">
                <a:solidFill>
                  <a:srgbClr val="333333"/>
                </a:solidFill>
                <a:effectLst/>
                <a:latin typeface="Open Sans"/>
              </a:rPr>
              <a:t> data, where they are.</a:t>
            </a:r>
          </a:p>
          <a:p>
            <a:pPr algn="l">
              <a:buFont typeface="Arial" panose="020B0604020202020204" pitchFamily="34" charset="0"/>
              <a:buChar char="•"/>
            </a:pPr>
            <a:r>
              <a:rPr lang="en-US" sz="1400" b="0" i="0" dirty="0">
                <a:solidFill>
                  <a:srgbClr val="333333"/>
                </a:solidFill>
                <a:effectLst/>
                <a:latin typeface="Open Sans"/>
              </a:rPr>
              <a:t>Many researchers believe that causality is only a convenient fiction.</a:t>
            </a:r>
          </a:p>
        </p:txBody>
      </p:sp>
    </p:spTree>
    <p:extLst>
      <p:ext uri="{BB962C8B-B14F-4D97-AF65-F5344CB8AC3E}">
        <p14:creationId xmlns:p14="http://schemas.microsoft.com/office/powerpoint/2010/main" val="2637099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8BCE9-85A2-44B3-BF3A-D94814DBF4A5}"/>
              </a:ext>
            </a:extLst>
          </p:cNvPr>
          <p:cNvSpPr>
            <a:spLocks noGrp="1"/>
          </p:cNvSpPr>
          <p:nvPr>
            <p:ph type="title"/>
          </p:nvPr>
        </p:nvSpPr>
        <p:spPr/>
        <p:txBody>
          <a:bodyPr/>
          <a:lstStyle/>
          <a:p>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CONCLUSION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301136C-F33B-45D0-9761-6C5D6C50BA87}"/>
              </a:ext>
            </a:extLst>
          </p:cNvPr>
          <p:cNvSpPr>
            <a:spLocks noGrp="1"/>
          </p:cNvSpPr>
          <p:nvPr>
            <p:ph idx="1"/>
          </p:nvPr>
        </p:nvSpPr>
        <p:spPr/>
        <p:txBody>
          <a:bodyPr>
            <a:normAutofit/>
          </a:bodyPr>
          <a:lstStyle/>
          <a:p>
            <a:pPr marL="0" indent="0">
              <a:buNone/>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Like any discipline, machine learning has a lot of "folk wisdom" that can be difficult to come by, but is crucial for success. Advance machine learning is needed.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1363843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882A5-D041-4B6F-95E4-C052C784B726}"/>
              </a:ext>
            </a:extLst>
          </p:cNvPr>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2819184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45BF7-19A9-41B9-9666-9720EFDCAFE6}"/>
              </a:ext>
            </a:extLst>
          </p:cNvPr>
          <p:cNvSpPr>
            <a:spLocks noGrp="1"/>
          </p:cNvSpPr>
          <p:nvPr>
            <p:ph type="title"/>
          </p:nvPr>
        </p:nvSpPr>
        <p:spPr/>
        <p:txBody>
          <a:bodyPr/>
          <a:lstStyle/>
          <a:p>
            <a:r>
              <a:rPr kumimoji="0" lang="en-IN" sz="1800" b="1" i="0" u="sng"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rPr>
              <a:t>MACHINE LEARNING</a:t>
            </a:r>
            <a:endParaRPr lang="en-IN" dirty="0"/>
          </a:p>
        </p:txBody>
      </p:sp>
      <p:sp>
        <p:nvSpPr>
          <p:cNvPr id="3" name="Content Placeholder 2">
            <a:extLst>
              <a:ext uri="{FF2B5EF4-FFF2-40B4-BE49-F238E27FC236}">
                <a16:creationId xmlns:a16="http://schemas.microsoft.com/office/drawing/2014/main" id="{C1B4E503-957B-42FD-A440-DF42F9DC8FFF}"/>
              </a:ext>
            </a:extLst>
          </p:cNvPr>
          <p:cNvSpPr>
            <a:spLocks noGrp="1"/>
          </p:cNvSpPr>
          <p:nvPr>
            <p:ph idx="1"/>
          </p:nvPr>
        </p:nvSpPr>
        <p:spPr/>
        <p:txBody>
          <a:bodyPr>
            <a:normAutofit/>
          </a:bodyPr>
          <a:lstStyle/>
          <a:p>
            <a:pPr>
              <a:lnSpc>
                <a:spcPct val="107000"/>
              </a:lnSpc>
              <a:spcAft>
                <a:spcPts val="800"/>
              </a:spcAft>
            </a:pPr>
            <a:r>
              <a:rPr lang="en-IN"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Machine learning systems automatically learn programs from data. Machine learning is used in Web search, spam filters, recommender systems, ad placement, credit scoring, fraud detection, stock trading, drug design, and many other applications.</a:t>
            </a:r>
          </a:p>
          <a:p>
            <a:pPr>
              <a:lnSpc>
                <a:spcPct val="107000"/>
              </a:lnSpc>
              <a:spcAft>
                <a:spcPts val="800"/>
              </a:spcAft>
            </a:pPr>
            <a:r>
              <a:rPr lang="en-IN"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focus is on the most mature and widely used machine learnings: classification.  A classifier is a system that inputs (typically) a vector of discrete and/or continuous feature values and outputs a single discrete value, the class.  A learner inputs a training set of examples, and outputs a classifier.</a:t>
            </a: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3661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0B8C4-62CD-491D-AB6A-57E6573C8507}"/>
              </a:ext>
            </a:extLst>
          </p:cNvPr>
          <p:cNvSpPr>
            <a:spLocks noGrp="1"/>
          </p:cNvSpPr>
          <p:nvPr>
            <p:ph type="title"/>
          </p:nvPr>
        </p:nvSpPr>
        <p:spPr/>
        <p:txBody>
          <a:bodyPr/>
          <a:lstStyle/>
          <a:p>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LEARNING = REPRESENTATION + EVALUATION + OPTIMIZATION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B11712F-A390-44F1-B567-8C578D373D63}"/>
              </a:ext>
            </a:extLst>
          </p:cNvPr>
          <p:cNvSpPr>
            <a:spLocks noGrp="1"/>
          </p:cNvSpPr>
          <p:nvPr>
            <p:ph idx="1"/>
          </p:nvPr>
        </p:nvSpPr>
        <p:spPr/>
        <p:txBody>
          <a:bodyPr/>
          <a:lstStyle/>
          <a:p>
            <a:pPr indent="0">
              <a:lnSpc>
                <a:spcPct val="107000"/>
              </a:lnSpc>
              <a:buNone/>
            </a:pPr>
            <a:r>
              <a:rPr lang="en-IN"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Learning algorithms consists of combinations of just three components:</a:t>
            </a:r>
          </a:p>
          <a:p>
            <a:pPr indent="0">
              <a:lnSpc>
                <a:spcPct val="107000"/>
              </a:lnSpc>
              <a:buNone/>
            </a:pPr>
            <a:r>
              <a:rPr lang="en-IN"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 Representation: choosing the set of classifiers that it can possibly learn. This set is called the hypothesis space of the learner. If a classifier is not in the hypothesis space, it cannot be learned.</a:t>
            </a:r>
          </a:p>
          <a:p>
            <a:pPr indent="0">
              <a:lnSpc>
                <a:spcPct val="107000"/>
              </a:lnSpc>
              <a:buNone/>
            </a:pPr>
            <a:r>
              <a:rPr lang="en-IN"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Evaluation: An evaluation function/objective function/scoring function is needed to distinguish good classifiers from bad ones. The evaluation function used internally by the algorithm may differ from the external one that we want the classifier to optimize. </a:t>
            </a:r>
          </a:p>
          <a:p>
            <a:pPr indent="0">
              <a:lnSpc>
                <a:spcPct val="107000"/>
              </a:lnSpc>
              <a:spcAft>
                <a:spcPts val="800"/>
              </a:spcAft>
              <a:buNone/>
            </a:pPr>
            <a:r>
              <a:rPr lang="en-IN"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Optimization: needing a method to search among the classifiers in the language for the highest-scoring one. The choice of optimization technique is key to the efficiency of the learner.</a:t>
            </a:r>
          </a:p>
          <a:p>
            <a:endParaRPr lang="en-IN" dirty="0"/>
          </a:p>
        </p:txBody>
      </p:sp>
    </p:spTree>
    <p:extLst>
      <p:ext uri="{BB962C8B-B14F-4D97-AF65-F5344CB8AC3E}">
        <p14:creationId xmlns:p14="http://schemas.microsoft.com/office/powerpoint/2010/main" val="2734683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43B9D-47DA-4102-B697-D859C3E6AD83}"/>
              </a:ext>
            </a:extLst>
          </p:cNvPr>
          <p:cNvSpPr>
            <a:spLocks noGrp="1"/>
          </p:cNvSpPr>
          <p:nvPr>
            <p:ph type="title"/>
          </p:nvPr>
        </p:nvSpPr>
        <p:spPr/>
        <p:txBody>
          <a:bodyPr/>
          <a:lstStyle/>
          <a:p>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IT’S GENERALIZATION THAT COUNTS</a:t>
            </a:r>
            <a:b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IN" dirty="0">
              <a:solidFill>
                <a:schemeClr val="tx1"/>
              </a:solidFill>
            </a:endParaRPr>
          </a:p>
        </p:txBody>
      </p:sp>
      <p:sp>
        <p:nvSpPr>
          <p:cNvPr id="3" name="Content Placeholder 2">
            <a:extLst>
              <a:ext uri="{FF2B5EF4-FFF2-40B4-BE49-F238E27FC236}">
                <a16:creationId xmlns:a16="http://schemas.microsoft.com/office/drawing/2014/main" id="{35A3BAC4-B883-472E-A8D8-5BD735969A97}"/>
              </a:ext>
            </a:extLst>
          </p:cNvPr>
          <p:cNvSpPr>
            <a:spLocks noGrp="1"/>
          </p:cNvSpPr>
          <p:nvPr>
            <p:ph idx="1"/>
          </p:nvPr>
        </p:nvSpPr>
        <p:spPr/>
        <p:txBody>
          <a:bodyPr>
            <a:normAutofit/>
          </a:bodyPr>
          <a:lstStyle/>
          <a:p>
            <a:pPr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The fundamental goal of machine learning is to </a:t>
            </a:r>
            <a:r>
              <a:rPr lang="en-US" sz="1400" b="0" i="1" dirty="0">
                <a:solidFill>
                  <a:srgbClr val="333333"/>
                </a:solidFill>
                <a:effectLst/>
                <a:latin typeface="Times New Roman" panose="02020603050405020304" pitchFamily="18" charset="0"/>
                <a:cs typeface="Times New Roman" panose="02020603050405020304" pitchFamily="18" charset="0"/>
              </a:rPr>
              <a:t>generalize</a:t>
            </a:r>
            <a:r>
              <a:rPr lang="en-US" sz="1400" b="0" i="0" dirty="0">
                <a:solidFill>
                  <a:srgbClr val="333333"/>
                </a:solidFill>
                <a:effectLst/>
                <a:latin typeface="Times New Roman" panose="02020603050405020304" pitchFamily="18" charset="0"/>
                <a:cs typeface="Times New Roman" panose="02020603050405020304" pitchFamily="18" charset="0"/>
              </a:rPr>
              <a:t> beyond the examples in the training </a:t>
            </a:r>
            <a:r>
              <a:rPr lang="en-US" sz="1400" b="0" i="0" dirty="0" err="1">
                <a:solidFill>
                  <a:srgbClr val="333333"/>
                </a:solidFill>
                <a:effectLst/>
                <a:latin typeface="Times New Roman" panose="02020603050405020304" pitchFamily="18" charset="0"/>
                <a:cs typeface="Times New Roman" panose="02020603050405020304" pitchFamily="18" charset="0"/>
              </a:rPr>
              <a:t>set.No</a:t>
            </a:r>
            <a:r>
              <a:rPr lang="en-US" sz="1400" b="0" i="0" dirty="0">
                <a:solidFill>
                  <a:srgbClr val="333333"/>
                </a:solidFill>
                <a:effectLst/>
                <a:latin typeface="Times New Roman" panose="02020603050405020304" pitchFamily="18" charset="0"/>
                <a:cs typeface="Times New Roman" panose="02020603050405020304" pitchFamily="18" charset="0"/>
              </a:rPr>
              <a:t> matter how much data we have, it is very unlikely that we will see those exact examples again at test time.</a:t>
            </a:r>
          </a:p>
          <a:p>
            <a:pPr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The most common mistake among machine learning beginners is to test on the training data and have the illusion of success.</a:t>
            </a:r>
          </a:p>
          <a:p>
            <a:pPr marL="742950" lvl="1" indent="-285750"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If you hire someone to build a classifier, be sure to keep some of the data to yourself and test the classifier they give you on it.</a:t>
            </a:r>
          </a:p>
          <a:p>
            <a:pPr marL="742950" lvl="1" indent="-285750"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Contamination of your classifier by test data can occur in insidious ways.</a:t>
            </a:r>
            <a:br>
              <a:rPr lang="en-US" sz="1400" b="0" i="0" dirty="0">
                <a:solidFill>
                  <a:srgbClr val="333333"/>
                </a:solidFill>
                <a:effectLst/>
                <a:latin typeface="Times New Roman" panose="02020603050405020304" pitchFamily="18" charset="0"/>
                <a:cs typeface="Times New Roman" panose="02020603050405020304" pitchFamily="18" charset="0"/>
              </a:rPr>
            </a:br>
            <a:r>
              <a:rPr lang="en-US" sz="1400" b="0" i="0" dirty="0">
                <a:solidFill>
                  <a:srgbClr val="333333"/>
                </a:solidFill>
                <a:effectLst/>
                <a:latin typeface="Times New Roman" panose="02020603050405020304" pitchFamily="18" charset="0"/>
                <a:cs typeface="Times New Roman" panose="02020603050405020304" pitchFamily="18" charset="0"/>
              </a:rPr>
              <a:t>(Use test data to tune parameters and do a lot of tuning)</a:t>
            </a:r>
          </a:p>
          <a:p>
            <a:pPr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Do cross-validation to mitigate some problems.</a:t>
            </a:r>
          </a:p>
          <a:p>
            <a:pPr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It is inevitable that using training error as a surrogate for test error, this is fraught with danger.</a:t>
            </a:r>
          </a:p>
          <a:p>
            <a:pPr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Optimization problems</a:t>
            </a:r>
          </a:p>
          <a:p>
            <a:pPr marL="742950" lvl="1" indent="-285750"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We don’t have access to the function we want to optimize.</a:t>
            </a:r>
          </a:p>
          <a:p>
            <a:pPr marL="742950" lvl="1" indent="-285750"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Since the objective function is only a proxy for the true goal, we may not need to fully optimize it.</a:t>
            </a:r>
          </a:p>
        </p:txBody>
      </p:sp>
    </p:spTree>
    <p:extLst>
      <p:ext uri="{BB962C8B-B14F-4D97-AF65-F5344CB8AC3E}">
        <p14:creationId xmlns:p14="http://schemas.microsoft.com/office/powerpoint/2010/main" val="2287159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D3CC-5D28-4733-8C2F-6A48E0579095}"/>
              </a:ext>
            </a:extLst>
          </p:cNvPr>
          <p:cNvSpPr>
            <a:spLocks noGrp="1"/>
          </p:cNvSpPr>
          <p:nvPr>
            <p:ph type="title"/>
          </p:nvPr>
        </p:nvSpPr>
        <p:spPr/>
        <p:txBody>
          <a:bodyPr/>
          <a:lstStyle/>
          <a:p>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 ALONE IS NOT ENOUGH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16452D2-6C1E-4404-A2FE-26A8AEDC97F3}"/>
              </a:ext>
            </a:extLst>
          </p:cNvPr>
          <p:cNvSpPr>
            <a:spLocks noGrp="1"/>
          </p:cNvSpPr>
          <p:nvPr>
            <p:ph idx="1"/>
          </p:nvPr>
        </p:nvSpPr>
        <p:spPr/>
        <p:txBody>
          <a:bodyPr>
            <a:normAutofit/>
          </a:bodyPr>
          <a:lstStyle/>
          <a:p>
            <a:pPr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Generalization being the goal has another major consequence: data alone is not enough, no matter how much of it you have.</a:t>
            </a:r>
          </a:p>
          <a:p>
            <a:pPr algn="l">
              <a:buFont typeface="Arial" panose="020B0604020202020204" pitchFamily="34" charset="0"/>
              <a:buChar char="•"/>
            </a:pPr>
            <a:r>
              <a:rPr lang="en-US" sz="1400" b="1" i="0" dirty="0">
                <a:solidFill>
                  <a:srgbClr val="333333"/>
                </a:solidFill>
                <a:effectLst/>
                <a:latin typeface="Times New Roman" panose="02020603050405020304" pitchFamily="18" charset="0"/>
                <a:cs typeface="Times New Roman" panose="02020603050405020304" pitchFamily="18" charset="0"/>
              </a:rPr>
              <a:t>No Free Lunch</a:t>
            </a:r>
            <a:r>
              <a:rPr lang="en-US" sz="1400" b="0" i="0" dirty="0">
                <a:solidFill>
                  <a:srgbClr val="333333"/>
                </a:solidFill>
                <a:effectLst/>
                <a:latin typeface="Times New Roman" panose="02020603050405020304" pitchFamily="18" charset="0"/>
                <a:cs typeface="Times New Roman" panose="02020603050405020304" pitchFamily="18" charset="0"/>
              </a:rPr>
              <a:t> Theorem</a:t>
            </a:r>
          </a:p>
          <a:p>
            <a:pPr marL="742950" lvl="1" indent="-285750"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According to which no learner can beat random guessing over all possible functions to be learned.</a:t>
            </a:r>
          </a:p>
          <a:p>
            <a:pPr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Why machine learning has been so successful</a:t>
            </a:r>
          </a:p>
          <a:p>
            <a:pPr marL="742950" lvl="1" indent="-285750"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The functions we want to learn in the real world are </a:t>
            </a:r>
            <a:r>
              <a:rPr lang="en-US" sz="1400" b="0" i="1" dirty="0">
                <a:solidFill>
                  <a:srgbClr val="333333"/>
                </a:solidFill>
                <a:effectLst/>
                <a:latin typeface="Times New Roman" panose="02020603050405020304" pitchFamily="18" charset="0"/>
                <a:cs typeface="Times New Roman" panose="02020603050405020304" pitchFamily="18" charset="0"/>
              </a:rPr>
              <a:t>not</a:t>
            </a:r>
            <a:r>
              <a:rPr lang="en-US" sz="1400" b="0" i="0" dirty="0">
                <a:solidFill>
                  <a:srgbClr val="333333"/>
                </a:solidFill>
                <a:effectLst/>
                <a:latin typeface="Times New Roman" panose="02020603050405020304" pitchFamily="18" charset="0"/>
                <a:cs typeface="Times New Roman" panose="02020603050405020304" pitchFamily="18" charset="0"/>
              </a:rPr>
              <a:t> drawn uniformly from the set of all mathematically possible functions.</a:t>
            </a:r>
          </a:p>
          <a:p>
            <a:pPr marL="742950" lvl="1" indent="-285750"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Induction is a vastly more powerful lever than deduction, requiring much less input knowledge to produce useful results, but it still needs more than zero input knowledge to work.</a:t>
            </a:r>
          </a:p>
          <a:p>
            <a:pPr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One of the key criteria for choosing a representation is which kinds of knowledge are easily expressed in it.</a:t>
            </a:r>
          </a:p>
          <a:p>
            <a:pPr marL="742950" lvl="1" indent="-285750"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The most useful learners in this regard are those that don’t just have assumptions hard-wired into them, but allow us to state them explicitly, vary them widely, and incorporate them automatically into the learning.</a:t>
            </a:r>
          </a:p>
        </p:txBody>
      </p:sp>
    </p:spTree>
    <p:extLst>
      <p:ext uri="{BB962C8B-B14F-4D97-AF65-F5344CB8AC3E}">
        <p14:creationId xmlns:p14="http://schemas.microsoft.com/office/powerpoint/2010/main" val="684855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B6118-A100-4E22-B830-979671D0D663}"/>
              </a:ext>
            </a:extLst>
          </p:cNvPr>
          <p:cNvSpPr>
            <a:spLocks noGrp="1"/>
          </p:cNvSpPr>
          <p:nvPr>
            <p:ph type="title"/>
          </p:nvPr>
        </p:nvSpPr>
        <p:spPr>
          <a:xfrm>
            <a:off x="212695" y="635903"/>
            <a:ext cx="6617561" cy="1303867"/>
          </a:xfrm>
        </p:spPr>
        <p:txBody>
          <a:bodyPr/>
          <a:lstStyle/>
          <a:p>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OVERFITTING HAS MANY FACES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6A80C5F-ED8E-41C8-BADE-8DFCF1BFD42B}"/>
              </a:ext>
            </a:extLst>
          </p:cNvPr>
          <p:cNvSpPr>
            <a:spLocks noGrp="1"/>
          </p:cNvSpPr>
          <p:nvPr>
            <p:ph idx="1"/>
          </p:nvPr>
        </p:nvSpPr>
        <p:spPr>
          <a:xfrm>
            <a:off x="861135" y="2081570"/>
            <a:ext cx="6464336" cy="5248622"/>
          </a:xfrm>
        </p:spPr>
        <p:txBody>
          <a:bodyPr>
            <a:normAutofit/>
          </a:bodyPr>
          <a:lstStyle/>
          <a:p>
            <a:pPr>
              <a:lnSpc>
                <a:spcPct val="107000"/>
              </a:lnSpc>
              <a:spcAft>
                <a:spcPts val="800"/>
              </a:spcAft>
            </a:pPr>
            <a:r>
              <a:rPr lang="en-IN"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Overfitting is the bugbear of machine learning. When my learner outputs a classifier that is 100% accurate on the training data but only 50% accurate on test data, when in fact it could have output one that is 75% accurate on both, it has overfit. Way to understand overfitting: </a:t>
            </a:r>
            <a:r>
              <a:rPr lang="en-IN" sz="1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Bias-Variance Decomposition</a:t>
            </a:r>
            <a:endParaRPr lang="en-IN"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Bias: A learner’s tendency to consistently learn the same wrong things.</a:t>
            </a:r>
          </a:p>
          <a:p>
            <a:pPr marL="742950" lvl="1" indent="-285750">
              <a:lnSpc>
                <a:spcPct val="107000"/>
              </a:lnSpc>
              <a:spcAft>
                <a:spcPts val="800"/>
              </a:spcAft>
              <a:buFont typeface="Courier New" panose="02070309020205020404" pitchFamily="49" charset="0"/>
              <a:buChar char="o"/>
            </a:pPr>
            <a:r>
              <a:rPr lang="en-IN"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Variance: The tendency to learn random things irrespective of the real signal.</a:t>
            </a:r>
          </a:p>
          <a:p>
            <a:pPr>
              <a:lnSpc>
                <a:spcPct val="107000"/>
              </a:lnSpc>
              <a:spcAft>
                <a:spcPts val="800"/>
              </a:spcAft>
            </a:pPr>
            <a:r>
              <a:rPr lang="en-IN"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 linear learner has high bias: because when the frontier between two classes is not a hyperplane the learner is unable to induce it. Decision trees don’t have this problem because they can represent any Boolean variance. But they can suffer from high variance! Decision trees learned on different training sets generated by the same phenomenon are often very different, when in fact they should be the same. Methods to combat overfitting: Cross-</a:t>
            </a:r>
            <a:r>
              <a:rPr lang="en-IN" sz="1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validation,Adding</a:t>
            </a:r>
            <a:r>
              <a:rPr lang="en-IN"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 regularization term to the evaluation function, statistical significance test like chi-square. But severe overfitting can occur even in the absence of noise.</a:t>
            </a:r>
          </a:p>
          <a:p>
            <a:pPr marL="0" indent="0">
              <a:buNone/>
            </a:pPr>
            <a:endParaRPr lang="en-IN"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0682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E23B5-4024-48CD-945A-499B391D6A6D}"/>
              </a:ext>
            </a:extLst>
          </p:cNvPr>
          <p:cNvSpPr>
            <a:spLocks noGrp="1"/>
          </p:cNvSpPr>
          <p:nvPr>
            <p:ph type="title"/>
          </p:nvPr>
        </p:nvSpPr>
        <p:spPr/>
        <p:txBody>
          <a:bodyPr/>
          <a:lstStyle/>
          <a:p>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INTUITION FAILS IN HIGH DIMENSIONS</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275B71C-74EF-4668-96E6-6740190208C1}"/>
              </a:ext>
            </a:extLst>
          </p:cNvPr>
          <p:cNvSpPr>
            <a:spLocks noGrp="1"/>
          </p:cNvSpPr>
          <p:nvPr>
            <p:ph idx="1"/>
          </p:nvPr>
        </p:nvSpPr>
        <p:spPr>
          <a:xfrm>
            <a:off x="958050" y="2089128"/>
            <a:ext cx="9601196" cy="3318936"/>
          </a:xfrm>
        </p:spPr>
        <p:txBody>
          <a:bodyPr>
            <a:noAutofit/>
          </a:bodyPr>
          <a:lstStyle/>
          <a:p>
            <a:pPr algn="l">
              <a:buFont typeface="Arial" panose="020B0604020202020204" pitchFamily="34" charset="0"/>
              <a:buChar char="•"/>
            </a:pPr>
            <a:r>
              <a:rPr lang="en-US" sz="1400" b="1" i="0" dirty="0">
                <a:solidFill>
                  <a:srgbClr val="333333"/>
                </a:solidFill>
                <a:effectLst/>
                <a:latin typeface="Times New Roman" panose="02020603050405020304" pitchFamily="18" charset="0"/>
                <a:cs typeface="Times New Roman" panose="02020603050405020304" pitchFamily="18" charset="0"/>
              </a:rPr>
              <a:t>The curse of dimensionality</a:t>
            </a:r>
            <a:endParaRPr lang="en-US" sz="1400" b="0" i="0" dirty="0">
              <a:solidFill>
                <a:srgbClr val="333333"/>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As the number of feature (dimensionality) grows, the amount of data would need to fit a reasonable model grows exponentially.</a:t>
            </a:r>
          </a:p>
          <a:p>
            <a:pPr marL="742950" lvl="1" indent="-285750"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The similarity-based reasoning that machine learning algorithms depend on breaks down in high dimensions.</a:t>
            </a:r>
          </a:p>
          <a:p>
            <a:pPr marL="742950" lvl="1" indent="-285750"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Our institutions, which come from a three-dimensional world, often do not apply in high-dimensional ones.</a:t>
            </a:r>
          </a:p>
          <a:p>
            <a:pPr marL="742950" lvl="1" indent="-285750"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Naively, one might think that gathering more features never hurts, since at worst they provide no new information about the class. But in fact their benefits may be </a:t>
            </a:r>
            <a:r>
              <a:rPr lang="en-US" sz="1400" b="0" i="0" dirty="0" err="1">
                <a:solidFill>
                  <a:srgbClr val="333333"/>
                </a:solidFill>
                <a:effectLst/>
                <a:latin typeface="Times New Roman" panose="02020603050405020304" pitchFamily="18" charset="0"/>
                <a:cs typeface="Times New Roman" panose="02020603050405020304" pitchFamily="18" charset="0"/>
              </a:rPr>
              <a:t>outweighted</a:t>
            </a:r>
            <a:r>
              <a:rPr lang="en-US" sz="1400" b="0" i="0" dirty="0">
                <a:solidFill>
                  <a:srgbClr val="333333"/>
                </a:solidFill>
                <a:effectLst/>
                <a:latin typeface="Times New Roman" panose="02020603050405020304" pitchFamily="18" charset="0"/>
                <a:cs typeface="Times New Roman" panose="02020603050405020304" pitchFamily="18" charset="0"/>
              </a:rPr>
              <a:t> by the curse of dimensionality.</a:t>
            </a:r>
          </a:p>
          <a:p>
            <a:pPr algn="l">
              <a:buFont typeface="Arial" panose="020B0604020202020204" pitchFamily="34" charset="0"/>
              <a:buChar char="•"/>
            </a:pPr>
            <a:r>
              <a:rPr lang="en-US" sz="1400" b="1" i="0" dirty="0">
                <a:solidFill>
                  <a:srgbClr val="333333"/>
                </a:solidFill>
                <a:effectLst/>
                <a:latin typeface="Times New Roman" panose="02020603050405020304" pitchFamily="18" charset="0"/>
                <a:cs typeface="Times New Roman" panose="02020603050405020304" pitchFamily="18" charset="0"/>
              </a:rPr>
              <a:t>The blessing of non-uniformity</a:t>
            </a:r>
            <a:endParaRPr lang="en-US" sz="1400" b="0" i="0" dirty="0">
              <a:solidFill>
                <a:srgbClr val="333333"/>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In most applications examples are not spread uniformly throughout the instance space, but are concentrated on or near a lower-dimensional manifold.</a:t>
            </a:r>
          </a:p>
          <a:p>
            <a:pPr marL="1143000" lvl="2" indent="-228600" algn="l">
              <a:buFont typeface="Arial" panose="020B0604020202020204" pitchFamily="34" charset="0"/>
              <a:buChar char="•"/>
            </a:pPr>
            <a:r>
              <a:rPr lang="en-US" sz="1400" b="0" i="0" dirty="0" err="1">
                <a:solidFill>
                  <a:srgbClr val="333333"/>
                </a:solidFill>
                <a:effectLst/>
                <a:latin typeface="Times New Roman" panose="02020603050405020304" pitchFamily="18" charset="0"/>
                <a:cs typeface="Times New Roman" panose="02020603050405020304" pitchFamily="18" charset="0"/>
              </a:rPr>
              <a:t>kNN</a:t>
            </a:r>
            <a:r>
              <a:rPr lang="en-US" sz="1400" b="0" i="0" dirty="0">
                <a:solidFill>
                  <a:srgbClr val="333333"/>
                </a:solidFill>
                <a:effectLst/>
                <a:latin typeface="Times New Roman" panose="02020603050405020304" pitchFamily="18" charset="0"/>
                <a:cs typeface="Times New Roman" panose="02020603050405020304" pitchFamily="18" charset="0"/>
              </a:rPr>
              <a:t> works quite well for handwritten digit recognition even though images of digits have one dimension per pixel, because the space of digit images is much smaller than the space of all possible images</a:t>
            </a:r>
            <a:r>
              <a:rPr lang="en-US" b="0" i="0" dirty="0">
                <a:solidFill>
                  <a:srgbClr val="333333"/>
                </a:solidFill>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Learners can implicitly take advantage of this lower effective dimension, or algorithms for explicitly reducing the dimensionality can be used.</a:t>
            </a:r>
          </a:p>
          <a:p>
            <a:pPr marL="0" indent="0">
              <a:buNone/>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3659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B0041-B258-442D-95EB-18A13AA0397F}"/>
              </a:ext>
            </a:extLst>
          </p:cNvPr>
          <p:cNvSpPr>
            <a:spLocks noGrp="1"/>
          </p:cNvSpPr>
          <p:nvPr>
            <p:ph type="title"/>
          </p:nvPr>
        </p:nvSpPr>
        <p:spPr/>
        <p:txBody>
          <a:bodyPr/>
          <a:lstStyle/>
          <a:p>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Theoretical guarantees are not what they seem</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FF086B8-1A22-465C-A159-444C535982CA}"/>
              </a:ext>
            </a:extLst>
          </p:cNvPr>
          <p:cNvSpPr>
            <a:spLocks noGrp="1"/>
          </p:cNvSpPr>
          <p:nvPr>
            <p:ph idx="1"/>
          </p:nvPr>
        </p:nvSpPr>
        <p:spPr/>
        <p:txBody>
          <a:bodyPr>
            <a:normAutofit/>
          </a:bodyPr>
          <a:lstStyle/>
          <a:p>
            <a:pPr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The main role of theoretical guarantees in machine learning is not as a criterion for practical decisions, but as a source of understanding and driving force for algorithm design.</a:t>
            </a:r>
          </a:p>
          <a:p>
            <a:pPr marL="742950" lvl="1" indent="-285750"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The most common type of theoretical guarantees is a bound on the number of examples needed to ensure good generalization.</a:t>
            </a:r>
          </a:p>
          <a:p>
            <a:pPr marL="742950" lvl="1" indent="-285750"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Another common type is asymptotic: given infinite data, the learner is guaranteed to output the correct classifier.</a:t>
            </a:r>
          </a:p>
          <a:p>
            <a:pPr lvl="2" algn="l">
              <a:buFont typeface="Wingdings" panose="05000000000000000000" pitchFamily="2" charset="2"/>
              <a:buChar char="v"/>
            </a:pPr>
            <a:endParaRPr lang="en-US" b="0" i="0" dirty="0">
              <a:solidFill>
                <a:srgbClr val="333333"/>
              </a:solidFill>
              <a:effectLst/>
              <a:latin typeface="Times New Roman" panose="02020603050405020304" pitchFamily="18" charset="0"/>
              <a:cs typeface="Times New Roman" panose="02020603050405020304" pitchFamily="18" charset="0"/>
            </a:endParaRPr>
          </a:p>
          <a:p>
            <a:pPr lvl="2" algn="l">
              <a:buFont typeface="Wingdings" panose="05000000000000000000" pitchFamily="2" charset="2"/>
              <a:buChar char="v"/>
            </a:pPr>
            <a:endParaRPr lang="en-US" dirty="0">
              <a:solidFill>
                <a:srgbClr val="333333"/>
              </a:solidFill>
              <a:latin typeface="Times New Roman" panose="02020603050405020304" pitchFamily="18" charset="0"/>
              <a:cs typeface="Times New Roman" panose="02020603050405020304" pitchFamily="18" charset="0"/>
            </a:endParaRPr>
          </a:p>
          <a:p>
            <a:pPr lvl="2" algn="l">
              <a:buFont typeface="Wingdings" panose="05000000000000000000" pitchFamily="2" charset="2"/>
              <a:buChar char="v"/>
            </a:pPr>
            <a:r>
              <a:rPr lang="en-US" b="0" i="0" dirty="0">
                <a:solidFill>
                  <a:srgbClr val="333333"/>
                </a:solidFill>
                <a:effectLst/>
                <a:latin typeface="Times New Roman" panose="02020603050405020304" pitchFamily="18" charset="0"/>
                <a:cs typeface="Times New Roman" panose="02020603050405020304" pitchFamily="18" charset="0"/>
              </a:rPr>
              <a:t>Note that because of the bias-variance trade-off, if learner A is better than learner B given infinite data, B is often better than A given finite data.</a:t>
            </a:r>
          </a:p>
          <a:p>
            <a:pPr marL="0" indent="0">
              <a:buNone/>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7609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6D6A4-5BD3-446A-9BA8-6A59EB2B139C}"/>
              </a:ext>
            </a:extLst>
          </p:cNvPr>
          <p:cNvSpPr>
            <a:spLocks noGrp="1"/>
          </p:cNvSpPr>
          <p:nvPr>
            <p:ph type="title"/>
          </p:nvPr>
        </p:nvSpPr>
        <p:spPr/>
        <p:txBody>
          <a:bodyPr/>
          <a:lstStyle/>
          <a:p>
            <a:r>
              <a:rPr lang="en-IN" sz="1800" b="1" spc="-5" dirty="0">
                <a:effectLst/>
                <a:latin typeface="Times New Roman" panose="02020603050405020304" pitchFamily="18" charset="0"/>
                <a:ea typeface="Calibri" panose="020F0502020204030204" pitchFamily="34" charset="0"/>
              </a:rPr>
              <a:t>Featuring Engineering is a key</a:t>
            </a:r>
            <a:endParaRPr lang="en-IN" dirty="0"/>
          </a:p>
        </p:txBody>
      </p:sp>
      <p:sp>
        <p:nvSpPr>
          <p:cNvPr id="3" name="Content Placeholder 2">
            <a:extLst>
              <a:ext uri="{FF2B5EF4-FFF2-40B4-BE49-F238E27FC236}">
                <a16:creationId xmlns:a16="http://schemas.microsoft.com/office/drawing/2014/main" id="{051DA890-BEF1-4EED-8669-5523587796A8}"/>
              </a:ext>
            </a:extLst>
          </p:cNvPr>
          <p:cNvSpPr>
            <a:spLocks noGrp="1"/>
          </p:cNvSpPr>
          <p:nvPr>
            <p:ph idx="1"/>
          </p:nvPr>
        </p:nvSpPr>
        <p:spPr/>
        <p:txBody>
          <a:bodyPr>
            <a:normAutofit/>
          </a:bodyPr>
          <a:lstStyle/>
          <a:p>
            <a:pPr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The most important factor which makes the difference is the features used.</a:t>
            </a:r>
          </a:p>
          <a:p>
            <a:pPr marL="742950" lvl="1" indent="-285750"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But, the raw data is not in a form that is amenable to learning, but you can construct features from it that are.</a:t>
            </a:r>
          </a:p>
          <a:p>
            <a:pPr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Always, machine learning is not a one-shot process of building a data set and running a learner, but rater an iterative process of running the learner, analyzing the results, modifying the data and/or the learner, and repeating.</a:t>
            </a:r>
          </a:p>
          <a:p>
            <a:pPr marL="742950" lvl="1" indent="-285750"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Learning is easy and the quickest part, but feature engineering is more difficult because it’s domain-specific.</a:t>
            </a:r>
          </a:p>
          <a:p>
            <a:pPr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One of the holy grails of machine learning is to automate more and more of the feature engineering process.</a:t>
            </a:r>
          </a:p>
          <a:p>
            <a:pPr marL="742950" lvl="1" indent="-285750"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In nowadays, it is by automatically generating large number of candidate features and selecting the best by their information gain with respect to the class.</a:t>
            </a:r>
          </a:p>
          <a:p>
            <a:pPr marL="742950" lvl="1" indent="-285750"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Note that features that look irrelevant in isolation may be relevant in combination.</a:t>
            </a:r>
          </a:p>
          <a:p>
            <a:pPr marL="0" indent="0">
              <a:buNone/>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579849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56</TotalTime>
  <Words>1955</Words>
  <Application>Microsoft Office PowerPoint</Application>
  <PresentationFormat>Widescreen</PresentationFormat>
  <Paragraphs>101</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Courier New</vt:lpstr>
      <vt:lpstr>Open Sans</vt:lpstr>
      <vt:lpstr>Times New Roman</vt:lpstr>
      <vt:lpstr>Trebuchet MS</vt:lpstr>
      <vt:lpstr>Wingdings</vt:lpstr>
      <vt:lpstr>Berlin</vt:lpstr>
      <vt:lpstr>THE FEW THINGS TO KNOW ABOUT MACHINE LEARNING –BY P. DOMINGOS</vt:lpstr>
      <vt:lpstr>MACHINE LEARNING</vt:lpstr>
      <vt:lpstr>LEARNING = REPRESENTATION + EVALUATION + OPTIMIZATION </vt:lpstr>
      <vt:lpstr>IT’S GENERALIZATION THAT COUNTS </vt:lpstr>
      <vt:lpstr>DATA ALONE IS NOT ENOUGH  </vt:lpstr>
      <vt:lpstr>OVERFITTING HAS MANY FACES </vt:lpstr>
      <vt:lpstr>INTUITION FAILS IN HIGH DIMENSIONS  </vt:lpstr>
      <vt:lpstr>Theoretical guarantees are not what they seem </vt:lpstr>
      <vt:lpstr>Featuring Engineering is a key</vt:lpstr>
      <vt:lpstr>More Date beats a cleaver algorithm</vt:lpstr>
      <vt:lpstr>PowerPoint Presentation</vt:lpstr>
      <vt:lpstr>Learn Many Models, Not Just One </vt:lpstr>
      <vt:lpstr>SIMPLICITY DOESN’T IMPLY ACCURACY</vt:lpstr>
      <vt:lpstr>REPRESENTABLE DOES NOT IMPLY LEARNABLE </vt:lpstr>
      <vt:lpstr>Correlation Does Not Imply Causation </vt:lpstr>
      <vt:lpstr>CONCLUSION </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few things to know about Machine Learning                                                                                             -Domingos P</dc:title>
  <dc:creator>shivansha jamuar</dc:creator>
  <cp:lastModifiedBy>shivansha jamuar</cp:lastModifiedBy>
  <cp:revision>7</cp:revision>
  <dcterms:created xsi:type="dcterms:W3CDTF">2020-08-06T08:06:36Z</dcterms:created>
  <dcterms:modified xsi:type="dcterms:W3CDTF">2020-08-06T09:33:29Z</dcterms:modified>
</cp:coreProperties>
</file>