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435" y="-3163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" y="4008897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5" name="Rectangle 4"/>
          <p:cNvSpPr/>
          <p:nvPr/>
        </p:nvSpPr>
        <p:spPr>
          <a:xfrm>
            <a:off x="15240" y="10060073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738151"/>
            <a:ext cx="21709812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707225" y="4118218"/>
            <a:ext cx="309757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688509" y="16206536"/>
            <a:ext cx="1843457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225" y="22293099"/>
            <a:ext cx="572757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7880" y="27640071"/>
            <a:ext cx="310688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220" y="2600950"/>
            <a:ext cx="20052285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 By Using Linear Regression Algorithm With Fine K-Nearest Neighbor  Classifier Algorithm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7188" y="10234239"/>
            <a:ext cx="518030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475" y="4512211"/>
            <a:ext cx="14700292" cy="563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paper explores the application of machine learning algorithms for the detection of crop diseases caused by pests.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aim of this project is to develop a robust and reliable system for the early detection of crop diseases caused by pests. 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 comparative analysis of two machine learning algorithms: Linear Regression Algorithm and Fine K-Nearest Neighbor (KNN) Classifier Algorithm.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algorithm, Fine K-Nearest Neighbor (KNN) Classifier Algorithm, offers several advantages within the scope of the project </a:t>
            </a:r>
            <a:r>
              <a:rPr lang="en-IN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noise, Non-parametric nature.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this research demonstrates the potential of machine learning algorithms in the field of crop disease detection caused by pests.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 Algorithm emerges as a preferable choice for crop disease detection</a:t>
            </a:r>
            <a:endParaRPr lang="en-US" sz="219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-1983108" y="15895320"/>
            <a:ext cx="824868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2519" y="22775653"/>
            <a:ext cx="20708415" cy="458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Algorithms were assessed across two distinct groups , and a total of 100 samples considered in the analysis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</a:t>
            </a:r>
            <a:r>
              <a:rPr lang="en-IN" sz="219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Regression Algorithm 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82.50 % and </a:t>
            </a:r>
            <a:r>
              <a:rPr lang="en-US" sz="219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Algorithm</a:t>
            </a:r>
            <a:r>
              <a:rPr lang="en-IN" sz="2190" b="1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62.50%.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Linear Regression Algorithm(LRA) -  92.50%</a:t>
            </a:r>
          </a:p>
          <a:p>
            <a:pPr algn="just">
              <a:lnSpc>
                <a:spcPct val="150000"/>
              </a:lnSpc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K-Nearest Neighbor Algorithm(KNN)-   62.50%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</a:t>
            </a:r>
            <a:r>
              <a:rPr lang="en-IN" sz="219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Regression Algorithm</a:t>
            </a:r>
            <a:r>
              <a:rPr lang="en-IN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attains the high accuracy when comparing with other K-Nearest Neighbor Algorithm</a:t>
            </a:r>
          </a:p>
          <a:p>
            <a:pPr>
              <a:lnSpc>
                <a:spcPct val="150000"/>
              </a:lnSpc>
            </a:pPr>
            <a:r>
              <a:rPr lang="en-US" sz="2190" b="1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        Conversation to Crop Disease Detection Of Pests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can lead to biased model, and rapid evolution of SQL Injection Detection challenges model adaptability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5854544" y="14891348"/>
            <a:ext cx="14520856" cy="7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r>
              <a:rPr lang="en-US" sz="2189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Crop Disease Detection Of Pests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5404124" y="8804020"/>
            <a:ext cx="616740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Of Pests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Miss.  N.Sree Swarna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192119038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S.Poompavai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5F85DF-6D17-1AB6-A6DF-A49D7472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2" y="17910783"/>
            <a:ext cx="28010572" cy="76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291109-5384-1CD9-5A62-D2685A0E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44335"/>
              </p:ext>
            </p:extLst>
          </p:nvPr>
        </p:nvGraphicFramePr>
        <p:xfrm>
          <a:off x="12063715" y="18676727"/>
          <a:ext cx="8973245" cy="256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09">
                  <a:extLst>
                    <a:ext uri="{9D8B030D-6E8A-4147-A177-3AD203B41FA5}">
                      <a16:colId xmlns:a16="http://schemas.microsoft.com/office/drawing/2014/main" val="549482650"/>
                    </a:ext>
                  </a:extLst>
                </a:gridCol>
                <a:gridCol w="1855597">
                  <a:extLst>
                    <a:ext uri="{9D8B030D-6E8A-4147-A177-3AD203B41FA5}">
                      <a16:colId xmlns:a16="http://schemas.microsoft.com/office/drawing/2014/main" val="1887108758"/>
                    </a:ext>
                  </a:extLst>
                </a:gridCol>
                <a:gridCol w="1002527">
                  <a:extLst>
                    <a:ext uri="{9D8B030D-6E8A-4147-A177-3AD203B41FA5}">
                      <a16:colId xmlns:a16="http://schemas.microsoft.com/office/drawing/2014/main" val="1713921459"/>
                    </a:ext>
                  </a:extLst>
                </a:gridCol>
                <a:gridCol w="1409803">
                  <a:extLst>
                    <a:ext uri="{9D8B030D-6E8A-4147-A177-3AD203B41FA5}">
                      <a16:colId xmlns:a16="http://schemas.microsoft.com/office/drawing/2014/main" val="2249929813"/>
                    </a:ext>
                  </a:extLst>
                </a:gridCol>
                <a:gridCol w="1582113">
                  <a:extLst>
                    <a:ext uri="{9D8B030D-6E8A-4147-A177-3AD203B41FA5}">
                      <a16:colId xmlns:a16="http://schemas.microsoft.com/office/drawing/2014/main" val="1950984923"/>
                    </a:ext>
                  </a:extLst>
                </a:gridCol>
                <a:gridCol w="1587196">
                  <a:extLst>
                    <a:ext uri="{9D8B030D-6E8A-4147-A177-3AD203B41FA5}">
                      <a16:colId xmlns:a16="http://schemas.microsoft.com/office/drawing/2014/main" val="802725854"/>
                    </a:ext>
                  </a:extLst>
                </a:gridCol>
              </a:tblGrid>
              <a:tr h="920308">
                <a:tc>
                  <a:txBody>
                    <a:bodyPr/>
                    <a:lstStyle/>
                    <a:p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</a:p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</a:p>
                    <a:p>
                      <a:r>
                        <a:rPr lang="en-US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1509"/>
                  </a:ext>
                </a:extLst>
              </a:tr>
              <a:tr h="889372"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LRA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82.50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2.02765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0.95743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56692"/>
                  </a:ext>
                </a:extLst>
              </a:tr>
              <a:tr h="717795"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75.00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2.73861</a:t>
                      </a:r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9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0.91287</a:t>
                      </a:r>
                    </a:p>
                    <a:p>
                      <a:endParaRPr lang="en-IN" sz="219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7427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7E2E121-329C-C7AF-4884-D3A6C34142DD}"/>
              </a:ext>
            </a:extLst>
          </p:cNvPr>
          <p:cNvSpPr txBox="1"/>
          <p:nvPr/>
        </p:nvSpPr>
        <p:spPr>
          <a:xfrm>
            <a:off x="842883" y="20481123"/>
            <a:ext cx="5591915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 1:Statistical Analysis Performed using SPSS tool-graph obtained by comparing the Linear Regression Algorithm and K-Nearest Neighbor  Algorithm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84288-579D-2AB1-3AA8-7B297F9B3223}"/>
              </a:ext>
            </a:extLst>
          </p:cNvPr>
          <p:cNvSpPr txBox="1"/>
          <p:nvPr/>
        </p:nvSpPr>
        <p:spPr>
          <a:xfrm>
            <a:off x="7059080" y="16221259"/>
            <a:ext cx="456903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Accuracy values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96A31-1E2C-7160-F438-EDBCF4974619}"/>
              </a:ext>
            </a:extLst>
          </p:cNvPr>
          <p:cNvSpPr txBox="1"/>
          <p:nvPr/>
        </p:nvSpPr>
        <p:spPr>
          <a:xfrm>
            <a:off x="12434113" y="16786785"/>
            <a:ext cx="8232447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90" b="1" i="0" u="none" strike="noStrike" dirty="0">
                <a:effectLst/>
                <a:latin typeface="Times New Roman" panose="02020603050405020304" pitchFamily="18" charset="0"/>
              </a:rPr>
              <a:t>Table 2:Group Statistics analysis of Linear Regression Algorithm </a:t>
            </a:r>
          </a:p>
          <a:p>
            <a:pPr algn="just"/>
            <a:r>
              <a:rPr lang="en-US" sz="2190" b="1" i="0" u="none" strike="noStrike" dirty="0">
                <a:effectLst/>
                <a:latin typeface="Times New Roman" panose="02020603050405020304" pitchFamily="18" charset="0"/>
              </a:rPr>
              <a:t>of 82.50%%) and Statistics analysis of K-Nearest Neighbor Algorithm (mean accuracy of 75.00%) with Sample size, Mean, Standard deviation, Standard Error Mean.</a:t>
            </a:r>
            <a:endParaRPr lang="en-IN" sz="219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5DA28-C31B-0C9D-ADEB-6613990DEA63}"/>
              </a:ext>
            </a:extLst>
          </p:cNvPr>
          <p:cNvSpPr txBox="1"/>
          <p:nvPr/>
        </p:nvSpPr>
        <p:spPr>
          <a:xfrm>
            <a:off x="339697" y="28203119"/>
            <a:ext cx="21060877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Johnson, A. (Year). "Advancements in Crop Disease Detection Techniques." Journal of Agricultural Engineering,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Y., &amp; Liu, Q. (Year). "Comparative Study of Machine Learning Algorithms for Crop Disease Detection." International Conference on Agricultural Technology,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Jones, R., &amp; Patel, S. (Year). "Linear Regression Approach for Crop Disease Severity Prediction." Journal of Agricultural Science,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M., &amp; Gupta, S. (Year). "Fine K-Nearest Neighbor Classifier for Crop Disease Classification." Conference on Computer Vision and Pattern Recognition,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X., &amp; Zhang, W. (Year). "Integration of Linear Regression and KNN for Crop Disease Detection." International Journal of Agricultural Sciences,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J., &amp; Lim, K. (Year). "Machine Learning Applications in Agriculture: A Review." Journal of Agricultural Informatics, Volume (Issue),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A., &amp; Singh, R. (Year). "Enhancing Crop Disease Detection Using Machine Learning Techniques." International Conference on Intelligent Systems for Agriculture,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L., &amp; Wang, Z. (Year). "Predictive Modeling for Crop Disease Detection: A Comparative Study."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1A17570-F200-BB1F-A876-0B26763EAE61}"/>
              </a:ext>
            </a:extLst>
          </p:cNvPr>
          <p:cNvSpPr/>
          <p:nvPr/>
        </p:nvSpPr>
        <p:spPr>
          <a:xfrm>
            <a:off x="363913" y="10871641"/>
            <a:ext cx="2045308" cy="1902281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16282E-7E0E-F10E-2787-9171315ABB62}"/>
              </a:ext>
            </a:extLst>
          </p:cNvPr>
          <p:cNvSpPr/>
          <p:nvPr/>
        </p:nvSpPr>
        <p:spPr>
          <a:xfrm>
            <a:off x="4065260" y="11275736"/>
            <a:ext cx="2362200" cy="9805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91156EB-2285-FA31-77B2-7863CF9B9E1D}"/>
              </a:ext>
            </a:extLst>
          </p:cNvPr>
          <p:cNvSpPr/>
          <p:nvPr/>
        </p:nvSpPr>
        <p:spPr>
          <a:xfrm>
            <a:off x="10577395" y="11034960"/>
            <a:ext cx="2416175" cy="12559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35C98DDF-6D1F-5797-1EA3-39DFAB53714E}"/>
              </a:ext>
            </a:extLst>
          </p:cNvPr>
          <p:cNvSpPr/>
          <p:nvPr/>
        </p:nvSpPr>
        <p:spPr>
          <a:xfrm>
            <a:off x="14179939" y="10017017"/>
            <a:ext cx="3808301" cy="3040041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EVALUTION &amp;TUNING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1C3002-96A6-899A-0160-93C2698EECE0}"/>
              </a:ext>
            </a:extLst>
          </p:cNvPr>
          <p:cNvSpPr/>
          <p:nvPr/>
        </p:nvSpPr>
        <p:spPr>
          <a:xfrm>
            <a:off x="18677186" y="10537920"/>
            <a:ext cx="2416175" cy="2010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&amp;MONITORING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0F47FCF-264C-C3B3-B667-2CEBE08DF7E7}"/>
              </a:ext>
            </a:extLst>
          </p:cNvPr>
          <p:cNvSpPr/>
          <p:nvPr/>
        </p:nvSpPr>
        <p:spPr>
          <a:xfrm>
            <a:off x="2481029" y="11582426"/>
            <a:ext cx="1473995" cy="26762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508CA4-8B1A-1715-F393-40A015F82754}"/>
              </a:ext>
            </a:extLst>
          </p:cNvPr>
          <p:cNvSpPr/>
          <p:nvPr/>
        </p:nvSpPr>
        <p:spPr>
          <a:xfrm>
            <a:off x="1612056" y="13299670"/>
            <a:ext cx="8051156" cy="18439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67D8C0-D178-D3A7-8065-091F67D4CFA1}"/>
              </a:ext>
            </a:extLst>
          </p:cNvPr>
          <p:cNvSpPr/>
          <p:nvPr/>
        </p:nvSpPr>
        <p:spPr>
          <a:xfrm>
            <a:off x="1723620" y="13468473"/>
            <a:ext cx="2089794" cy="9839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1BFDB8-30FA-479E-8FF7-92158ED8E702}"/>
              </a:ext>
            </a:extLst>
          </p:cNvPr>
          <p:cNvSpPr/>
          <p:nvPr/>
        </p:nvSpPr>
        <p:spPr>
          <a:xfrm>
            <a:off x="4643654" y="13500090"/>
            <a:ext cx="2089794" cy="10211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EDC50B-C85A-1CDD-18B1-17EFE938A989}"/>
              </a:ext>
            </a:extLst>
          </p:cNvPr>
          <p:cNvSpPr/>
          <p:nvPr/>
        </p:nvSpPr>
        <p:spPr>
          <a:xfrm>
            <a:off x="7450020" y="13566863"/>
            <a:ext cx="1868717" cy="8962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073894-B9E6-E49C-D499-CA7D51ACB251}"/>
              </a:ext>
            </a:extLst>
          </p:cNvPr>
          <p:cNvSpPr txBox="1"/>
          <p:nvPr/>
        </p:nvSpPr>
        <p:spPr>
          <a:xfrm>
            <a:off x="2693388" y="14708066"/>
            <a:ext cx="481965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 PREPPARATION</a:t>
            </a:r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93E21BAC-EB96-8579-18BD-1B47EEC1CC3D}"/>
              </a:ext>
            </a:extLst>
          </p:cNvPr>
          <p:cNvSpPr/>
          <p:nvPr/>
        </p:nvSpPr>
        <p:spPr>
          <a:xfrm>
            <a:off x="4853127" y="12256324"/>
            <a:ext cx="562935" cy="99500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FC9A75B-FE88-9B4B-A0ED-C9B369E60B9E}"/>
              </a:ext>
            </a:extLst>
          </p:cNvPr>
          <p:cNvSpPr/>
          <p:nvPr/>
        </p:nvSpPr>
        <p:spPr>
          <a:xfrm>
            <a:off x="10454251" y="13296306"/>
            <a:ext cx="5318583" cy="16188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bIns="0" rtlCol="0" anchor="t" anchorCtr="0"/>
          <a:lstStyle/>
          <a:p>
            <a:pPr algn="ctr"/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B673DA0-51BF-0492-6C23-600BBEAB82FD}"/>
              </a:ext>
            </a:extLst>
          </p:cNvPr>
          <p:cNvSpPr/>
          <p:nvPr/>
        </p:nvSpPr>
        <p:spPr>
          <a:xfrm>
            <a:off x="10587804" y="13583259"/>
            <a:ext cx="2450954" cy="9679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Algorithm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FF359ED-EABB-0901-D910-0B935150111A}"/>
              </a:ext>
            </a:extLst>
          </p:cNvPr>
          <p:cNvSpPr/>
          <p:nvPr/>
        </p:nvSpPr>
        <p:spPr>
          <a:xfrm>
            <a:off x="13213438" y="13523984"/>
            <a:ext cx="2302925" cy="11898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K-Nearest Neighbor Algorithm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E97FE2CE-095F-9598-DCBC-BDCB29CB46F9}"/>
              </a:ext>
            </a:extLst>
          </p:cNvPr>
          <p:cNvSpPr/>
          <p:nvPr/>
        </p:nvSpPr>
        <p:spPr>
          <a:xfrm flipH="1" flipV="1">
            <a:off x="11452996" y="12256321"/>
            <a:ext cx="562934" cy="101990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06031971-D229-077E-74A3-378469D625EF}"/>
              </a:ext>
            </a:extLst>
          </p:cNvPr>
          <p:cNvSpPr/>
          <p:nvPr/>
        </p:nvSpPr>
        <p:spPr>
          <a:xfrm>
            <a:off x="17983799" y="11382396"/>
            <a:ext cx="693387" cy="3999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FFB18706-FA4A-31E5-3DBB-0772C6B91813}"/>
              </a:ext>
            </a:extLst>
          </p:cNvPr>
          <p:cNvSpPr/>
          <p:nvPr/>
        </p:nvSpPr>
        <p:spPr>
          <a:xfrm>
            <a:off x="12993570" y="11375634"/>
            <a:ext cx="1246604" cy="3152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A84508C-51BD-E508-28A1-C2D6C7B375D6}"/>
              </a:ext>
            </a:extLst>
          </p:cNvPr>
          <p:cNvSpPr/>
          <p:nvPr/>
        </p:nvSpPr>
        <p:spPr>
          <a:xfrm>
            <a:off x="3924584" y="13845590"/>
            <a:ext cx="624023" cy="3868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8FC251-84A6-8A84-9A2A-0429A5595D1D}"/>
              </a:ext>
            </a:extLst>
          </p:cNvPr>
          <p:cNvSpPr/>
          <p:nvPr/>
        </p:nvSpPr>
        <p:spPr>
          <a:xfrm>
            <a:off x="6803787" y="13866695"/>
            <a:ext cx="618607" cy="383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95E2007-2244-1782-0B86-308E2385DB9F}"/>
              </a:ext>
            </a:extLst>
          </p:cNvPr>
          <p:cNvSpPr/>
          <p:nvPr/>
        </p:nvSpPr>
        <p:spPr>
          <a:xfrm>
            <a:off x="9686658" y="13937033"/>
            <a:ext cx="767593" cy="46795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26E95-F7BD-9668-5186-0761C877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17058958"/>
            <a:ext cx="5313512" cy="33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0281510E-F5A7-A5B7-60FF-64A4ED12F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263" y="20339763"/>
            <a:ext cx="215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5B6D232C-DCA3-DAD6-C5EB-6F90323A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22278597"/>
            <a:ext cx="215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8A710F0-D43F-236C-7763-5E3AC9B14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6851"/>
              </p:ext>
            </p:extLst>
          </p:nvPr>
        </p:nvGraphicFramePr>
        <p:xfrm>
          <a:off x="6887813" y="16759872"/>
          <a:ext cx="4475416" cy="4970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347">
                  <a:extLst>
                    <a:ext uri="{9D8B030D-6E8A-4147-A177-3AD203B41FA5}">
                      <a16:colId xmlns:a16="http://schemas.microsoft.com/office/drawing/2014/main" val="1894943538"/>
                    </a:ext>
                  </a:extLst>
                </a:gridCol>
                <a:gridCol w="1860965">
                  <a:extLst>
                    <a:ext uri="{9D8B030D-6E8A-4147-A177-3AD203B41FA5}">
                      <a16:colId xmlns:a16="http://schemas.microsoft.com/office/drawing/2014/main" val="2177019069"/>
                    </a:ext>
                  </a:extLst>
                </a:gridCol>
                <a:gridCol w="1745104">
                  <a:extLst>
                    <a:ext uri="{9D8B030D-6E8A-4147-A177-3AD203B41FA5}">
                      <a16:colId xmlns:a16="http://schemas.microsoft.com/office/drawing/2014/main" val="1152111862"/>
                    </a:ext>
                  </a:extLst>
                </a:gridCol>
              </a:tblGrid>
              <a:tr h="1380301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</a:rPr>
                        <a:t>Linear Regression Algorithm 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</a:rPr>
                        <a:t>(LRA)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90" b="1" kern="1200" dirty="0">
                          <a:solidFill>
                            <a:srgbClr val="000000"/>
                          </a:solidFill>
                          <a:effectLst/>
                        </a:rPr>
                        <a:t>K-Nearest Neighbor Algorithm</a:t>
                      </a:r>
                      <a:endParaRPr lang="en-IN" sz="219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</a:rPr>
                        <a:t>(KNN)</a:t>
                      </a:r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50095"/>
                  </a:ext>
                </a:extLst>
              </a:tr>
              <a:tr h="3544008"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80.4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83.6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71.3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72.5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75.9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77.1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78.8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79.6</a:t>
                      </a:r>
                    </a:p>
                    <a:p>
                      <a:pPr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168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8896BF7-9D60-15DD-0ADC-8930246EC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t="5247" r="1459" b="12335"/>
          <a:stretch/>
        </p:blipFill>
        <p:spPr bwMode="auto">
          <a:xfrm>
            <a:off x="15191684" y="4521735"/>
            <a:ext cx="6167399" cy="41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3382</TotalTime>
  <Words>768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Tej Kiran</cp:lastModifiedBy>
  <cp:revision>85</cp:revision>
  <dcterms:created xsi:type="dcterms:W3CDTF">2023-04-19T08:35:00Z</dcterms:created>
  <dcterms:modified xsi:type="dcterms:W3CDTF">2024-04-19T12:49:59Z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