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5CD"/>
    <a:srgbClr val="BFE7FF"/>
    <a:srgbClr val="828282"/>
    <a:srgbClr val="FCDCB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25" d="100"/>
          <a:sy n="25" d="100"/>
        </p:scale>
        <p:origin x="2155" y="-1560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478" y="3978186"/>
            <a:ext cx="21571523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 dirty="0"/>
          </a:p>
        </p:txBody>
      </p:sp>
      <p:sp>
        <p:nvSpPr>
          <p:cNvPr id="5" name="Rectangle 4"/>
          <p:cNvSpPr/>
          <p:nvPr/>
        </p:nvSpPr>
        <p:spPr>
          <a:xfrm>
            <a:off x="0" y="9989735"/>
            <a:ext cx="21599525" cy="579613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 dirty="0"/>
          </a:p>
        </p:txBody>
      </p:sp>
      <p:sp>
        <p:nvSpPr>
          <p:cNvPr id="6" name="Rectangle 5"/>
          <p:cNvSpPr/>
          <p:nvPr/>
        </p:nvSpPr>
        <p:spPr>
          <a:xfrm>
            <a:off x="-12911" y="15728297"/>
            <a:ext cx="21709812" cy="6283988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42228" y="21991496"/>
            <a:ext cx="21684935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8" name="Rectangle 7"/>
          <p:cNvSpPr/>
          <p:nvPr/>
        </p:nvSpPr>
        <p:spPr>
          <a:xfrm>
            <a:off x="-8251" y="27346472"/>
            <a:ext cx="21670008" cy="5578746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19" name="Rectangle 18"/>
          <p:cNvSpPr/>
          <p:nvPr/>
        </p:nvSpPr>
        <p:spPr>
          <a:xfrm>
            <a:off x="722589" y="4073128"/>
            <a:ext cx="3112812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22" name="Rectangle 21"/>
          <p:cNvSpPr/>
          <p:nvPr/>
        </p:nvSpPr>
        <p:spPr>
          <a:xfrm>
            <a:off x="748839" y="16030924"/>
            <a:ext cx="1820741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8571" y="22278870"/>
            <a:ext cx="5879870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8839" y="27426711"/>
            <a:ext cx="3381201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7812" y="10219766"/>
            <a:ext cx="5065023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88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8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3135" y="4485385"/>
            <a:ext cx="14797959" cy="5592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paper focuses on employing machine learning techniques, specifically the Linear Regression algorithm with dimensionality reduction, for the task of crop disease detection caused by pests.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aim of the project is to develop a robust system for the early detection of crop diseases caused by pests. </a:t>
            </a:r>
            <a:endParaRPr lang="en-US" sz="219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 comparative analysis of different machine learning algorithms, with a focus on Linear Regression with dimensionality reduction.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with dimensionality reduction offers several advantages within the scope of the project:</a:t>
            </a:r>
            <a:r>
              <a:rPr lang="en-US" sz="219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  <a:r>
              <a:rPr lang="en-US" sz="219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Interpretability</a:t>
            </a:r>
            <a:r>
              <a:rPr lang="en-US" sz="219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Scalability</a:t>
            </a:r>
            <a:r>
              <a:rPr lang="en-US" sz="219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research paper demonstrates the potential of using machine learning algorithms, particularly Linear Regression with dimensionality reduction, for crop disease detection caused by pests.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with dimensionality reduction emerges as a promising approach due to its simplicity, interpretability, and scalability.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84372" y="10973564"/>
            <a:ext cx="12078470" cy="39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3136" y="22759603"/>
            <a:ext cx="20489198" cy="45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Algorithms were assessed across two distinct groups , and a total of 100 samples considered in the analysis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 T-test Statistical analysis, the significance value of  p=0.001 (independent sample T - test p&lt;0.05) is obtained and shows that there is a statistical significant difference between the group 1 and group 2.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, the accuracy of the Linear Regression Algorithm is 82.50 % and Dimensionality Reduction is 75.00%.   </a:t>
            </a:r>
          </a:p>
          <a:p>
            <a:pPr algn="just">
              <a:lnSpc>
                <a:spcPct val="150000"/>
              </a:lnSpc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Linear Regression Algorithm(LRA) -  95.52%</a:t>
            </a:r>
          </a:p>
          <a:p>
            <a:pPr>
              <a:lnSpc>
                <a:spcPct val="150000"/>
              </a:lnSpc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Dimensionality Reduction-   85.42%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work , it is concluded that the Linear Regression Algorithm attains the high accuracy when comparing with other Dimensionality Reduction in Crop Disease Detection Of Pests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 can lead to biased model, and rapid evolution of  Crop Disease Detection Of Pests challenges model adaptability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106" y="-50532"/>
            <a:ext cx="21571523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3" y="-8622"/>
            <a:ext cx="20939802" cy="24323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9C9643-ABFE-8A57-12C3-73DC1127C192}"/>
              </a:ext>
            </a:extLst>
          </p:cNvPr>
          <p:cNvSpPr txBox="1"/>
          <p:nvPr/>
        </p:nvSpPr>
        <p:spPr>
          <a:xfrm>
            <a:off x="1168400" y="20412192"/>
            <a:ext cx="5212311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Fig 1:Statistical Analysis Performed using SPSS tool-graph obtained by comparing the Linear Regression Algorithm and Dimensionality Reduction</a:t>
            </a:r>
          </a:p>
          <a:p>
            <a:pPr algn="just"/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67EA8F2-14C7-776C-5F0F-33E716719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51876"/>
              </p:ext>
            </p:extLst>
          </p:nvPr>
        </p:nvGraphicFramePr>
        <p:xfrm>
          <a:off x="7327561" y="16673690"/>
          <a:ext cx="5075979" cy="5141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119">
                  <a:extLst>
                    <a:ext uri="{9D8B030D-6E8A-4147-A177-3AD203B41FA5}">
                      <a16:colId xmlns:a16="http://schemas.microsoft.com/office/drawing/2014/main" val="681817348"/>
                    </a:ext>
                  </a:extLst>
                </a:gridCol>
                <a:gridCol w="1925447">
                  <a:extLst>
                    <a:ext uri="{9D8B030D-6E8A-4147-A177-3AD203B41FA5}">
                      <a16:colId xmlns:a16="http://schemas.microsoft.com/office/drawing/2014/main" val="1082757627"/>
                    </a:ext>
                  </a:extLst>
                </a:gridCol>
                <a:gridCol w="2165413">
                  <a:extLst>
                    <a:ext uri="{9D8B030D-6E8A-4147-A177-3AD203B41FA5}">
                      <a16:colId xmlns:a16="http://schemas.microsoft.com/office/drawing/2014/main" val="2178303090"/>
                    </a:ext>
                  </a:extLst>
                </a:gridCol>
              </a:tblGrid>
              <a:tr h="680243"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 Algorithm 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Dimensionality Reduction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965525"/>
                  </a:ext>
                </a:extLst>
              </a:tr>
              <a:tr h="3715218"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80.2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81.4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83.6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84.2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85.9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86.1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87.6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88.9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75.1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76.9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77.2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78.5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79.4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80.6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81.5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83.7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91862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DE295B8-72C6-6CF6-7919-79F48126DAFE}"/>
              </a:ext>
            </a:extLst>
          </p:cNvPr>
          <p:cNvSpPr txBox="1"/>
          <p:nvPr/>
        </p:nvSpPr>
        <p:spPr>
          <a:xfrm>
            <a:off x="8082490" y="16122725"/>
            <a:ext cx="4483980" cy="70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Table1: Accuracy values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377293B-BAB6-7D97-BE43-55F394387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98621"/>
              </p:ext>
            </p:extLst>
          </p:nvPr>
        </p:nvGraphicFramePr>
        <p:xfrm>
          <a:off x="12620270" y="17373375"/>
          <a:ext cx="8520763" cy="3914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3030">
                  <a:extLst>
                    <a:ext uri="{9D8B030D-6E8A-4147-A177-3AD203B41FA5}">
                      <a16:colId xmlns:a16="http://schemas.microsoft.com/office/drawing/2014/main" val="549482650"/>
                    </a:ext>
                  </a:extLst>
                </a:gridCol>
                <a:gridCol w="1855597">
                  <a:extLst>
                    <a:ext uri="{9D8B030D-6E8A-4147-A177-3AD203B41FA5}">
                      <a16:colId xmlns:a16="http://schemas.microsoft.com/office/drawing/2014/main" val="1887108758"/>
                    </a:ext>
                  </a:extLst>
                </a:gridCol>
                <a:gridCol w="948733">
                  <a:extLst>
                    <a:ext uri="{9D8B030D-6E8A-4147-A177-3AD203B41FA5}">
                      <a16:colId xmlns:a16="http://schemas.microsoft.com/office/drawing/2014/main" val="1713921459"/>
                    </a:ext>
                  </a:extLst>
                </a:gridCol>
                <a:gridCol w="1334155">
                  <a:extLst>
                    <a:ext uri="{9D8B030D-6E8A-4147-A177-3AD203B41FA5}">
                      <a16:colId xmlns:a16="http://schemas.microsoft.com/office/drawing/2014/main" val="2249929813"/>
                    </a:ext>
                  </a:extLst>
                </a:gridCol>
                <a:gridCol w="1497219">
                  <a:extLst>
                    <a:ext uri="{9D8B030D-6E8A-4147-A177-3AD203B41FA5}">
                      <a16:colId xmlns:a16="http://schemas.microsoft.com/office/drawing/2014/main" val="1950984923"/>
                    </a:ext>
                  </a:extLst>
                </a:gridCol>
                <a:gridCol w="1502029">
                  <a:extLst>
                    <a:ext uri="{9D8B030D-6E8A-4147-A177-3AD203B41FA5}">
                      <a16:colId xmlns:a16="http://schemas.microsoft.com/office/drawing/2014/main" val="802725854"/>
                    </a:ext>
                  </a:extLst>
                </a:gridCol>
              </a:tblGrid>
              <a:tr h="1402562">
                <a:tc>
                  <a:txBody>
                    <a:bodyPr/>
                    <a:lstStyle/>
                    <a:p>
                      <a:pPr algn="ctr"/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</a:t>
                      </a:r>
                    </a:p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Deviation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Std.error</a:t>
                      </a:r>
                      <a:endParaRPr lang="en-US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1509"/>
                  </a:ext>
                </a:extLst>
              </a:tr>
              <a:tr h="1355415"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LRA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82.50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2.02765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0.95743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56692"/>
                  </a:ext>
                </a:extLst>
              </a:tr>
              <a:tr h="1156653"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75.00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2.73861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0.91287</a:t>
                      </a:r>
                    </a:p>
                    <a:p>
                      <a:pPr algn="ctr"/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7427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DF577A2-C4D7-D105-A581-3DF7B9FF9DF8}"/>
              </a:ext>
            </a:extLst>
          </p:cNvPr>
          <p:cNvSpPr txBox="1"/>
          <p:nvPr/>
        </p:nvSpPr>
        <p:spPr>
          <a:xfrm>
            <a:off x="12595451" y="15888878"/>
            <a:ext cx="8660424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9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2:Group Statistics analysis Linear Regression Algorithm (mean accuracy of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</a:t>
            </a:r>
            <a:r>
              <a:rPr lang="en-US" sz="219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.50%%) and Statistics analysis of Dimensionality Reduction (mean accuracy of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75.0</a:t>
            </a:r>
            <a:r>
              <a:rPr lang="en-US" sz="219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0%) with Sample size, Mean, Standard deviation, Standard Error Mean.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E9D2E6-962C-11BD-1D77-BFF661338FBB}"/>
              </a:ext>
            </a:extLst>
          </p:cNvPr>
          <p:cNvSpPr txBox="1"/>
          <p:nvPr/>
        </p:nvSpPr>
        <p:spPr>
          <a:xfrm>
            <a:off x="350166" y="27879223"/>
            <a:ext cx="21277301" cy="508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Smith, J., &amp; Johnson, A. (Year). "A Review of Machine Learning Techniques for Crop Disease Detection." Journal of Agricultural Technology, Volume (Issue), Pages.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Wang, Y., &amp; Liu, Q. (Year). "Comparative Analysis of Machine Learning Algorithms for Crop Disease Detection." International Conference on Agricultural Engineering, Pages.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Jones, R., &amp; Patel, S. (Year). "Linear Regression with Dimensionality Reduction for Crop Disease Detection: A Case Study." Journal of Agricultural Science, Volume (Issue), Pages.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Patel, M., &amp; Gupta, S. (Year). "Implementing Machine Learning for Crop Disease Detection: Challenges and Opportunities." Conference on Agricultural Technology Innovation, Pages.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X., &amp; Zhang, W. (Year). "Enhancing Crop Health Monitoring through Machine Learning Techniques." International Journal of Agriculture and Environmental Engineering, Volume (Issue), Pages.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Tan, J., &amp; Lim, K. (Year). "Evaluation of Linear Regression with Dimensionality Reduction for Crop Disease Detection." Journal of Crop Science, Volume (Issue), Pages.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A48FA4D6-E3C8-3FB4-412C-6BDE6F8B2A2D}"/>
              </a:ext>
            </a:extLst>
          </p:cNvPr>
          <p:cNvSpPr txBox="1"/>
          <p:nvPr/>
        </p:nvSpPr>
        <p:spPr>
          <a:xfrm>
            <a:off x="1698020" y="2666503"/>
            <a:ext cx="18094710" cy="119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58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 Disease Detection Of Pests By Using Linear Regression Algorithm With Dimensionality Reduction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CEF287-BDE4-B85C-1E22-70BDD2FF5D8A}"/>
              </a:ext>
            </a:extLst>
          </p:cNvPr>
          <p:cNvSpPr/>
          <p:nvPr/>
        </p:nvSpPr>
        <p:spPr>
          <a:xfrm>
            <a:off x="3816802" y="11056383"/>
            <a:ext cx="2633358" cy="1449950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AEF66F-E301-F86E-EDC7-CA839DF63B06}"/>
              </a:ext>
            </a:extLst>
          </p:cNvPr>
          <p:cNvSpPr/>
          <p:nvPr/>
        </p:nvSpPr>
        <p:spPr>
          <a:xfrm>
            <a:off x="4171623" y="13621340"/>
            <a:ext cx="1923715" cy="10536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endParaRPr 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B6FB127-5A2C-10D7-FAD4-5355B3EE992D}"/>
              </a:ext>
            </a:extLst>
          </p:cNvPr>
          <p:cNvSpPr/>
          <p:nvPr/>
        </p:nvSpPr>
        <p:spPr>
          <a:xfrm>
            <a:off x="1825177" y="13623852"/>
            <a:ext cx="1815283" cy="109247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E49C602-76AB-99FF-0DE3-A4A316629403}"/>
              </a:ext>
            </a:extLst>
          </p:cNvPr>
          <p:cNvSpPr/>
          <p:nvPr/>
        </p:nvSpPr>
        <p:spPr>
          <a:xfrm>
            <a:off x="7548259" y="11154294"/>
            <a:ext cx="2463181" cy="12041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  <a:p>
            <a:pPr algn="ctr"/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C2D7C00-B893-4B69-25C4-9EC35A7D7233}"/>
              </a:ext>
            </a:extLst>
          </p:cNvPr>
          <p:cNvSpPr/>
          <p:nvPr/>
        </p:nvSpPr>
        <p:spPr>
          <a:xfrm>
            <a:off x="6626502" y="13623852"/>
            <a:ext cx="2359151" cy="105364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Transforming</a:t>
            </a:r>
            <a:endParaRPr 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C025C94-5C4E-BE78-85F4-72DD74C4E556}"/>
              </a:ext>
            </a:extLst>
          </p:cNvPr>
          <p:cNvSpPr/>
          <p:nvPr/>
        </p:nvSpPr>
        <p:spPr>
          <a:xfrm>
            <a:off x="11173918" y="10962387"/>
            <a:ext cx="1074208" cy="15576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492DA1A5-39EE-4208-7B29-2C84B851E6A3}"/>
              </a:ext>
            </a:extLst>
          </p:cNvPr>
          <p:cNvSpPr/>
          <p:nvPr/>
        </p:nvSpPr>
        <p:spPr>
          <a:xfrm>
            <a:off x="277432" y="11141383"/>
            <a:ext cx="2407372" cy="1233389"/>
          </a:xfrm>
          <a:prstGeom prst="ca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  <a:p>
            <a:pPr algn="ctr"/>
            <a:endParaRPr lang="en-US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7611FE8-8184-0E74-42FC-0C90B3ADD7EC}"/>
              </a:ext>
            </a:extLst>
          </p:cNvPr>
          <p:cNvSpPr/>
          <p:nvPr/>
        </p:nvSpPr>
        <p:spPr>
          <a:xfrm>
            <a:off x="15476347" y="10308338"/>
            <a:ext cx="2725034" cy="148324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C5D5DF2-DBCD-519A-9ED1-211382BD39CB}"/>
              </a:ext>
            </a:extLst>
          </p:cNvPr>
          <p:cNvSpPr/>
          <p:nvPr/>
        </p:nvSpPr>
        <p:spPr>
          <a:xfrm>
            <a:off x="15521740" y="12198300"/>
            <a:ext cx="2725034" cy="1359920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37292344-6BD0-0EC4-B678-DE5BD4D3A166}"/>
              </a:ext>
            </a:extLst>
          </p:cNvPr>
          <p:cNvSpPr/>
          <p:nvPr/>
        </p:nvSpPr>
        <p:spPr>
          <a:xfrm>
            <a:off x="19199574" y="10811045"/>
            <a:ext cx="2122519" cy="26270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Cube 1026">
            <a:extLst>
              <a:ext uri="{FF2B5EF4-FFF2-40B4-BE49-F238E27FC236}">
                <a16:creationId xmlns:a16="http://schemas.microsoft.com/office/drawing/2014/main" id="{BFC067D7-8117-6FAE-6ADB-E0EAF45085D4}"/>
              </a:ext>
            </a:extLst>
          </p:cNvPr>
          <p:cNvSpPr/>
          <p:nvPr/>
        </p:nvSpPr>
        <p:spPr>
          <a:xfrm>
            <a:off x="10054914" y="14328756"/>
            <a:ext cx="2763212" cy="1182017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Arrow: Right 1027">
            <a:extLst>
              <a:ext uri="{FF2B5EF4-FFF2-40B4-BE49-F238E27FC236}">
                <a16:creationId xmlns:a16="http://schemas.microsoft.com/office/drawing/2014/main" id="{81C5B6A4-6A53-9645-D143-9B1A2F873C49}"/>
              </a:ext>
            </a:extLst>
          </p:cNvPr>
          <p:cNvSpPr/>
          <p:nvPr/>
        </p:nvSpPr>
        <p:spPr>
          <a:xfrm>
            <a:off x="2925629" y="11622880"/>
            <a:ext cx="708340" cy="3415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 b="1">
              <a:solidFill>
                <a:schemeClr val="tx1"/>
              </a:solidFill>
            </a:endParaRPr>
          </a:p>
        </p:txBody>
      </p:sp>
      <p:sp>
        <p:nvSpPr>
          <p:cNvPr id="1029" name="Arrow: Right 1028">
            <a:extLst>
              <a:ext uri="{FF2B5EF4-FFF2-40B4-BE49-F238E27FC236}">
                <a16:creationId xmlns:a16="http://schemas.microsoft.com/office/drawing/2014/main" id="{6D79E0D3-2C65-8B9C-14FC-322B0C39AF65}"/>
              </a:ext>
            </a:extLst>
          </p:cNvPr>
          <p:cNvSpPr/>
          <p:nvPr/>
        </p:nvSpPr>
        <p:spPr>
          <a:xfrm>
            <a:off x="6608523" y="11622879"/>
            <a:ext cx="708340" cy="3415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 b="1">
              <a:solidFill>
                <a:schemeClr val="tx1"/>
              </a:solidFill>
            </a:endParaRPr>
          </a:p>
        </p:txBody>
      </p:sp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36ADB393-0023-59DF-9BF0-4285E51B63DE}"/>
              </a:ext>
            </a:extLst>
          </p:cNvPr>
          <p:cNvSpPr/>
          <p:nvPr/>
        </p:nvSpPr>
        <p:spPr>
          <a:xfrm>
            <a:off x="10304234" y="11604744"/>
            <a:ext cx="708340" cy="3415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 b="1">
              <a:solidFill>
                <a:schemeClr val="tx1"/>
              </a:solidFill>
            </a:endParaRPr>
          </a:p>
        </p:txBody>
      </p:sp>
      <p:sp>
        <p:nvSpPr>
          <p:cNvPr id="1031" name="Rectangle: Rounded Corners 1030">
            <a:extLst>
              <a:ext uri="{FF2B5EF4-FFF2-40B4-BE49-F238E27FC236}">
                <a16:creationId xmlns:a16="http://schemas.microsoft.com/office/drawing/2014/main" id="{E9EAC8C6-1670-0F2C-FA24-2122F9E68C94}"/>
              </a:ext>
            </a:extLst>
          </p:cNvPr>
          <p:cNvSpPr/>
          <p:nvPr/>
        </p:nvSpPr>
        <p:spPr>
          <a:xfrm>
            <a:off x="13269814" y="10948725"/>
            <a:ext cx="1074208" cy="15576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Arrow: Right 1031">
            <a:extLst>
              <a:ext uri="{FF2B5EF4-FFF2-40B4-BE49-F238E27FC236}">
                <a16:creationId xmlns:a16="http://schemas.microsoft.com/office/drawing/2014/main" id="{A68E7C1E-1B86-7BF6-65EC-6796F6A736AA}"/>
              </a:ext>
            </a:extLst>
          </p:cNvPr>
          <p:cNvSpPr/>
          <p:nvPr/>
        </p:nvSpPr>
        <p:spPr>
          <a:xfrm>
            <a:off x="12384779" y="11618865"/>
            <a:ext cx="708340" cy="3415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 b="1">
              <a:solidFill>
                <a:schemeClr val="tx1"/>
              </a:solidFill>
            </a:endParaRPr>
          </a:p>
        </p:txBody>
      </p:sp>
      <p:sp>
        <p:nvSpPr>
          <p:cNvPr id="1033" name="Arrow: Right 1032">
            <a:extLst>
              <a:ext uri="{FF2B5EF4-FFF2-40B4-BE49-F238E27FC236}">
                <a16:creationId xmlns:a16="http://schemas.microsoft.com/office/drawing/2014/main" id="{592283AE-1885-DD70-494C-D92950AC7F88}"/>
              </a:ext>
            </a:extLst>
          </p:cNvPr>
          <p:cNvSpPr/>
          <p:nvPr/>
        </p:nvSpPr>
        <p:spPr>
          <a:xfrm rot="10800000">
            <a:off x="13241714" y="14594184"/>
            <a:ext cx="1029364" cy="4047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 b="1"/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889C57AD-F5F9-544B-0401-F4B921C9E69B}"/>
              </a:ext>
            </a:extLst>
          </p:cNvPr>
          <p:cNvCxnSpPr>
            <a:cxnSpLocks/>
            <a:stCxn id="1031" idx="3"/>
            <a:endCxn id="63" idx="1"/>
          </p:cNvCxnSpPr>
          <p:nvPr/>
        </p:nvCxnSpPr>
        <p:spPr>
          <a:xfrm>
            <a:off x="14344022" y="11727529"/>
            <a:ext cx="1177718" cy="115073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5" name="Arrow: Bent 1034">
            <a:extLst>
              <a:ext uri="{FF2B5EF4-FFF2-40B4-BE49-F238E27FC236}">
                <a16:creationId xmlns:a16="http://schemas.microsoft.com/office/drawing/2014/main" id="{4F139139-4C7B-1106-F47D-BF326668FEA2}"/>
              </a:ext>
            </a:extLst>
          </p:cNvPr>
          <p:cNvSpPr/>
          <p:nvPr/>
        </p:nvSpPr>
        <p:spPr>
          <a:xfrm rot="10800000">
            <a:off x="17357203" y="13539628"/>
            <a:ext cx="3079966" cy="1425707"/>
          </a:xfrm>
          <a:prstGeom prst="bentArrow">
            <a:avLst>
              <a:gd name="adj1" fmla="val 14635"/>
              <a:gd name="adj2" fmla="val 21491"/>
              <a:gd name="adj3" fmla="val 30052"/>
              <a:gd name="adj4" fmla="val 7976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 b="1">
              <a:solidFill>
                <a:schemeClr val="tx1"/>
              </a:solidFill>
            </a:endParaRPr>
          </a:p>
        </p:txBody>
      </p: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2CB9333C-666C-5FD8-5B4A-D235BECC7CF7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 rot="5400000">
            <a:off x="3374391" y="11864761"/>
            <a:ext cx="1117519" cy="2400662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1D48CF98-FC5C-2D3D-129B-64DC403A1EBC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 rot="16200000" flipH="1">
            <a:off x="5911020" y="11728793"/>
            <a:ext cx="1117519" cy="267259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78BC25BF-9B71-987C-5CD6-545EEE190AAF}"/>
              </a:ext>
            </a:extLst>
          </p:cNvPr>
          <p:cNvCxnSpPr>
            <a:cxnSpLocks/>
            <a:stCxn id="57" idx="3"/>
            <a:endCxn id="1025" idx="2"/>
          </p:cNvCxnSpPr>
          <p:nvPr/>
        </p:nvCxnSpPr>
        <p:spPr>
          <a:xfrm>
            <a:off x="18201381" y="11049959"/>
            <a:ext cx="998193" cy="1074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15E812D8-21F9-7A24-32B5-9694D25E52A2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8246774" y="12198300"/>
            <a:ext cx="952800" cy="67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: Diagonal Corners Rounded 1039">
            <a:extLst>
              <a:ext uri="{FF2B5EF4-FFF2-40B4-BE49-F238E27FC236}">
                <a16:creationId xmlns:a16="http://schemas.microsoft.com/office/drawing/2014/main" id="{4821C5BA-17E2-81A4-AE4D-9891DC2635F2}"/>
              </a:ext>
            </a:extLst>
          </p:cNvPr>
          <p:cNvSpPr/>
          <p:nvPr/>
        </p:nvSpPr>
        <p:spPr>
          <a:xfrm>
            <a:off x="14271079" y="14066520"/>
            <a:ext cx="2937748" cy="1068828"/>
          </a:xfrm>
          <a:prstGeom prst="round2DiagRect">
            <a:avLst>
              <a:gd name="adj1" fmla="val 16667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endParaRPr 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B4C395D4-E6DD-AC4A-913B-D055382482F0}"/>
              </a:ext>
            </a:extLst>
          </p:cNvPr>
          <p:cNvCxnSpPr>
            <a:cxnSpLocks/>
          </p:cNvCxnSpPr>
          <p:nvPr/>
        </p:nvCxnSpPr>
        <p:spPr>
          <a:xfrm>
            <a:off x="5118241" y="13069564"/>
            <a:ext cx="0" cy="5517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4C2C6EF-990D-A5F5-325D-42CA733626A3}"/>
              </a:ext>
            </a:extLst>
          </p:cNvPr>
          <p:cNvCxnSpPr>
            <a:stCxn id="1031" idx="3"/>
            <a:endCxn id="57" idx="1"/>
          </p:cNvCxnSpPr>
          <p:nvPr/>
        </p:nvCxnSpPr>
        <p:spPr>
          <a:xfrm flipV="1">
            <a:off x="14344022" y="11049959"/>
            <a:ext cx="1132325" cy="67757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7563E29A-129F-E117-191D-74E409F46FF9}"/>
              </a:ext>
            </a:extLst>
          </p:cNvPr>
          <p:cNvSpPr txBox="1"/>
          <p:nvPr/>
        </p:nvSpPr>
        <p:spPr>
          <a:xfrm>
            <a:off x="15746659" y="12542412"/>
            <a:ext cx="2275198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9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  <a:endParaRPr lang="en-IN" sz="2190" dirty="0"/>
          </a:p>
        </p:txBody>
      </p:sp>
      <p:sp>
        <p:nvSpPr>
          <p:cNvPr id="1048" name="AutoShape 4">
            <a:extLst>
              <a:ext uri="{FF2B5EF4-FFF2-40B4-BE49-F238E27FC236}">
                <a16:creationId xmlns:a16="http://schemas.microsoft.com/office/drawing/2014/main" id="{409F8954-7C73-BDA1-D790-763D56B4DC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27963" y="14555788"/>
            <a:ext cx="59436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 Box 41">
            <a:extLst>
              <a:ext uri="{FF2B5EF4-FFF2-40B4-BE49-F238E27FC236}">
                <a16:creationId xmlns:a16="http://schemas.microsoft.com/office/drawing/2014/main" id="{C343C869-3F37-4C9A-FA0C-6064248180C3}"/>
              </a:ext>
            </a:extLst>
          </p:cNvPr>
          <p:cNvSpPr txBox="1"/>
          <p:nvPr/>
        </p:nvSpPr>
        <p:spPr>
          <a:xfrm>
            <a:off x="15670420" y="1388776"/>
            <a:ext cx="5569043" cy="110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Miss.  N.Sree Swarna</a:t>
            </a:r>
            <a:b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192119038</a:t>
            </a:r>
          </a:p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Dr. S.Poompavai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16E498-5169-B675-45DA-0D16171CBC32}"/>
              </a:ext>
            </a:extLst>
          </p:cNvPr>
          <p:cNvSpPr txBox="1"/>
          <p:nvPr/>
        </p:nvSpPr>
        <p:spPr>
          <a:xfrm>
            <a:off x="16504920" y="9418320"/>
            <a:ext cx="4252289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Disease Detection Of Pests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016C80F-1674-63A7-1259-8CE99D0EB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372" y="4287690"/>
            <a:ext cx="5816804" cy="251273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0252AF8-6118-BAAD-6B6F-351842B79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372" y="6920650"/>
            <a:ext cx="5816804" cy="248636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5414099-6981-BA38-2D61-381D8CF0694B}"/>
              </a:ext>
            </a:extLst>
          </p:cNvPr>
          <p:cNvSpPr txBox="1"/>
          <p:nvPr/>
        </p:nvSpPr>
        <p:spPr>
          <a:xfrm>
            <a:off x="15655873" y="10761526"/>
            <a:ext cx="2365984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Algorithm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ABD46D-ADAB-3F10-8A68-C61BC8E39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23" y="16678004"/>
            <a:ext cx="5808714" cy="367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3137</TotalTime>
  <Words>709</Words>
  <Application>Microsoft Office PowerPoint</Application>
  <PresentationFormat>Custom</PresentationFormat>
  <Paragraphs>100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Tej Kiran</cp:lastModifiedBy>
  <cp:revision>86</cp:revision>
  <dcterms:created xsi:type="dcterms:W3CDTF">2023-04-19T08:35:00Z</dcterms:created>
  <dcterms:modified xsi:type="dcterms:W3CDTF">2024-04-19T13:21:26Z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