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</p:sldIdLst>
  <p:sldSz cx="21599525" cy="3275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18" userDrawn="1">
          <p15:clr>
            <a:srgbClr val="A4A3A4"/>
          </p15:clr>
        </p15:guide>
        <p15:guide id="2" pos="6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7"/>
    <a:srgbClr val="F7CBAD"/>
    <a:srgbClr val="FED67F"/>
    <a:srgbClr val="828282"/>
    <a:srgbClr val="D7F5CD"/>
    <a:srgbClr val="FCDCBF"/>
    <a:srgbClr val="BFE7FF"/>
    <a:srgbClr val="FFCFE7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>
      <p:cViewPr>
        <p:scale>
          <a:sx n="25" d="100"/>
          <a:sy n="25" d="100"/>
        </p:scale>
        <p:origin x="2501" y="24"/>
      </p:cViewPr>
      <p:guideLst>
        <p:guide orient="horz" pos="10318"/>
        <p:guide pos="6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61362"/>
            <a:ext cx="18359596" cy="11405211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206402"/>
            <a:ext cx="16199644" cy="7909330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9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44148"/>
            <a:ext cx="4657398" cy="277622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44148"/>
            <a:ext cx="13702199" cy="277622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32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5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167172"/>
            <a:ext cx="18629590" cy="13627102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923192"/>
            <a:ext cx="18629590" cy="716617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6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0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44155"/>
            <a:ext cx="18629590" cy="6332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8030666"/>
            <a:ext cx="9137610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966372"/>
            <a:ext cx="9137610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8030666"/>
            <a:ext cx="9182611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966372"/>
            <a:ext cx="9182611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1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2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9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716790"/>
            <a:ext cx="10934760" cy="2328058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9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716790"/>
            <a:ext cx="10934760" cy="2328058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9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002" y="3978186"/>
            <a:ext cx="21571523" cy="6074795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5" name="Rectangle 4"/>
          <p:cNvSpPr/>
          <p:nvPr/>
        </p:nvSpPr>
        <p:spPr>
          <a:xfrm>
            <a:off x="0" y="9966289"/>
            <a:ext cx="21599525" cy="5796133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1" dirty="0" err="1"/>
              <a:t>i</a:t>
            </a:r>
            <a:endParaRPr lang="en-IN" sz="1791" dirty="0"/>
          </a:p>
        </p:txBody>
      </p:sp>
      <p:sp>
        <p:nvSpPr>
          <p:cNvPr id="6" name="Rectangle 5"/>
          <p:cNvSpPr/>
          <p:nvPr/>
        </p:nvSpPr>
        <p:spPr>
          <a:xfrm>
            <a:off x="-12911" y="15728297"/>
            <a:ext cx="21709812" cy="6283988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IN" sz="19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42228" y="21968050"/>
            <a:ext cx="21684935" cy="5352512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8" name="Rectangle 7"/>
          <p:cNvSpPr/>
          <p:nvPr/>
        </p:nvSpPr>
        <p:spPr>
          <a:xfrm>
            <a:off x="-8251" y="27346472"/>
            <a:ext cx="21670008" cy="5578746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 dirty="0"/>
          </a:p>
        </p:txBody>
      </p:sp>
      <p:sp>
        <p:nvSpPr>
          <p:cNvPr id="19" name="Rectangle 18"/>
          <p:cNvSpPr/>
          <p:nvPr/>
        </p:nvSpPr>
        <p:spPr>
          <a:xfrm>
            <a:off x="731521" y="4300055"/>
            <a:ext cx="3154680" cy="6280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970" y="2522585"/>
            <a:ext cx="21568555" cy="15027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22" name="Rectangle 21"/>
          <p:cNvSpPr/>
          <p:nvPr/>
        </p:nvSpPr>
        <p:spPr>
          <a:xfrm>
            <a:off x="703215" y="15915100"/>
            <a:ext cx="1969647" cy="5937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6777" y="22455888"/>
            <a:ext cx="5814624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2358" y="27436091"/>
            <a:ext cx="3133844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8868" y="2646095"/>
            <a:ext cx="18792212" cy="119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r>
              <a:rPr lang="en-US" sz="35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Disease Detection Of Pests By Using Linear Regression Algorithm Compared With Random Forest Algorithm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8292" y="10219766"/>
            <a:ext cx="5052908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25083" y="1463838"/>
            <a:ext cx="8384766" cy="85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88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Ms. Poorani.S            </a:t>
            </a:r>
            <a:endParaRPr lang="en-US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88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 Dr. Mary Valantina. G</a:t>
            </a:r>
            <a:endParaRPr lang="en-IN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0654" y="4829051"/>
            <a:ext cx="15740007" cy="5086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paper focuses on crop disease detection and pest identification using machine learning algorithms, specifically Linear Regression and Random Forest.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primary aim of this project is to develop an efficient and accurate system for crop disease detection and pest identification in agriculture. </a:t>
            </a:r>
            <a:endParaRPr lang="en-US" sz="219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 comparative analysis between Linear Regression and Random Forest algorithms in the context of crop disease detection and pest identification.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algorithm, linear regression, offers several advantages within the scope of the project:</a:t>
            </a:r>
            <a:r>
              <a:rPr lang="en-IN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Interpretability, Scalability, Computational Efficiency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this research demonstrates the potential of Linear Regression and Random Forest, in crop disease detection and pest identification in agriculture.</a:t>
            </a:r>
            <a:endParaRPr lang="en-US" sz="219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84372" y="10973564"/>
            <a:ext cx="12078470" cy="39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3620" y="22820549"/>
            <a:ext cx="20880381" cy="457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two Algorithms were assessed across two distinct groups , and a total of 100 samples considered in the analysis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 T-test Statistical analysis, the significance value of  p=0.001 (independent sample T - test p&lt;0.05) is obtained and shows that there is a statistical significant difference between the group 1 and group 2.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, the accuracy of the Linear Regression Algorithm is 84.50 % and Random Forest Algorithm is 80.50%.   </a:t>
            </a:r>
          </a:p>
          <a:p>
            <a:pPr algn="just">
              <a:lnSpc>
                <a:spcPct val="150000"/>
              </a:lnSpc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Linear Regression Algorithm(LRA) -  84.50%</a:t>
            </a:r>
          </a:p>
          <a:p>
            <a:pPr>
              <a:lnSpc>
                <a:spcPct val="150000"/>
              </a:lnSpc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Random Forest Algorithm(RFA)-  80.50%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work , it is concluded that the Linear Regression Algorithm attains the high accuracy when comparing with other Random Forest Algorithm in Crop Disease Detection Of Pests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Dataset can lead to biased model, and rapid evolution of  Crop Disease Detection Of Pests challenges model adaptability</a:t>
            </a:r>
          </a:p>
        </p:txBody>
      </p:sp>
      <p:sp>
        <p:nvSpPr>
          <p:cNvPr id="41" name="Text Box 40"/>
          <p:cNvSpPr txBox="1"/>
          <p:nvPr/>
        </p:nvSpPr>
        <p:spPr>
          <a:xfrm>
            <a:off x="8000689" y="14658928"/>
            <a:ext cx="11947991" cy="429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Disease Detection Of Pests </a:t>
            </a:r>
          </a:p>
        </p:txBody>
      </p:sp>
      <p:sp>
        <p:nvSpPr>
          <p:cNvPr id="42" name="Text Box 41"/>
          <p:cNvSpPr txBox="1"/>
          <p:nvPr/>
        </p:nvSpPr>
        <p:spPr>
          <a:xfrm>
            <a:off x="16680763" y="9233004"/>
            <a:ext cx="5447603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Disease Detection Of Pests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106" y="-50532"/>
            <a:ext cx="21571523" cy="2569325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3" y="-8622"/>
            <a:ext cx="20939802" cy="2432309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55501E-1682-821B-2710-4D6E94CFA651}"/>
              </a:ext>
            </a:extLst>
          </p:cNvPr>
          <p:cNvSpPr/>
          <p:nvPr/>
        </p:nvSpPr>
        <p:spPr>
          <a:xfrm>
            <a:off x="79721" y="11517502"/>
            <a:ext cx="4497264" cy="2404250"/>
          </a:xfrm>
          <a:prstGeom prst="roundRect">
            <a:avLst/>
          </a:prstGeom>
          <a:solidFill>
            <a:srgbClr val="F7CBAD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Ins="216000" bIns="2052000" rtlCol="0" anchor="ctr"/>
          <a:lstStyle/>
          <a:p>
            <a:pPr algn="ctr"/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C85A0CB-3C1D-7344-CB3F-FEABB7C9B2D0}"/>
              </a:ext>
            </a:extLst>
          </p:cNvPr>
          <p:cNvSpPr/>
          <p:nvPr/>
        </p:nvSpPr>
        <p:spPr>
          <a:xfrm>
            <a:off x="182499" y="12201326"/>
            <a:ext cx="1563441" cy="1089013"/>
          </a:xfrm>
          <a:prstGeom prst="roundRect">
            <a:avLst/>
          </a:prstGeom>
          <a:solidFill>
            <a:srgbClr val="F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</a:p>
          <a:p>
            <a:pPr algn="ctr"/>
            <a:r>
              <a:rPr 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lang="en-IN" sz="21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823232E-2B93-0298-DEBF-57D4A6203C34}"/>
              </a:ext>
            </a:extLst>
          </p:cNvPr>
          <p:cNvSpPr/>
          <p:nvPr/>
        </p:nvSpPr>
        <p:spPr>
          <a:xfrm>
            <a:off x="2328353" y="12228922"/>
            <a:ext cx="2074077" cy="1057758"/>
          </a:xfrm>
          <a:prstGeom prst="roundRect">
            <a:avLst/>
          </a:prstGeom>
          <a:solidFill>
            <a:srgbClr val="F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IN" sz="21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0DC6C982-577C-B648-534A-A7454772E8FE}"/>
              </a:ext>
            </a:extLst>
          </p:cNvPr>
          <p:cNvSpPr/>
          <p:nvPr/>
        </p:nvSpPr>
        <p:spPr>
          <a:xfrm>
            <a:off x="1756890" y="12509865"/>
            <a:ext cx="573648" cy="380774"/>
          </a:xfrm>
          <a:prstGeom prst="rightArrow">
            <a:avLst/>
          </a:prstGeom>
          <a:solidFill>
            <a:srgbClr val="F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2803520-5ED0-3EE3-D704-BB67D7241B3E}"/>
              </a:ext>
            </a:extLst>
          </p:cNvPr>
          <p:cNvSpPr/>
          <p:nvPr/>
        </p:nvSpPr>
        <p:spPr>
          <a:xfrm>
            <a:off x="4825882" y="11491019"/>
            <a:ext cx="2553071" cy="241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2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15B1B49-2363-3739-4513-F04E522FAB31}"/>
              </a:ext>
            </a:extLst>
          </p:cNvPr>
          <p:cNvSpPr/>
          <p:nvPr/>
        </p:nvSpPr>
        <p:spPr>
          <a:xfrm>
            <a:off x="7843401" y="11517502"/>
            <a:ext cx="3170290" cy="239436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bIns="0" rtlCol="0" anchor="t" anchorCtr="0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3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A7F840-C020-82AB-BAB0-18FD1D49EC74}"/>
              </a:ext>
            </a:extLst>
          </p:cNvPr>
          <p:cNvSpPr/>
          <p:nvPr/>
        </p:nvSpPr>
        <p:spPr>
          <a:xfrm>
            <a:off x="11513933" y="11508582"/>
            <a:ext cx="3170290" cy="23669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bIns="1656000"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4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D82E507-E224-F833-454D-C65C2C6AF715}"/>
              </a:ext>
            </a:extLst>
          </p:cNvPr>
          <p:cNvSpPr/>
          <p:nvPr/>
        </p:nvSpPr>
        <p:spPr>
          <a:xfrm>
            <a:off x="8119797" y="12037645"/>
            <a:ext cx="2623893" cy="6925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Algorithm</a:t>
            </a:r>
            <a:endParaRPr lang="en-IN" sz="21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B320977-9FEC-194C-0B5B-B804FF769D5A}"/>
              </a:ext>
            </a:extLst>
          </p:cNvPr>
          <p:cNvSpPr/>
          <p:nvPr/>
        </p:nvSpPr>
        <p:spPr>
          <a:xfrm>
            <a:off x="8139906" y="12845331"/>
            <a:ext cx="2623894" cy="79248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Algorithm</a:t>
            </a:r>
            <a:endParaRPr lang="en-IN" sz="21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B44BF56-F8F4-232A-C95B-BA0B7EFC1B1C}"/>
              </a:ext>
            </a:extLst>
          </p:cNvPr>
          <p:cNvSpPr/>
          <p:nvPr/>
        </p:nvSpPr>
        <p:spPr>
          <a:xfrm>
            <a:off x="15107675" y="11568356"/>
            <a:ext cx="3740045" cy="23192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584000"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5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77BD032-3401-C519-2021-1BE0427D1B3C}"/>
              </a:ext>
            </a:extLst>
          </p:cNvPr>
          <p:cNvSpPr/>
          <p:nvPr/>
        </p:nvSpPr>
        <p:spPr>
          <a:xfrm>
            <a:off x="19271172" y="11600359"/>
            <a:ext cx="2248632" cy="2272938"/>
          </a:xfrm>
          <a:prstGeom prst="roundRect">
            <a:avLst/>
          </a:prstGeom>
          <a:solidFill>
            <a:srgbClr val="F7CB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620000"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6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3CA34A8-08CE-DE81-6AC7-151843D52AE6}"/>
              </a:ext>
            </a:extLst>
          </p:cNvPr>
          <p:cNvSpPr/>
          <p:nvPr/>
        </p:nvSpPr>
        <p:spPr>
          <a:xfrm>
            <a:off x="5133570" y="12287274"/>
            <a:ext cx="2074639" cy="9994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5DB32D6-A0EF-9F76-A762-7ACE2CA364CA}"/>
              </a:ext>
            </a:extLst>
          </p:cNvPr>
          <p:cNvSpPr/>
          <p:nvPr/>
        </p:nvSpPr>
        <p:spPr>
          <a:xfrm>
            <a:off x="11720131" y="12040136"/>
            <a:ext cx="2866716" cy="7401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Linear Regression Algorithm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4F903E2-DD35-BD83-AA93-015E086B528E}"/>
              </a:ext>
            </a:extLst>
          </p:cNvPr>
          <p:cNvSpPr/>
          <p:nvPr/>
        </p:nvSpPr>
        <p:spPr>
          <a:xfrm>
            <a:off x="11764252" y="12900268"/>
            <a:ext cx="2622091" cy="8018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Random Forest Algorithm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7F77A0D-099D-0FE1-5721-343FF6069517}"/>
              </a:ext>
            </a:extLst>
          </p:cNvPr>
          <p:cNvSpPr/>
          <p:nvPr/>
        </p:nvSpPr>
        <p:spPr>
          <a:xfrm>
            <a:off x="15163745" y="12276457"/>
            <a:ext cx="1813952" cy="9626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8A886B9-4169-4907-DE1A-64B4F09CB8DF}"/>
              </a:ext>
            </a:extLst>
          </p:cNvPr>
          <p:cNvSpPr/>
          <p:nvPr/>
        </p:nvSpPr>
        <p:spPr>
          <a:xfrm>
            <a:off x="19610999" y="12176823"/>
            <a:ext cx="1568978" cy="1332999"/>
          </a:xfrm>
          <a:prstGeom prst="roundRect">
            <a:avLst/>
          </a:prstGeom>
          <a:solidFill>
            <a:srgbClr val="F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3F2679A-BC20-5671-6A53-2EF8480AAD8C}"/>
              </a:ext>
            </a:extLst>
          </p:cNvPr>
          <p:cNvSpPr/>
          <p:nvPr/>
        </p:nvSpPr>
        <p:spPr>
          <a:xfrm>
            <a:off x="17216153" y="12291198"/>
            <a:ext cx="1524602" cy="9878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087BE1C-5A48-F60F-47AE-63F06B2F48BF}"/>
              </a:ext>
            </a:extLst>
          </p:cNvPr>
          <p:cNvSpPr/>
          <p:nvPr/>
        </p:nvSpPr>
        <p:spPr>
          <a:xfrm>
            <a:off x="4576985" y="12355544"/>
            <a:ext cx="286584" cy="522583"/>
          </a:xfrm>
          <a:prstGeom prst="rightArrow">
            <a:avLst/>
          </a:prstGeom>
          <a:solidFill>
            <a:srgbClr val="F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6B3DB85D-3AAB-BD9A-4E78-718457DFFEC4}"/>
              </a:ext>
            </a:extLst>
          </p:cNvPr>
          <p:cNvSpPr/>
          <p:nvPr/>
        </p:nvSpPr>
        <p:spPr>
          <a:xfrm>
            <a:off x="7378953" y="12509865"/>
            <a:ext cx="464448" cy="5368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DE25A1A-608E-0E1E-7552-515728A2A663}"/>
              </a:ext>
            </a:extLst>
          </p:cNvPr>
          <p:cNvSpPr/>
          <p:nvPr/>
        </p:nvSpPr>
        <p:spPr>
          <a:xfrm>
            <a:off x="11013691" y="12509865"/>
            <a:ext cx="553475" cy="53683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1F90F23E-064B-33E1-E99E-C75DB02EBEBA}"/>
              </a:ext>
            </a:extLst>
          </p:cNvPr>
          <p:cNvSpPr/>
          <p:nvPr/>
        </p:nvSpPr>
        <p:spPr>
          <a:xfrm>
            <a:off x="14684223" y="12557350"/>
            <a:ext cx="423452" cy="342918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72BFD8F4-F07A-210A-7173-6030E28C3DB8}"/>
              </a:ext>
            </a:extLst>
          </p:cNvPr>
          <p:cNvSpPr/>
          <p:nvPr/>
        </p:nvSpPr>
        <p:spPr>
          <a:xfrm>
            <a:off x="16977697" y="12679222"/>
            <a:ext cx="238456" cy="1700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17A20644-B76F-D060-7D5B-ADB73D5B0F0C}"/>
              </a:ext>
            </a:extLst>
          </p:cNvPr>
          <p:cNvSpPr/>
          <p:nvPr/>
        </p:nvSpPr>
        <p:spPr>
          <a:xfrm>
            <a:off x="18847720" y="12557350"/>
            <a:ext cx="463767" cy="33328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E624E1-A15A-942A-578A-26FAC629F3B5}"/>
              </a:ext>
            </a:extLst>
          </p:cNvPr>
          <p:cNvSpPr txBox="1"/>
          <p:nvPr/>
        </p:nvSpPr>
        <p:spPr>
          <a:xfrm>
            <a:off x="963864" y="20065307"/>
            <a:ext cx="4957268" cy="21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Fig 1:Statistical Analysis Performed using SPSS tool-graph obtained by comparing the Linear Regression Algorithm and Random Forest Algorithm</a:t>
            </a:r>
          </a:p>
          <a:p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2BD08C3-D54B-88BD-41BD-165ADFD15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812635"/>
              </p:ext>
            </p:extLst>
          </p:nvPr>
        </p:nvGraphicFramePr>
        <p:xfrm>
          <a:off x="6535548" y="16897810"/>
          <a:ext cx="5031612" cy="4855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880">
                  <a:extLst>
                    <a:ext uri="{9D8B030D-6E8A-4147-A177-3AD203B41FA5}">
                      <a16:colId xmlns:a16="http://schemas.microsoft.com/office/drawing/2014/main" val="3863208801"/>
                    </a:ext>
                  </a:extLst>
                </a:gridCol>
                <a:gridCol w="1821052">
                  <a:extLst>
                    <a:ext uri="{9D8B030D-6E8A-4147-A177-3AD203B41FA5}">
                      <a16:colId xmlns:a16="http://schemas.microsoft.com/office/drawing/2014/main" val="1641351535"/>
                    </a:ext>
                  </a:extLst>
                </a:gridCol>
                <a:gridCol w="2392680">
                  <a:extLst>
                    <a:ext uri="{9D8B030D-6E8A-4147-A177-3AD203B41FA5}">
                      <a16:colId xmlns:a16="http://schemas.microsoft.com/office/drawing/2014/main" val="1556035411"/>
                    </a:ext>
                  </a:extLst>
                </a:gridCol>
              </a:tblGrid>
              <a:tr h="867726">
                <a:tc>
                  <a:txBody>
                    <a:bodyPr/>
                    <a:lstStyle/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 Algorithm 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(LRA)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Algorithm</a:t>
                      </a:r>
                    </a:p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(RFA)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205725"/>
                  </a:ext>
                </a:extLst>
              </a:tr>
              <a:tr h="2556956">
                <a:tc>
                  <a:txBody>
                    <a:bodyPr/>
                    <a:lstStyle/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80.7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81.4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82.6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83.4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84.2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85.9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86.7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87.9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88.3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76.9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77.5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78.6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79.4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80.3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81.4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82.5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83.4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84.2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904301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D21BA8B-90F3-7F72-943C-FFB7E19C4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866060"/>
              </p:ext>
            </p:extLst>
          </p:nvPr>
        </p:nvGraphicFramePr>
        <p:xfrm>
          <a:off x="12488681" y="18456101"/>
          <a:ext cx="8335375" cy="3090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3589">
                  <a:extLst>
                    <a:ext uri="{9D8B030D-6E8A-4147-A177-3AD203B41FA5}">
                      <a16:colId xmlns:a16="http://schemas.microsoft.com/office/drawing/2014/main" val="549482650"/>
                    </a:ext>
                  </a:extLst>
                </a:gridCol>
                <a:gridCol w="1599650">
                  <a:extLst>
                    <a:ext uri="{9D8B030D-6E8A-4147-A177-3AD203B41FA5}">
                      <a16:colId xmlns:a16="http://schemas.microsoft.com/office/drawing/2014/main" val="1887108758"/>
                    </a:ext>
                  </a:extLst>
                </a:gridCol>
                <a:gridCol w="948733">
                  <a:extLst>
                    <a:ext uri="{9D8B030D-6E8A-4147-A177-3AD203B41FA5}">
                      <a16:colId xmlns:a16="http://schemas.microsoft.com/office/drawing/2014/main" val="1713921459"/>
                    </a:ext>
                  </a:extLst>
                </a:gridCol>
                <a:gridCol w="1334155">
                  <a:extLst>
                    <a:ext uri="{9D8B030D-6E8A-4147-A177-3AD203B41FA5}">
                      <a16:colId xmlns:a16="http://schemas.microsoft.com/office/drawing/2014/main" val="2249929813"/>
                    </a:ext>
                  </a:extLst>
                </a:gridCol>
                <a:gridCol w="1497219">
                  <a:extLst>
                    <a:ext uri="{9D8B030D-6E8A-4147-A177-3AD203B41FA5}">
                      <a16:colId xmlns:a16="http://schemas.microsoft.com/office/drawing/2014/main" val="1950984923"/>
                    </a:ext>
                  </a:extLst>
                </a:gridCol>
                <a:gridCol w="1502029">
                  <a:extLst>
                    <a:ext uri="{9D8B030D-6E8A-4147-A177-3AD203B41FA5}">
                      <a16:colId xmlns:a16="http://schemas.microsoft.com/office/drawing/2014/main" val="802725854"/>
                    </a:ext>
                  </a:extLst>
                </a:gridCol>
              </a:tblGrid>
              <a:tr h="1107190">
                <a:tc>
                  <a:txBody>
                    <a:bodyPr/>
                    <a:lstStyle/>
                    <a:p>
                      <a:pPr algn="ctr"/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</a:t>
                      </a:r>
                    </a:p>
                    <a:p>
                      <a:pPr algn="ctr"/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Deviation</a:t>
                      </a:r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Std.error</a:t>
                      </a:r>
                    </a:p>
                    <a:p>
                      <a:pPr algn="ctr"/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Means</a:t>
                      </a:r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1509"/>
                  </a:ext>
                </a:extLst>
              </a:tr>
              <a:tr h="1069972">
                <a:tc>
                  <a:txBody>
                    <a:bodyPr/>
                    <a:lstStyle/>
                    <a:p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84.50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2.02765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56692"/>
                  </a:ext>
                </a:extLst>
              </a:tr>
              <a:tr h="913068">
                <a:tc>
                  <a:txBody>
                    <a:bodyPr/>
                    <a:lstStyle/>
                    <a:p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80.50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2.02785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7427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50C2C95A-7D0C-CD23-1960-AEAAB02D8A3A}"/>
              </a:ext>
            </a:extLst>
          </p:cNvPr>
          <p:cNvSpPr txBox="1"/>
          <p:nvPr/>
        </p:nvSpPr>
        <p:spPr>
          <a:xfrm>
            <a:off x="7306745" y="16131315"/>
            <a:ext cx="4604269" cy="110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Accuracy values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CEA8B0-3D22-6978-F3BD-2B37F20710AF}"/>
              </a:ext>
            </a:extLst>
          </p:cNvPr>
          <p:cNvSpPr txBox="1"/>
          <p:nvPr/>
        </p:nvSpPr>
        <p:spPr>
          <a:xfrm>
            <a:off x="12720960" y="16385083"/>
            <a:ext cx="7462406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90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 2:Group Statistics analysis of Linear Regression Algorithm (mean accuracy of </a:t>
            </a:r>
            <a:r>
              <a:rPr lang="en-US" sz="219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84.50</a:t>
            </a:r>
            <a:r>
              <a:rPr lang="en-US" sz="2190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%%) and Statistics analysis of Random Forest Algorithm (mean accuracy of 80.50%) with Sample size, Mean, Standard deviation, Standard Error Mean.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2352B-4381-957A-9C03-ACFFB2B82A6C}"/>
              </a:ext>
            </a:extLst>
          </p:cNvPr>
          <p:cNvSpPr txBox="1"/>
          <p:nvPr/>
        </p:nvSpPr>
        <p:spPr>
          <a:xfrm>
            <a:off x="224337" y="27865498"/>
            <a:ext cx="20395383" cy="5086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Smith, J., &amp; Johnson, A. (Year). "Crop Disease Detection and Pest Identification: A Comparative Study of Linear Regression and Random Forest Algorithms." Journal of Agricultural Technology, Volume (Issue), Pages.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Wang, Y., &amp; Liu, Q. (Year). "Machine Learning Approaches for Crop Disease Detection and Pest Identification in Agriculture." International Conference on Agricultural Engineering, Pages.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Jones, R., &amp; Patel, S. (Year). "Comparative Analysis of Linear Regression and Random Forest Algorithms in Crop Disease Detection." Journal of Agricultural Science and Technology, Volume (Issue), Pages.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Patel, M., &amp; Gupta, S. (Year). "Crop Pest Identification Using Machine Learning Algorithms: A Case Study." Conference on Agricultural Innovation and Technology, Pages.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Li, X., &amp; Zhang, W. (Year). "Enhancing Agricultural Productivity through Crop Disease Detection: A Comparative Review of Linear Regression and Random Forest Algorithms." International Journal of Agriculture and Technology, Volume (Issue), Pages.</a:t>
            </a:r>
          </a:p>
        </p:txBody>
      </p:sp>
      <p:sp>
        <p:nvSpPr>
          <p:cNvPr id="3" name="Text Box 41">
            <a:extLst>
              <a:ext uri="{FF2B5EF4-FFF2-40B4-BE49-F238E27FC236}">
                <a16:creationId xmlns:a16="http://schemas.microsoft.com/office/drawing/2014/main" id="{2A11FF9A-2789-B8DC-9996-1AF8AC7A1FE9}"/>
              </a:ext>
            </a:extLst>
          </p:cNvPr>
          <p:cNvSpPr txBox="1"/>
          <p:nvPr/>
        </p:nvSpPr>
        <p:spPr>
          <a:xfrm>
            <a:off x="15670420" y="1388776"/>
            <a:ext cx="5569043" cy="110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Miss.  N.Sree Swarna</a:t>
            </a:r>
            <a:b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Number: 192119038</a:t>
            </a:r>
          </a:p>
          <a:p>
            <a:pPr algn="r"/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Dr. S.Poompavai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F90CE5-0A52-8C2D-5F9C-B7DA27A24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6" y="4303292"/>
            <a:ext cx="5210800" cy="22796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84D710-A4D7-C5C3-4D3C-7314D7B41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1681" y="6718976"/>
            <a:ext cx="5177190" cy="225489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EE59CDEF-E99A-BE13-A9A1-96F5FF887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29" y="16976720"/>
            <a:ext cx="4983503" cy="297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3021</TotalTime>
  <Words>704</Words>
  <Application>Microsoft Office PowerPoint</Application>
  <PresentationFormat>Custom</PresentationFormat>
  <Paragraphs>104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Tej Kiran</cp:lastModifiedBy>
  <cp:revision>83</cp:revision>
  <dcterms:created xsi:type="dcterms:W3CDTF">2023-04-19T08:35:00Z</dcterms:created>
  <dcterms:modified xsi:type="dcterms:W3CDTF">2024-04-19T14:46:31Z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653EA4DDE9264B7BBFB9647507C2B0E8</vt:lpwstr>
  </property>
  <property fmtid="{D5CDD505-2E9C-101B-9397-08002B2CF9AE}" pid="3" name="KSOProductBuildVer">
    <vt:lpwstr>1033-11.2.0.11536</vt:lpwstr>
  </property>
</Properties>
</file>