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7"/>
    <a:srgbClr val="F7CBAD"/>
    <a:srgbClr val="FFF2CC"/>
    <a:srgbClr val="828282"/>
    <a:srgbClr val="D7F5CD"/>
    <a:srgbClr val="FCDCBF"/>
    <a:srgbClr val="BFE7FF"/>
    <a:srgbClr val="FFCFE7"/>
    <a:srgbClr val="FED67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>
        <p:scale>
          <a:sx n="66" d="100"/>
          <a:sy n="66" d="100"/>
        </p:scale>
        <p:origin x="-1325" y="-5842"/>
      </p:cViewPr>
      <p:guideLst>
        <p:guide orient="horz" pos="10318"/>
        <p:guide pos="6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02" y="3978186"/>
            <a:ext cx="21571523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 dirty="0"/>
          </a:p>
        </p:txBody>
      </p:sp>
      <p:sp>
        <p:nvSpPr>
          <p:cNvPr id="5" name="Rectangle 4"/>
          <p:cNvSpPr/>
          <p:nvPr/>
        </p:nvSpPr>
        <p:spPr>
          <a:xfrm>
            <a:off x="0" y="9966289"/>
            <a:ext cx="21599525" cy="579613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tIns="0" rIns="432000" bIns="36000" rtlCol="0" anchor="t" anchorCtr="0"/>
          <a:lstStyle/>
          <a:p>
            <a:pPr algn="ctr"/>
            <a:endParaRPr lang="en-IN" sz="1791" dirty="0"/>
          </a:p>
        </p:txBody>
      </p:sp>
      <p:sp>
        <p:nvSpPr>
          <p:cNvPr id="6" name="Rectangle 5"/>
          <p:cNvSpPr/>
          <p:nvPr/>
        </p:nvSpPr>
        <p:spPr>
          <a:xfrm>
            <a:off x="-12911" y="15728297"/>
            <a:ext cx="21709812" cy="6283988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42228" y="21968050"/>
            <a:ext cx="21684935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8" name="Rectangle 7"/>
          <p:cNvSpPr/>
          <p:nvPr/>
        </p:nvSpPr>
        <p:spPr>
          <a:xfrm>
            <a:off x="-8251" y="27346472"/>
            <a:ext cx="21670008" cy="5578746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 dirty="0"/>
          </a:p>
        </p:txBody>
      </p:sp>
      <p:sp>
        <p:nvSpPr>
          <p:cNvPr id="19" name="Rectangle 18"/>
          <p:cNvSpPr/>
          <p:nvPr/>
        </p:nvSpPr>
        <p:spPr>
          <a:xfrm>
            <a:off x="705004" y="4373870"/>
            <a:ext cx="3188368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22" name="Rectangle 21"/>
          <p:cNvSpPr/>
          <p:nvPr/>
        </p:nvSpPr>
        <p:spPr>
          <a:xfrm>
            <a:off x="703562" y="16042569"/>
            <a:ext cx="1850939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3562" y="22108720"/>
            <a:ext cx="5747995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5252" y="27461881"/>
            <a:ext cx="3128120" cy="5783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442" y="2534939"/>
            <a:ext cx="20089411" cy="150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en-US" sz="3580" b="1" dirty="0">
                <a:highlight>
                  <a:srgbClr val="FFF2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Crop Disease Detection Of Pests By Using Linear Regression Algorithm Comparing With </a:t>
            </a: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en-US" sz="3580" b="1" dirty="0">
                <a:highlight>
                  <a:srgbClr val="FFF2C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2121" y="10159528"/>
            <a:ext cx="5080497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88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8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9477" y="4854439"/>
            <a:ext cx="14938919" cy="508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paper explores the application of machine learning algorithms for crop disease detection and pest identification.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aim of this project is to develop a robust system for detecting crop diseases and identifying pests in agricultural fields.</a:t>
            </a:r>
            <a:endParaRPr lang="en-US" sz="219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 comparative analysis between linear regression and linear support vector machine algorithms in the context of crop disease detection and pest identification.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algorithm, linear support vector machine (SVM), offers several advantages within the scope of the project:</a:t>
            </a:r>
            <a:endParaRPr lang="en-US" sz="219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IN" sz="219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Robustness to outliers</a:t>
            </a: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Ability to handle non-linear relationships.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this research highlights the potential of machine learning algorithms for crop disease detection and pest identification in agriculture.</a:t>
            </a:r>
            <a:endParaRPr lang="en-US" altLang="en-IN" sz="219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84372" y="10973564"/>
            <a:ext cx="12078470" cy="39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5676" y="22634122"/>
            <a:ext cx="20461523" cy="45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Algorithms were assessed across two distinct groups , and a total of 100 samples considered in the analysis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 T-test Statistical analysis, the significance value of  p=0.001 (independent sample T - test p&lt;0.05) is obtained and shows that there is a statistical significant difference between the group 1 and group 2.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, the accuracy of the Linear Regression Algorithm is 84.50 % and Support Vector Machine is 75.00%.   </a:t>
            </a:r>
          </a:p>
          <a:p>
            <a:pPr algn="just">
              <a:lnSpc>
                <a:spcPct val="150000"/>
              </a:lnSpc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Linear Regression Algorithm(LRA) -  84.50%</a:t>
            </a:r>
          </a:p>
          <a:p>
            <a:pPr>
              <a:lnSpc>
                <a:spcPct val="150000"/>
              </a:lnSpc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Support Vector Machine(SVM) -       75.50%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work , it is concluded that the Linear Regression Algorithm attains the high accuracy when comparing with other Support Vector Machine in Crop Disease Detection Of Pests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 can lead to biased model, and rapid evolution of  Crop Disease Detection Of Pests challenges model adaptability.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8144" y="27872448"/>
            <a:ext cx="21270606" cy="508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Smith, J., &amp; Johnson, A. (Year). "Crop Disease Detection and Pest Management: A Comprehensive Review." Journal of Agricultural Science, Volume (Issue), Pages.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Wang, Y., &amp; Liu, Q. (Year). "Comparative Analysis of Machine Learning Algorithms for Crop Disease Detection." International Conference on Agricultural Technology, Pages.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Jones, R., &amp; Patel, S. (Year). "Linear Regression vs. Support Vector Machine: A Comparative Study in Crop Disease Detection." Journal of Crop Protection, Volume ,Pages.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Patel, M., &amp; Gupta, S. (Year). "Implementing Crop Disease Detection System: Challenges and Opportunities." Conference on Agricultural Engineering and Technology, Pages.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X., &amp; Zhang, W. (Year). "Enhancing Crop Health Monitoring through Machine Learning: A Case Study." International Journal of Agricultural Innovation, Volume (Issue), Pages.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Tan, J., &amp; Lim, K. (Year). "Evaluation of Machine Learning Algorithms for Crop Disease Detection and Pest Management." Journal of Agricultural Engineering, Volume (Issue), Pages.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481490" y="19734151"/>
            <a:ext cx="4372476" cy="39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16161170" y="8991766"/>
            <a:ext cx="5447603" cy="42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Disease Detection Of Pests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106" y="-50532"/>
            <a:ext cx="21571523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3" y="-8622"/>
            <a:ext cx="20939802" cy="2432309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69AE696-E8B2-301B-0F93-4B8A6C11BFB4}"/>
              </a:ext>
            </a:extLst>
          </p:cNvPr>
          <p:cNvSpPr/>
          <p:nvPr/>
        </p:nvSpPr>
        <p:spPr>
          <a:xfrm>
            <a:off x="214237" y="10870312"/>
            <a:ext cx="2526351" cy="1021284"/>
          </a:xfrm>
          <a:prstGeom prst="roundRect">
            <a:avLst/>
          </a:prstGeom>
          <a:solidFill>
            <a:srgbClr val="F7CB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bIns="396000"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Acquisition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B78116F-D1ED-C33D-ECCF-A16CCCE15648}"/>
              </a:ext>
            </a:extLst>
          </p:cNvPr>
          <p:cNvSpPr/>
          <p:nvPr/>
        </p:nvSpPr>
        <p:spPr>
          <a:xfrm>
            <a:off x="440674" y="11491019"/>
            <a:ext cx="2312825" cy="3615441"/>
          </a:xfrm>
          <a:prstGeom prst="roundRect">
            <a:avLst/>
          </a:prstGeom>
          <a:solidFill>
            <a:srgbClr val="F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52000" rIns="0" bIns="2052000" rtlCol="0" anchor="t" anchorCtr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preprocessing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0F5F93D-AFC7-5EE2-058C-AAB280C38869}"/>
              </a:ext>
            </a:extLst>
          </p:cNvPr>
          <p:cNvSpPr/>
          <p:nvPr/>
        </p:nvSpPr>
        <p:spPr>
          <a:xfrm>
            <a:off x="3893371" y="10819136"/>
            <a:ext cx="2587554" cy="11017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5532070-84BA-0F76-28E3-6421E12F34A8}"/>
              </a:ext>
            </a:extLst>
          </p:cNvPr>
          <p:cNvSpPr/>
          <p:nvPr/>
        </p:nvSpPr>
        <p:spPr>
          <a:xfrm>
            <a:off x="4229424" y="11391275"/>
            <a:ext cx="2268101" cy="37894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extract relevant features from the dataset indicative of Crop Disease Detection Of Pests 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137D172-9078-CE62-81CF-4F23A4F85F30}"/>
              </a:ext>
            </a:extLst>
          </p:cNvPr>
          <p:cNvSpPr/>
          <p:nvPr/>
        </p:nvSpPr>
        <p:spPr>
          <a:xfrm>
            <a:off x="7351475" y="10786844"/>
            <a:ext cx="2957081" cy="12103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LRA Implementation</a:t>
            </a:r>
            <a:endParaRPr lang="en-IN" sz="21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5113599-2CCF-7C50-DEC5-F60100A6D320}"/>
              </a:ext>
            </a:extLst>
          </p:cNvPr>
          <p:cNvSpPr/>
          <p:nvPr/>
        </p:nvSpPr>
        <p:spPr>
          <a:xfrm>
            <a:off x="8012499" y="11476084"/>
            <a:ext cx="2268101" cy="36807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Linear Regression Algorithm using suitable libraries or frameworks 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C0C5DC4-1B35-A016-1261-51162893D8CE}"/>
              </a:ext>
            </a:extLst>
          </p:cNvPr>
          <p:cNvSpPr/>
          <p:nvPr/>
        </p:nvSpPr>
        <p:spPr>
          <a:xfrm>
            <a:off x="11130622" y="10710854"/>
            <a:ext cx="2766745" cy="13234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 Implementation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A93064C-106D-EC11-C476-971171E12762}"/>
              </a:ext>
            </a:extLst>
          </p:cNvPr>
          <p:cNvSpPr/>
          <p:nvPr/>
        </p:nvSpPr>
        <p:spPr>
          <a:xfrm>
            <a:off x="11792966" y="11555314"/>
            <a:ext cx="2039434" cy="3651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Support Vector Machine (SVM) using appropriate libraries or frameworks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66DAAA1-53D8-4602-AA6C-8F0054C7566A}"/>
              </a:ext>
            </a:extLst>
          </p:cNvPr>
          <p:cNvSpPr/>
          <p:nvPr/>
        </p:nvSpPr>
        <p:spPr>
          <a:xfrm>
            <a:off x="14712137" y="10744150"/>
            <a:ext cx="2601784" cy="126039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endParaRPr lang="en-IN" sz="21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E3B0985-040E-0FD8-125A-3CF44114FC27}"/>
              </a:ext>
            </a:extLst>
          </p:cNvPr>
          <p:cNvSpPr/>
          <p:nvPr/>
        </p:nvSpPr>
        <p:spPr>
          <a:xfrm>
            <a:off x="15133320" y="11497419"/>
            <a:ext cx="2167710" cy="352480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performance of LRA and SVM models using metrics such as accuracy, precision, recall, and F1 score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3F5024A-FF0A-30D8-B1A9-D66BABE79099}"/>
              </a:ext>
            </a:extLst>
          </p:cNvPr>
          <p:cNvSpPr/>
          <p:nvPr/>
        </p:nvSpPr>
        <p:spPr>
          <a:xfrm>
            <a:off x="18122374" y="10794876"/>
            <a:ext cx="2936127" cy="12204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  <a:endParaRPr lang="en-IN" sz="21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470C13-08C3-8497-BF58-6932F4B25238}"/>
              </a:ext>
            </a:extLst>
          </p:cNvPr>
          <p:cNvSpPr/>
          <p:nvPr/>
        </p:nvSpPr>
        <p:spPr>
          <a:xfrm>
            <a:off x="18549874" y="11450927"/>
            <a:ext cx="2566643" cy="3705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 a statistical analysis to compare the highly accurate automated Crop Disease Detection Of Pests achieved by the LRA vs SVM.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4FD13A79-1BED-609E-CD27-E9F479435944}"/>
              </a:ext>
            </a:extLst>
          </p:cNvPr>
          <p:cNvSpPr/>
          <p:nvPr/>
        </p:nvSpPr>
        <p:spPr>
          <a:xfrm>
            <a:off x="2954825" y="11130236"/>
            <a:ext cx="722186" cy="467980"/>
          </a:xfrm>
          <a:prstGeom prst="rightArrow">
            <a:avLst/>
          </a:prstGeom>
          <a:solidFill>
            <a:srgbClr val="F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9A41138A-378A-509A-40E0-88564B295100}"/>
              </a:ext>
            </a:extLst>
          </p:cNvPr>
          <p:cNvSpPr/>
          <p:nvPr/>
        </p:nvSpPr>
        <p:spPr>
          <a:xfrm>
            <a:off x="6641849" y="11110633"/>
            <a:ext cx="675555" cy="52715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6CF28EE5-FF74-2ECA-AA96-968266F5A3E6}"/>
              </a:ext>
            </a:extLst>
          </p:cNvPr>
          <p:cNvSpPr/>
          <p:nvPr/>
        </p:nvSpPr>
        <p:spPr>
          <a:xfrm>
            <a:off x="10426081" y="11129425"/>
            <a:ext cx="680400" cy="51959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0ECA965C-9E3C-16A5-1E5D-7E14CDEFDB5F}"/>
              </a:ext>
            </a:extLst>
          </p:cNvPr>
          <p:cNvSpPr/>
          <p:nvPr/>
        </p:nvSpPr>
        <p:spPr>
          <a:xfrm>
            <a:off x="13973685" y="11275220"/>
            <a:ext cx="725376" cy="52253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F2877BB3-C017-F705-71C0-61230EF87554}"/>
              </a:ext>
            </a:extLst>
          </p:cNvPr>
          <p:cNvSpPr/>
          <p:nvPr/>
        </p:nvSpPr>
        <p:spPr>
          <a:xfrm>
            <a:off x="17435020" y="11212588"/>
            <a:ext cx="674443" cy="522538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BF190-BF77-7CE3-3393-868DDF0B328C}"/>
              </a:ext>
            </a:extLst>
          </p:cNvPr>
          <p:cNvSpPr txBox="1"/>
          <p:nvPr/>
        </p:nvSpPr>
        <p:spPr>
          <a:xfrm>
            <a:off x="7558869" y="15240348"/>
            <a:ext cx="6493836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Disease Detection Of Pests 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E3062C-DEA7-CF8A-19AB-C76058C43CEC}"/>
              </a:ext>
            </a:extLst>
          </p:cNvPr>
          <p:cNvSpPr txBox="1"/>
          <p:nvPr/>
        </p:nvSpPr>
        <p:spPr>
          <a:xfrm>
            <a:off x="1207703" y="20509574"/>
            <a:ext cx="5289822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Fig 1:Statistical Analysis using SPSS tool-graph by comparing the Linear Regression Algorithm and SVM Algorithm</a:t>
            </a:r>
          </a:p>
          <a:p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38EDA0F-457F-05F5-6136-0E73BE029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84902"/>
              </p:ext>
            </p:extLst>
          </p:nvPr>
        </p:nvGraphicFramePr>
        <p:xfrm>
          <a:off x="7423607" y="17002361"/>
          <a:ext cx="5466873" cy="4799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3063173079"/>
                    </a:ext>
                  </a:extLst>
                </a:gridCol>
                <a:gridCol w="2472233">
                  <a:extLst>
                    <a:ext uri="{9D8B030D-6E8A-4147-A177-3AD203B41FA5}">
                      <a16:colId xmlns:a16="http://schemas.microsoft.com/office/drawing/2014/main" val="1940095683"/>
                    </a:ext>
                  </a:extLst>
                </a:gridCol>
                <a:gridCol w="2100560">
                  <a:extLst>
                    <a:ext uri="{9D8B030D-6E8A-4147-A177-3AD203B41FA5}">
                      <a16:colId xmlns:a16="http://schemas.microsoft.com/office/drawing/2014/main" val="1813816951"/>
                    </a:ext>
                  </a:extLst>
                </a:gridCol>
              </a:tblGrid>
              <a:tr h="812191"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 Algorithm 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</a:t>
                      </a:r>
                    </a:p>
                    <a:p>
                      <a:pPr algn="ctr"/>
                      <a:r>
                        <a:rPr lang="en-US" alt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</a:t>
                      </a:r>
                    </a:p>
                    <a:p>
                      <a:pPr algn="ctr"/>
                      <a:r>
                        <a:rPr lang="en-US" alt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(SVM). 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39763"/>
                  </a:ext>
                </a:extLst>
              </a:tr>
              <a:tr h="3706964"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91.24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86.76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57.47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53.00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56.16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94.37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95.27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87.32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88.00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88.00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71.12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47.43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39.62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47.90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78.12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90.13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66.32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62.11</a:t>
                      </a:r>
                    </a:p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34185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B05C62F-50FD-D2D0-D3F5-4FB57842D01B}"/>
              </a:ext>
            </a:extLst>
          </p:cNvPr>
          <p:cNvSpPr txBox="1"/>
          <p:nvPr/>
        </p:nvSpPr>
        <p:spPr>
          <a:xfrm>
            <a:off x="8413861" y="16416577"/>
            <a:ext cx="4371418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Table1: Accuracy values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C6DC356-32B6-AC01-59C5-0339243B7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81224"/>
              </p:ext>
            </p:extLst>
          </p:nvPr>
        </p:nvGraphicFramePr>
        <p:xfrm>
          <a:off x="13325298" y="18302680"/>
          <a:ext cx="8183452" cy="2945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569">
                  <a:extLst>
                    <a:ext uri="{9D8B030D-6E8A-4147-A177-3AD203B41FA5}">
                      <a16:colId xmlns:a16="http://schemas.microsoft.com/office/drawing/2014/main" val="549482650"/>
                    </a:ext>
                  </a:extLst>
                </a:gridCol>
                <a:gridCol w="1855597">
                  <a:extLst>
                    <a:ext uri="{9D8B030D-6E8A-4147-A177-3AD203B41FA5}">
                      <a16:colId xmlns:a16="http://schemas.microsoft.com/office/drawing/2014/main" val="1887108758"/>
                    </a:ext>
                  </a:extLst>
                </a:gridCol>
                <a:gridCol w="891284">
                  <a:extLst>
                    <a:ext uri="{9D8B030D-6E8A-4147-A177-3AD203B41FA5}">
                      <a16:colId xmlns:a16="http://schemas.microsoft.com/office/drawing/2014/main" val="1713921459"/>
                    </a:ext>
                  </a:extLst>
                </a:gridCol>
                <a:gridCol w="1253368">
                  <a:extLst>
                    <a:ext uri="{9D8B030D-6E8A-4147-A177-3AD203B41FA5}">
                      <a16:colId xmlns:a16="http://schemas.microsoft.com/office/drawing/2014/main" val="2249929813"/>
                    </a:ext>
                  </a:extLst>
                </a:gridCol>
                <a:gridCol w="1406558">
                  <a:extLst>
                    <a:ext uri="{9D8B030D-6E8A-4147-A177-3AD203B41FA5}">
                      <a16:colId xmlns:a16="http://schemas.microsoft.com/office/drawing/2014/main" val="1950984923"/>
                    </a:ext>
                  </a:extLst>
                </a:gridCol>
                <a:gridCol w="1411076">
                  <a:extLst>
                    <a:ext uri="{9D8B030D-6E8A-4147-A177-3AD203B41FA5}">
                      <a16:colId xmlns:a16="http://schemas.microsoft.com/office/drawing/2014/main" val="802725854"/>
                    </a:ext>
                  </a:extLst>
                </a:gridCol>
              </a:tblGrid>
              <a:tr h="1055395">
                <a:tc>
                  <a:txBody>
                    <a:bodyPr/>
                    <a:lstStyle/>
                    <a:p>
                      <a:pPr algn="ctr"/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</a:t>
                      </a:r>
                    </a:p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Deviation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Std.error</a:t>
                      </a:r>
                    </a:p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1509"/>
                  </a:ext>
                </a:extLst>
              </a:tr>
              <a:tr h="1019918"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LRA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84.500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2.02765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0.95743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56692"/>
                  </a:ext>
                </a:extLst>
              </a:tr>
              <a:tr h="870354"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75.500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9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2.02765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0.95743</a:t>
                      </a:r>
                    </a:p>
                    <a:p>
                      <a:pPr algn="ctr"/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7427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5824AD6-D0B8-CB50-747A-0E36D3654DCC}"/>
              </a:ext>
            </a:extLst>
          </p:cNvPr>
          <p:cNvSpPr txBox="1"/>
          <p:nvPr/>
        </p:nvSpPr>
        <p:spPr>
          <a:xfrm>
            <a:off x="13512817" y="16424116"/>
            <a:ext cx="7120235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90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2:Group Statistics analysis of Decision Tree algorithm (mean accuracy of 90.50%%) and Statistics analysis of  SVM Algorithm(mean accuracy of 76.50%) with Sample size, Mean, Standard deviation, Standard Error Mean.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41">
            <a:extLst>
              <a:ext uri="{FF2B5EF4-FFF2-40B4-BE49-F238E27FC236}">
                <a16:creationId xmlns:a16="http://schemas.microsoft.com/office/drawing/2014/main" id="{DD8906C9-5887-A18E-797B-B398A0750EEF}"/>
              </a:ext>
            </a:extLst>
          </p:cNvPr>
          <p:cNvSpPr txBox="1"/>
          <p:nvPr/>
        </p:nvSpPr>
        <p:spPr>
          <a:xfrm>
            <a:off x="15670420" y="1388776"/>
            <a:ext cx="5569043" cy="110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Miss.  N.Sree Swarna</a:t>
            </a:r>
            <a:b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192119038</a:t>
            </a:r>
          </a:p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Dr. S.Poompavai 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BF4280AC-EE3E-629B-762D-4ABEEF3621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47363" y="16227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41B008BA-9734-AFD3-6DF8-4F22DD66D5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498979" y="6743628"/>
            <a:ext cx="25166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9E22ECE-9059-A9F8-B3F3-E385AFB17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037" y="4739026"/>
            <a:ext cx="6684852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3B5E88-AF8A-D145-8B6D-A1D87A2F8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51" y="16979011"/>
            <a:ext cx="6160994" cy="34773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2817</TotalTime>
  <Words>778</Words>
  <Application>Microsoft Office PowerPoint</Application>
  <PresentationFormat>Custom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Tej Kiran</cp:lastModifiedBy>
  <cp:revision>78</cp:revision>
  <dcterms:created xsi:type="dcterms:W3CDTF">2023-04-19T08:35:00Z</dcterms:created>
  <dcterms:modified xsi:type="dcterms:W3CDTF">2024-04-19T15:26:24Z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