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4"/>
  </p:sldMasterIdLst>
  <p:notesMasterIdLst>
    <p:notesMasterId r:id="rId28"/>
  </p:notesMasterIdLst>
  <p:handoutMasterIdLst>
    <p:handoutMasterId r:id="rId29"/>
  </p:handoutMasterIdLst>
  <p:sldIdLst>
    <p:sldId id="297" r:id="rId5"/>
    <p:sldId id="315" r:id="rId6"/>
    <p:sldId id="419" r:id="rId7"/>
    <p:sldId id="420" r:id="rId8"/>
    <p:sldId id="417" r:id="rId9"/>
    <p:sldId id="427" r:id="rId10"/>
    <p:sldId id="424" r:id="rId11"/>
    <p:sldId id="428" r:id="rId12"/>
    <p:sldId id="403" r:id="rId13"/>
    <p:sldId id="429" r:id="rId14"/>
    <p:sldId id="430" r:id="rId15"/>
    <p:sldId id="431" r:id="rId16"/>
    <p:sldId id="432" r:id="rId17"/>
    <p:sldId id="433" r:id="rId18"/>
    <p:sldId id="412" r:id="rId19"/>
    <p:sldId id="434" r:id="rId20"/>
    <p:sldId id="414" r:id="rId21"/>
    <p:sldId id="415" r:id="rId22"/>
    <p:sldId id="435" r:id="rId23"/>
    <p:sldId id="416" r:id="rId24"/>
    <p:sldId id="425" r:id="rId25"/>
    <p:sldId id="426" r:id="rId26"/>
    <p:sldId id="3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C9868F-A46B-481E-A7E9-F4E942ECD890}">
          <p14:sldIdLst>
            <p14:sldId id="297"/>
            <p14:sldId id="315"/>
            <p14:sldId id="419"/>
            <p14:sldId id="420"/>
            <p14:sldId id="417"/>
            <p14:sldId id="427"/>
            <p14:sldId id="424"/>
            <p14:sldId id="428"/>
            <p14:sldId id="403"/>
            <p14:sldId id="429"/>
            <p14:sldId id="430"/>
            <p14:sldId id="431"/>
            <p14:sldId id="432"/>
            <p14:sldId id="433"/>
            <p14:sldId id="412"/>
            <p14:sldId id="434"/>
            <p14:sldId id="414"/>
            <p14:sldId id="415"/>
            <p14:sldId id="435"/>
            <p14:sldId id="416"/>
            <p14:sldId id="425"/>
            <p14:sldId id="426"/>
            <p14:sldId id="3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28E349-4994-48F9-BAE6-A3F048819E3F}" type="datetimeFigureOut">
              <a:rPr lang="en-IN" smtClean="0"/>
              <a:t>10-11-2018</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9F4E0-4847-4F34-A17B-5C28C9E41D2A}" type="slidenum">
              <a:rPr lang="en-IN" smtClean="0"/>
              <a:t>‹#›</a:t>
            </a:fld>
            <a:endParaRPr lang="en-IN"/>
          </a:p>
        </p:txBody>
      </p:sp>
    </p:spTree>
    <p:extLst>
      <p:ext uri="{BB962C8B-B14F-4D97-AF65-F5344CB8AC3E}">
        <p14:creationId xmlns:p14="http://schemas.microsoft.com/office/powerpoint/2010/main" val="1549541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A72CA-B24A-4412-A5B6-EC8033C0C00F}" type="datetimeFigureOut">
              <a:rPr lang="en-IN" smtClean="0"/>
              <a:t>10-11-2018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59F63-A4EB-4AF1-9FE6-94A51D7DF0F9}" type="slidenum">
              <a:rPr lang="en-IN" smtClean="0"/>
              <a:t>‹#›</a:t>
            </a:fld>
            <a:endParaRPr lang="en-IN"/>
          </a:p>
        </p:txBody>
      </p:sp>
    </p:spTree>
    <p:extLst>
      <p:ext uri="{BB962C8B-B14F-4D97-AF65-F5344CB8AC3E}">
        <p14:creationId xmlns:p14="http://schemas.microsoft.com/office/powerpoint/2010/main" val="1750892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959F63-A4EB-4AF1-9FE6-94A51D7DF0F9}" type="slidenum">
              <a:rPr lang="en-IN" smtClean="0"/>
              <a:t>16</a:t>
            </a:fld>
            <a:endParaRPr lang="en-IN"/>
          </a:p>
        </p:txBody>
      </p:sp>
    </p:spTree>
    <p:extLst>
      <p:ext uri="{BB962C8B-B14F-4D97-AF65-F5344CB8AC3E}">
        <p14:creationId xmlns:p14="http://schemas.microsoft.com/office/powerpoint/2010/main" val="133405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502AE-0FCE-4B31-921F-60E1D07FB76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A8D6-2225-461B-BE22-44AE4524D7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1278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502AE-0FCE-4B31-921F-60E1D07FB76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7848328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502AE-0FCE-4B31-921F-60E1D07FB76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26867976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668" y="165912"/>
            <a:ext cx="10749462" cy="1325563"/>
          </a:xfrm>
        </p:spPr>
        <p:txBody>
          <a:bodyPr>
            <a:normAutofit/>
          </a:bodyPr>
          <a:lstStyle>
            <a:lvl1pPr>
              <a:defRPr sz="4000" b="1">
                <a:solidFill>
                  <a:srgbClr val="BA141A"/>
                </a:solidFill>
              </a:defRPr>
            </a:lvl1pPr>
          </a:lstStyle>
          <a:p>
            <a:r>
              <a:rPr lang="en-US"/>
              <a:t>Click to edit Master title style</a:t>
            </a:r>
            <a:endParaRPr lang="en-IN"/>
          </a:p>
        </p:txBody>
      </p:sp>
      <p:sp>
        <p:nvSpPr>
          <p:cNvPr id="7" name="Rectangle 6"/>
          <p:cNvSpPr/>
          <p:nvPr userDrawn="1"/>
        </p:nvSpPr>
        <p:spPr>
          <a:xfrm>
            <a:off x="0" y="0"/>
            <a:ext cx="66675" cy="6858000"/>
          </a:xfrm>
          <a:prstGeom prst="rect">
            <a:avLst/>
          </a:prstGeom>
          <a:solidFill>
            <a:srgbClr val="BA1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userDrawn="1"/>
        </p:nvCxnSpPr>
        <p:spPr>
          <a:xfrm>
            <a:off x="830007" y="1246839"/>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4" name="Text Placeholder 3"/>
          <p:cNvSpPr>
            <a:spLocks noGrp="1"/>
          </p:cNvSpPr>
          <p:nvPr>
            <p:ph type="body" sz="quarter" idx="10"/>
          </p:nvPr>
        </p:nvSpPr>
        <p:spPr>
          <a:xfrm>
            <a:off x="759667" y="1492251"/>
            <a:ext cx="10749463" cy="4679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Slide Number Placeholder 7"/>
          <p:cNvSpPr>
            <a:spLocks noGrp="1"/>
          </p:cNvSpPr>
          <p:nvPr>
            <p:ph type="sldNum" sz="quarter" idx="4"/>
          </p:nvPr>
        </p:nvSpPr>
        <p:spPr>
          <a:xfrm>
            <a:off x="11210174" y="6332715"/>
            <a:ext cx="4251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465CFD4-9401-47B7-ADC2-1B0E4994DF73}" type="slidenum">
              <a:rPr lang="en-IN" smtClean="0"/>
              <a:pPr/>
              <a:t>‹#›</a:t>
            </a:fld>
            <a:endParaRPr lang="en-IN"/>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36311"/>
          <a:stretch/>
        </p:blipFill>
        <p:spPr>
          <a:xfrm>
            <a:off x="10336579" y="6453503"/>
            <a:ext cx="882649" cy="123548"/>
          </a:xfrm>
          <a:prstGeom prst="rect">
            <a:avLst/>
          </a:prstGeom>
        </p:spPr>
      </p:pic>
      <p:cxnSp>
        <p:nvCxnSpPr>
          <p:cNvPr id="17" name="Straight Connector 16"/>
          <p:cNvCxnSpPr/>
          <p:nvPr userDrawn="1"/>
        </p:nvCxnSpPr>
        <p:spPr>
          <a:xfrm>
            <a:off x="11287319" y="6449698"/>
            <a:ext cx="0" cy="14847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1140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9278" y="2888023"/>
            <a:ext cx="10515600" cy="1325563"/>
          </a:xfrm>
        </p:spPr>
        <p:txBody>
          <a:bodyPr>
            <a:normAutofit/>
          </a:bodyPr>
          <a:lstStyle>
            <a:lvl1pPr>
              <a:defRPr sz="5400" b="1">
                <a:solidFill>
                  <a:srgbClr val="C00000"/>
                </a:solidFill>
              </a:defRPr>
            </a:lvl1pPr>
          </a:lstStyle>
          <a:p>
            <a:r>
              <a:rPr lang="en-US"/>
              <a:t>Click to Edit Master Title Style</a:t>
            </a:r>
            <a:endParaRPr lang="en-IN"/>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28307"/>
          <a:stretch/>
        </p:blipFill>
        <p:spPr>
          <a:xfrm>
            <a:off x="838799" y="629714"/>
            <a:ext cx="2366507" cy="372884"/>
          </a:xfrm>
          <a:prstGeom prst="rect">
            <a:avLst/>
          </a:prstGeom>
        </p:spPr>
      </p:pic>
      <p:cxnSp>
        <p:nvCxnSpPr>
          <p:cNvPr id="8" name="Straight Connector 7"/>
          <p:cNvCxnSpPr/>
          <p:nvPr userDrawn="1"/>
        </p:nvCxnSpPr>
        <p:spPr>
          <a:xfrm>
            <a:off x="838799" y="5859097"/>
            <a:ext cx="10679124" cy="0"/>
          </a:xfrm>
          <a:prstGeom prst="line">
            <a:avLst/>
          </a:prstGeom>
          <a:ln w="63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userDrawn="1"/>
        </p:nvCxnSpPr>
        <p:spPr>
          <a:xfrm>
            <a:off x="838799" y="1162733"/>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34646" y="6141764"/>
            <a:ext cx="1480103" cy="438111"/>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84279" y="6179053"/>
            <a:ext cx="1433644" cy="36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6307" y="6138409"/>
            <a:ext cx="1197230" cy="444821"/>
          </a:xfrm>
          <a:prstGeom prst="rect">
            <a:avLst/>
          </a:prstGeom>
        </p:spPr>
      </p:pic>
      <p:pic>
        <p:nvPicPr>
          <p:cNvPr id="26" name="Picture 2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89075" y="6102172"/>
            <a:ext cx="1197230" cy="517294"/>
          </a:xfrm>
          <a:prstGeom prst="rect">
            <a:avLst/>
          </a:prstGeom>
        </p:spPr>
      </p:pic>
      <p:pic>
        <p:nvPicPr>
          <p:cNvPr id="27" name="Picture 2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939229" y="6105150"/>
            <a:ext cx="1101045" cy="511339"/>
          </a:xfrm>
          <a:prstGeom prst="rect">
            <a:avLst/>
          </a:prstGeom>
        </p:spPr>
      </p:pic>
    </p:spTree>
    <p:extLst>
      <p:ext uri="{BB962C8B-B14F-4D97-AF65-F5344CB8AC3E}">
        <p14:creationId xmlns:p14="http://schemas.microsoft.com/office/powerpoint/2010/main" val="3777899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grpSp>
        <p:nvGrpSpPr>
          <p:cNvPr id="2" name="Group 1"/>
          <p:cNvGrpSpPr/>
          <p:nvPr userDrawn="1"/>
        </p:nvGrpSpPr>
        <p:grpSpPr>
          <a:xfrm>
            <a:off x="830007" y="2801695"/>
            <a:ext cx="1421154" cy="1421154"/>
            <a:chOff x="830007" y="2677870"/>
            <a:chExt cx="1421154" cy="1421154"/>
          </a:xfrm>
        </p:grpSpPr>
        <p:sp>
          <p:nvSpPr>
            <p:cNvPr id="15" name="Oval 14"/>
            <p:cNvSpPr/>
            <p:nvPr userDrawn="1"/>
          </p:nvSpPr>
          <p:spPr>
            <a:xfrm>
              <a:off x="830007" y="2677870"/>
              <a:ext cx="1421154" cy="1421154"/>
            </a:xfrm>
            <a:prstGeom prst="ellipse">
              <a:avLst/>
            </a:prstGeom>
            <a:solidFill>
              <a:schemeClr val="tx1">
                <a:lumMod val="65000"/>
                <a:lumOff val="3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939" y="3085639"/>
              <a:ext cx="967908" cy="577552"/>
            </a:xfrm>
            <a:prstGeom prst="rect">
              <a:avLst/>
            </a:prstGeom>
          </p:spPr>
        </p:pic>
      </p:grpSp>
      <p:sp>
        <p:nvSpPr>
          <p:cNvPr id="5" name="TextBox 4"/>
          <p:cNvSpPr txBox="1"/>
          <p:nvPr userDrawn="1"/>
        </p:nvSpPr>
        <p:spPr>
          <a:xfrm>
            <a:off x="2480093" y="3096774"/>
            <a:ext cx="3339682" cy="830997"/>
          </a:xfrm>
          <a:prstGeom prst="rect">
            <a:avLst/>
          </a:prstGeom>
          <a:noFill/>
        </p:spPr>
        <p:txBody>
          <a:bodyPr wrap="square" rtlCol="0" anchor="ctr">
            <a:spAutoFit/>
          </a:bodyPr>
          <a:lstStyle/>
          <a:p>
            <a:r>
              <a:rPr lang="en-IN" sz="4800" b="1">
                <a:solidFill>
                  <a:srgbClr val="C00000"/>
                </a:solidFill>
                <a:latin typeface="+mj-lt"/>
              </a:rPr>
              <a:t>Discussion</a:t>
            </a:r>
          </a:p>
        </p:txBody>
      </p:sp>
      <p:cxnSp>
        <p:nvCxnSpPr>
          <p:cNvPr id="18" name="Straight Connector 17"/>
          <p:cNvCxnSpPr/>
          <p:nvPr userDrawn="1"/>
        </p:nvCxnSpPr>
        <p:spPr>
          <a:xfrm>
            <a:off x="838799" y="1162733"/>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userDrawn="1"/>
        </p:nvCxnSpPr>
        <p:spPr>
          <a:xfrm>
            <a:off x="838799" y="5859097"/>
            <a:ext cx="10679124" cy="0"/>
          </a:xfrm>
          <a:prstGeom prst="line">
            <a:avLst/>
          </a:prstGeom>
          <a:ln w="6350">
            <a:solidFill>
              <a:schemeClr val="bg2">
                <a:lumMod val="90000"/>
              </a:schemeClr>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34646" y="6141764"/>
            <a:ext cx="1480103" cy="438111"/>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84279" y="6179053"/>
            <a:ext cx="1433644" cy="36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6307" y="6138409"/>
            <a:ext cx="1197230" cy="444821"/>
          </a:xfrm>
          <a:prstGeom prst="rect">
            <a:avLst/>
          </a:prstGeom>
        </p:spPr>
      </p:pic>
      <p:pic>
        <p:nvPicPr>
          <p:cNvPr id="26" name="Picture 2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89075" y="6102172"/>
            <a:ext cx="1197230" cy="517294"/>
          </a:xfrm>
          <a:prstGeom prst="rect">
            <a:avLst/>
          </a:prstGeom>
        </p:spPr>
      </p:pic>
      <p:pic>
        <p:nvPicPr>
          <p:cNvPr id="27" name="Picture 2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939229" y="6105150"/>
            <a:ext cx="1101045" cy="511339"/>
          </a:xfrm>
          <a:prstGeom prst="rect">
            <a:avLst/>
          </a:prstGeom>
        </p:spPr>
      </p:pic>
      <p:pic>
        <p:nvPicPr>
          <p:cNvPr id="28" name="Picture 27"/>
          <p:cNvPicPr>
            <a:picLocks noChangeAspect="1"/>
          </p:cNvPicPr>
          <p:nvPr userDrawn="1"/>
        </p:nvPicPr>
        <p:blipFill rotWithShape="1">
          <a:blip r:embed="rId8" cstate="print">
            <a:extLst>
              <a:ext uri="{28A0092B-C50C-407E-A947-70E740481C1C}">
                <a14:useLocalDpi xmlns:a14="http://schemas.microsoft.com/office/drawing/2010/main" val="0"/>
              </a:ext>
            </a:extLst>
          </a:blip>
          <a:srcRect b="28307"/>
          <a:stretch/>
        </p:blipFill>
        <p:spPr>
          <a:xfrm>
            <a:off x="838799" y="629714"/>
            <a:ext cx="2366507" cy="372884"/>
          </a:xfrm>
          <a:prstGeom prst="rect">
            <a:avLst/>
          </a:prstGeom>
        </p:spPr>
      </p:pic>
    </p:spTree>
    <p:extLst>
      <p:ext uri="{BB962C8B-B14F-4D97-AF65-F5344CB8AC3E}">
        <p14:creationId xmlns:p14="http://schemas.microsoft.com/office/powerpoint/2010/main" val="3329039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9278" y="2275337"/>
            <a:ext cx="10515600" cy="1325563"/>
          </a:xfrm>
        </p:spPr>
        <p:txBody>
          <a:bodyPr>
            <a:normAutofit/>
          </a:bodyPr>
          <a:lstStyle>
            <a:lvl1pPr>
              <a:defRPr sz="5400" b="1">
                <a:solidFill>
                  <a:srgbClr val="C00000"/>
                </a:solidFill>
              </a:defRPr>
            </a:lvl1pPr>
          </a:lstStyle>
          <a:p>
            <a:r>
              <a:rPr lang="en-US"/>
              <a:t>Click to Edit Master Title Style</a:t>
            </a:r>
            <a:endParaRPr lang="en-IN"/>
          </a:p>
        </p:txBody>
      </p:sp>
      <p:sp>
        <p:nvSpPr>
          <p:cNvPr id="3" name="Subtitle 2"/>
          <p:cNvSpPr>
            <a:spLocks noGrp="1"/>
          </p:cNvSpPr>
          <p:nvPr>
            <p:ph type="subTitle" idx="1"/>
          </p:nvPr>
        </p:nvSpPr>
        <p:spPr>
          <a:xfrm>
            <a:off x="726055" y="3249697"/>
            <a:ext cx="10498348" cy="633532"/>
          </a:xfrm>
        </p:spPr>
        <p:txBody>
          <a:bodyPr>
            <a:noAutofit/>
          </a:bodyPr>
          <a:lstStyle>
            <a:lvl1pPr marL="0" indent="0" algn="l">
              <a:buNone/>
              <a:defRPr sz="3600" b="1">
                <a:solidFill>
                  <a:srgbClr val="BA141A"/>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28307"/>
          <a:stretch/>
        </p:blipFill>
        <p:spPr>
          <a:xfrm>
            <a:off x="838799" y="629714"/>
            <a:ext cx="2366507" cy="372884"/>
          </a:xfrm>
          <a:prstGeom prst="rect">
            <a:avLst/>
          </a:prstGeom>
        </p:spPr>
      </p:pic>
      <p:cxnSp>
        <p:nvCxnSpPr>
          <p:cNvPr id="8" name="Straight Connector 7"/>
          <p:cNvCxnSpPr/>
          <p:nvPr userDrawn="1"/>
        </p:nvCxnSpPr>
        <p:spPr>
          <a:xfrm>
            <a:off x="838799" y="5859097"/>
            <a:ext cx="10679124" cy="0"/>
          </a:xfrm>
          <a:prstGeom prst="line">
            <a:avLst/>
          </a:prstGeom>
          <a:ln w="6350">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userDrawn="1"/>
        </p:nvCxnSpPr>
        <p:spPr>
          <a:xfrm>
            <a:off x="830007" y="1162733"/>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34646" y="6141764"/>
            <a:ext cx="1480103" cy="438111"/>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084279" y="6179053"/>
            <a:ext cx="1433644" cy="36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6307" y="6138409"/>
            <a:ext cx="1197230" cy="444821"/>
          </a:xfrm>
          <a:prstGeom prst="rect">
            <a:avLst/>
          </a:prstGeom>
        </p:spPr>
      </p:pic>
      <p:sp>
        <p:nvSpPr>
          <p:cNvPr id="6" name="Text Placeholder 5"/>
          <p:cNvSpPr>
            <a:spLocks noGrp="1"/>
          </p:cNvSpPr>
          <p:nvPr>
            <p:ph type="body" sz="quarter" idx="10" hasCustomPrompt="1"/>
          </p:nvPr>
        </p:nvSpPr>
        <p:spPr>
          <a:xfrm>
            <a:off x="725488" y="3832223"/>
            <a:ext cx="1884362" cy="355600"/>
          </a:xfrm>
        </p:spPr>
        <p:txBody>
          <a:bodyPr>
            <a:noAutofit/>
          </a:bodyPr>
          <a:lstStyle>
            <a:lvl1pPr marL="0" indent="0">
              <a:buNone/>
              <a:defRPr sz="2000">
                <a:solidFill>
                  <a:schemeClr val="tx1">
                    <a:lumMod val="50000"/>
                    <a:lumOff val="50000"/>
                  </a:schemeClr>
                </a:solidFill>
              </a:defRPr>
            </a:lvl1pPr>
          </a:lstStyle>
          <a:p>
            <a:pPr lvl="0"/>
            <a:r>
              <a:rPr lang="en-US"/>
              <a:t>March 13, 2016</a:t>
            </a:r>
            <a:endParaRPr lang="en-IN"/>
          </a:p>
        </p:txBody>
      </p:sp>
      <p:sp>
        <p:nvSpPr>
          <p:cNvPr id="20" name="Text Placeholder 5"/>
          <p:cNvSpPr>
            <a:spLocks noGrp="1"/>
          </p:cNvSpPr>
          <p:nvPr>
            <p:ph type="body" sz="quarter" idx="11" hasCustomPrompt="1"/>
          </p:nvPr>
        </p:nvSpPr>
        <p:spPr>
          <a:xfrm>
            <a:off x="725488" y="4159248"/>
            <a:ext cx="1884362" cy="355600"/>
          </a:xfrm>
        </p:spPr>
        <p:txBody>
          <a:bodyPr>
            <a:noAutofit/>
          </a:bodyPr>
          <a:lstStyle>
            <a:lvl1pPr marL="0" indent="0">
              <a:buNone/>
              <a:defRPr sz="1600">
                <a:solidFill>
                  <a:schemeClr val="tx1">
                    <a:lumMod val="50000"/>
                    <a:lumOff val="50000"/>
                  </a:schemeClr>
                </a:solidFill>
              </a:defRPr>
            </a:lvl1pPr>
          </a:lstStyle>
          <a:p>
            <a:pPr lvl="0"/>
            <a:r>
              <a:rPr lang="en-US"/>
              <a:t>- Presented by</a:t>
            </a:r>
            <a:endParaRPr lang="en-IN"/>
          </a:p>
        </p:txBody>
      </p:sp>
      <p:pic>
        <p:nvPicPr>
          <p:cNvPr id="26" name="Picture 2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689075" y="6102172"/>
            <a:ext cx="1197230" cy="517294"/>
          </a:xfrm>
          <a:prstGeom prst="rect">
            <a:avLst/>
          </a:prstGeom>
        </p:spPr>
      </p:pic>
      <p:pic>
        <p:nvPicPr>
          <p:cNvPr id="27" name="Picture 2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939229" y="6105150"/>
            <a:ext cx="1101045" cy="511339"/>
          </a:xfrm>
          <a:prstGeom prst="rect">
            <a:avLst/>
          </a:prstGeom>
        </p:spPr>
      </p:pic>
    </p:spTree>
    <p:extLst>
      <p:ext uri="{BB962C8B-B14F-4D97-AF65-F5344CB8AC3E}">
        <p14:creationId xmlns:p14="http://schemas.microsoft.com/office/powerpoint/2010/main" val="404989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Slide Number Placeholder 7"/>
          <p:cNvSpPr>
            <a:spLocks noGrp="1"/>
          </p:cNvSpPr>
          <p:nvPr>
            <p:ph type="sldNum" sz="quarter" idx="4"/>
          </p:nvPr>
        </p:nvSpPr>
        <p:spPr>
          <a:xfrm>
            <a:off x="11210174" y="6332715"/>
            <a:ext cx="4251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465CFD4-9401-47B7-ADC2-1B0E4994DF73}" type="slidenum">
              <a:rPr lang="en-IN" smtClean="0"/>
              <a:pPr/>
              <a:t>‹#›</a:t>
            </a:fld>
            <a:endParaRPr lang="en-IN"/>
          </a:p>
        </p:txBody>
      </p:sp>
      <p:sp>
        <p:nvSpPr>
          <p:cNvPr id="2" name="Title 1"/>
          <p:cNvSpPr>
            <a:spLocks noGrp="1"/>
          </p:cNvSpPr>
          <p:nvPr>
            <p:ph type="title"/>
          </p:nvPr>
        </p:nvSpPr>
        <p:spPr>
          <a:xfrm>
            <a:off x="759668" y="165912"/>
            <a:ext cx="10515600" cy="1325563"/>
          </a:xfrm>
        </p:spPr>
        <p:txBody>
          <a:bodyPr>
            <a:normAutofit/>
          </a:bodyPr>
          <a:lstStyle>
            <a:lvl1pPr>
              <a:defRPr sz="4000" b="1">
                <a:solidFill>
                  <a:srgbClr val="BA141A"/>
                </a:solidFill>
              </a:defRPr>
            </a:lvl1pPr>
          </a:lstStyle>
          <a:p>
            <a:r>
              <a:rPr lang="en-US"/>
              <a:t>Click to edit Master title style</a:t>
            </a:r>
            <a:endParaRPr lang="en-IN"/>
          </a:p>
        </p:txBody>
      </p:sp>
      <p:sp>
        <p:nvSpPr>
          <p:cNvPr id="7" name="Rectangle 6"/>
          <p:cNvSpPr/>
          <p:nvPr userDrawn="1"/>
        </p:nvSpPr>
        <p:spPr>
          <a:xfrm>
            <a:off x="0" y="0"/>
            <a:ext cx="66675" cy="6858000"/>
          </a:xfrm>
          <a:prstGeom prst="rect">
            <a:avLst/>
          </a:prstGeom>
          <a:solidFill>
            <a:srgbClr val="BA1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userDrawn="1"/>
        </p:nvCxnSpPr>
        <p:spPr>
          <a:xfrm>
            <a:off x="830007" y="1246839"/>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36311"/>
          <a:stretch/>
        </p:blipFill>
        <p:spPr>
          <a:xfrm>
            <a:off x="10336579" y="6453503"/>
            <a:ext cx="882649" cy="123548"/>
          </a:xfrm>
          <a:prstGeom prst="rect">
            <a:avLst/>
          </a:prstGeom>
        </p:spPr>
      </p:pic>
      <p:cxnSp>
        <p:nvCxnSpPr>
          <p:cNvPr id="11" name="Straight Connector 10"/>
          <p:cNvCxnSpPr/>
          <p:nvPr userDrawn="1"/>
        </p:nvCxnSpPr>
        <p:spPr>
          <a:xfrm>
            <a:off x="11287319" y="6449698"/>
            <a:ext cx="0" cy="14847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79146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24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668" y="165912"/>
            <a:ext cx="10749462" cy="1325563"/>
          </a:xfrm>
        </p:spPr>
        <p:txBody>
          <a:bodyPr>
            <a:normAutofit/>
          </a:bodyPr>
          <a:lstStyle>
            <a:lvl1pPr>
              <a:defRPr sz="4000" b="1">
                <a:solidFill>
                  <a:srgbClr val="BA141A"/>
                </a:solidFill>
              </a:defRPr>
            </a:lvl1pPr>
          </a:lstStyle>
          <a:p>
            <a:r>
              <a:rPr lang="en-US"/>
              <a:t>Click to edit Master title style</a:t>
            </a:r>
            <a:endParaRPr lang="en-IN"/>
          </a:p>
        </p:txBody>
      </p:sp>
      <p:sp>
        <p:nvSpPr>
          <p:cNvPr id="7" name="Rectangle 6"/>
          <p:cNvSpPr/>
          <p:nvPr userDrawn="1"/>
        </p:nvSpPr>
        <p:spPr>
          <a:xfrm>
            <a:off x="0" y="0"/>
            <a:ext cx="66675" cy="6858000"/>
          </a:xfrm>
          <a:prstGeom prst="rect">
            <a:avLst/>
          </a:prstGeom>
          <a:solidFill>
            <a:srgbClr val="BA1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userDrawn="1"/>
        </p:nvCxnSpPr>
        <p:spPr>
          <a:xfrm>
            <a:off x="830007" y="1246839"/>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4" name="Text Placeholder 3"/>
          <p:cNvSpPr>
            <a:spLocks noGrp="1"/>
          </p:cNvSpPr>
          <p:nvPr>
            <p:ph type="body" sz="quarter" idx="10"/>
          </p:nvPr>
        </p:nvSpPr>
        <p:spPr>
          <a:xfrm>
            <a:off x="759668" y="1492251"/>
            <a:ext cx="6279308" cy="4679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1" hasCustomPrompt="1"/>
          </p:nvPr>
        </p:nvSpPr>
        <p:spPr>
          <a:xfrm>
            <a:off x="7048500" y="1492250"/>
            <a:ext cx="4460875" cy="4689475"/>
          </a:xfrm>
        </p:spPr>
        <p:txBody>
          <a:bodyPr/>
          <a:lstStyle>
            <a:lvl1pPr>
              <a:defRPr baseline="0"/>
            </a:lvl1pPr>
          </a:lstStyle>
          <a:p>
            <a:r>
              <a:rPr lang="en-IN"/>
              <a:t>Please maintain Aspect Ratio of Picture</a:t>
            </a:r>
          </a:p>
        </p:txBody>
      </p:sp>
      <p:sp>
        <p:nvSpPr>
          <p:cNvPr id="16" name="Slide Number Placeholder 7"/>
          <p:cNvSpPr>
            <a:spLocks noGrp="1"/>
          </p:cNvSpPr>
          <p:nvPr>
            <p:ph type="sldNum" sz="quarter" idx="4"/>
          </p:nvPr>
        </p:nvSpPr>
        <p:spPr>
          <a:xfrm>
            <a:off x="11210174" y="6332715"/>
            <a:ext cx="4251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465CFD4-9401-47B7-ADC2-1B0E4994DF73}" type="slidenum">
              <a:rPr lang="en-IN" smtClean="0"/>
              <a:pPr/>
              <a:t>‹#›</a:t>
            </a:fld>
            <a:endParaRPr lang="en-IN"/>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36311"/>
          <a:stretch/>
        </p:blipFill>
        <p:spPr>
          <a:xfrm>
            <a:off x="10336579" y="6453503"/>
            <a:ext cx="882649" cy="123548"/>
          </a:xfrm>
          <a:prstGeom prst="rect">
            <a:avLst/>
          </a:prstGeom>
        </p:spPr>
      </p:pic>
      <p:cxnSp>
        <p:nvCxnSpPr>
          <p:cNvPr id="18" name="Straight Connector 17"/>
          <p:cNvCxnSpPr/>
          <p:nvPr userDrawn="1"/>
        </p:nvCxnSpPr>
        <p:spPr>
          <a:xfrm>
            <a:off x="11287319" y="6449698"/>
            <a:ext cx="0" cy="14847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0722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668" y="165912"/>
            <a:ext cx="10749462" cy="1325563"/>
          </a:xfrm>
        </p:spPr>
        <p:txBody>
          <a:bodyPr>
            <a:normAutofit/>
          </a:bodyPr>
          <a:lstStyle>
            <a:lvl1pPr>
              <a:defRPr sz="4000" b="1">
                <a:solidFill>
                  <a:srgbClr val="BA141A"/>
                </a:solidFill>
              </a:defRPr>
            </a:lvl1pPr>
          </a:lstStyle>
          <a:p>
            <a:r>
              <a:rPr lang="en-US"/>
              <a:t>Click to edit Master title style</a:t>
            </a:r>
            <a:endParaRPr lang="en-IN"/>
          </a:p>
        </p:txBody>
      </p:sp>
      <p:sp>
        <p:nvSpPr>
          <p:cNvPr id="7" name="Rectangle 6"/>
          <p:cNvSpPr/>
          <p:nvPr userDrawn="1"/>
        </p:nvSpPr>
        <p:spPr>
          <a:xfrm>
            <a:off x="0" y="0"/>
            <a:ext cx="66675" cy="6858000"/>
          </a:xfrm>
          <a:prstGeom prst="rect">
            <a:avLst/>
          </a:prstGeom>
          <a:solidFill>
            <a:srgbClr val="BA1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p:nvPr userDrawn="1"/>
        </p:nvCxnSpPr>
        <p:spPr>
          <a:xfrm>
            <a:off x="830007" y="1246839"/>
            <a:ext cx="10679124" cy="0"/>
          </a:xfrm>
          <a:prstGeom prst="line">
            <a:avLst/>
          </a:prstGeom>
          <a:ln w="6350">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14" name="Table Placeholder 12"/>
          <p:cNvSpPr>
            <a:spLocks noGrp="1"/>
          </p:cNvSpPr>
          <p:nvPr>
            <p:ph type="tbl" sz="quarter" idx="11"/>
          </p:nvPr>
        </p:nvSpPr>
        <p:spPr>
          <a:xfrm>
            <a:off x="760413" y="1492250"/>
            <a:ext cx="10748962" cy="4679950"/>
          </a:xfrm>
        </p:spPr>
        <p:txBody>
          <a:bodyPr/>
          <a:lstStyle/>
          <a:p>
            <a:endParaRPr lang="en-IN"/>
          </a:p>
        </p:txBody>
      </p:sp>
      <p:sp>
        <p:nvSpPr>
          <p:cNvPr id="16" name="Slide Number Placeholder 7"/>
          <p:cNvSpPr>
            <a:spLocks noGrp="1"/>
          </p:cNvSpPr>
          <p:nvPr>
            <p:ph type="sldNum" sz="quarter" idx="4"/>
          </p:nvPr>
        </p:nvSpPr>
        <p:spPr>
          <a:xfrm>
            <a:off x="11210174" y="6332715"/>
            <a:ext cx="42510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465CFD4-9401-47B7-ADC2-1B0E4994DF73}" type="slidenum">
              <a:rPr lang="en-IN" smtClean="0"/>
              <a:pPr/>
              <a:t>‹#›</a:t>
            </a:fld>
            <a:endParaRPr lang="en-IN"/>
          </a:p>
        </p:txBody>
      </p:sp>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36311"/>
          <a:stretch/>
        </p:blipFill>
        <p:spPr>
          <a:xfrm>
            <a:off x="10336579" y="6453503"/>
            <a:ext cx="882649" cy="123548"/>
          </a:xfrm>
          <a:prstGeom prst="rect">
            <a:avLst/>
          </a:prstGeom>
        </p:spPr>
      </p:pic>
      <p:cxnSp>
        <p:nvCxnSpPr>
          <p:cNvPr id="18" name="Straight Connector 17"/>
          <p:cNvCxnSpPr/>
          <p:nvPr userDrawn="1"/>
        </p:nvCxnSpPr>
        <p:spPr>
          <a:xfrm>
            <a:off x="11287319" y="6449698"/>
            <a:ext cx="0" cy="148479"/>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159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Rectangle 6"/>
          <p:cNvSpPr/>
          <p:nvPr userDrawn="1"/>
        </p:nvSpPr>
        <p:spPr>
          <a:xfrm>
            <a:off x="0" y="0"/>
            <a:ext cx="66675" cy="6858000"/>
          </a:xfrm>
          <a:prstGeom prst="rect">
            <a:avLst/>
          </a:prstGeom>
          <a:solidFill>
            <a:srgbClr val="BA1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userDrawn="1"/>
        </p:nvCxnSpPr>
        <p:spPr>
          <a:xfrm>
            <a:off x="793630" y="3459191"/>
            <a:ext cx="1139837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258778" y="3078134"/>
            <a:ext cx="4097597" cy="701731"/>
          </a:xfrm>
          <a:solidFill>
            <a:schemeClr val="bg1"/>
          </a:solidFill>
        </p:spPr>
        <p:txBody>
          <a:bodyPr wrap="none">
            <a:spAutoFit/>
          </a:bodyPr>
          <a:lstStyle>
            <a:lvl1pPr>
              <a:defRPr b="1">
                <a:solidFill>
                  <a:srgbClr val="C00000"/>
                </a:solidFill>
              </a:defRPr>
            </a:lvl1pPr>
          </a:lstStyle>
          <a:p>
            <a:r>
              <a:rPr lang="en-US"/>
              <a:t>Section Slide Title</a:t>
            </a:r>
            <a:endParaRPr lang="en-IN"/>
          </a:p>
        </p:txBody>
      </p:sp>
    </p:spTree>
    <p:extLst>
      <p:ext uri="{BB962C8B-B14F-4D97-AF65-F5344CB8AC3E}">
        <p14:creationId xmlns:p14="http://schemas.microsoft.com/office/powerpoint/2010/main" val="119285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502AE-0FCE-4B31-921F-60E1D07FB76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17765755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6502AE-0FCE-4B31-921F-60E1D07FB763}"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3A8D6-2225-461B-BE22-44AE4524D7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03403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502AE-0FCE-4B31-921F-60E1D07FB763}"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28372208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6502AE-0FCE-4B31-921F-60E1D07FB763}"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28612958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6502AE-0FCE-4B31-921F-60E1D07FB763}"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25247439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6502AE-0FCE-4B31-921F-60E1D07FB763}" type="datetimeFigureOut">
              <a:rPr lang="en-US" smtClean="0"/>
              <a:t>11/10/2018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37508005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6502AE-0FCE-4B31-921F-60E1D07FB763}" type="datetimeFigureOut">
              <a:rPr lang="en-US" smtClean="0"/>
              <a:t>11/10/2018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F3A8D6-2225-461B-BE22-44AE4524D7B0}" type="slidenum">
              <a:rPr lang="en-US" smtClean="0"/>
              <a:t>‹#›</a:t>
            </a:fld>
            <a:endParaRPr lang="en-US"/>
          </a:p>
        </p:txBody>
      </p:sp>
    </p:spTree>
    <p:extLst>
      <p:ext uri="{BB962C8B-B14F-4D97-AF65-F5344CB8AC3E}">
        <p14:creationId xmlns:p14="http://schemas.microsoft.com/office/powerpoint/2010/main" val="13191243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A6502AE-0FCE-4B31-921F-60E1D07FB763}"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3A8D6-2225-461B-BE22-44AE4524D7B0}" type="slidenum">
              <a:rPr lang="en-US" smtClean="0"/>
              <a:t>‹#›</a:t>
            </a:fld>
            <a:endParaRPr lang="en-US"/>
          </a:p>
        </p:txBody>
      </p:sp>
    </p:spTree>
    <p:extLst>
      <p:ext uri="{BB962C8B-B14F-4D97-AF65-F5344CB8AC3E}">
        <p14:creationId xmlns:p14="http://schemas.microsoft.com/office/powerpoint/2010/main" val="75414514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A6502AE-0FCE-4B31-921F-60E1D07FB763}" type="datetimeFigureOut">
              <a:rPr lang="en-US" smtClean="0"/>
              <a:t>11/10/2018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F3A8D6-2225-461B-BE22-44AE4524D7B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330898"/>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3977" r:id="rId12"/>
    <p:sldLayoutId id="2147483978" r:id="rId13"/>
    <p:sldLayoutId id="2147483979" r:id="rId14"/>
    <p:sldLayoutId id="2147483921" r:id="rId15"/>
    <p:sldLayoutId id="2147483650" r:id="rId16"/>
    <p:sldLayoutId id="2147483655" r:id="rId17"/>
    <p:sldLayoutId id="2147483656" r:id="rId18"/>
    <p:sldLayoutId id="2147483652" r:id="rId19"/>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934" y="2720975"/>
            <a:ext cx="10515600" cy="1325563"/>
          </a:xfrm>
        </p:spPr>
        <p:txBody>
          <a:bodyPr>
            <a:normAutofit/>
          </a:bodyPr>
          <a:lstStyle/>
          <a:p>
            <a:r>
              <a:rPr lang="en-IN" b="1" dirty="0"/>
              <a:t>          </a:t>
            </a:r>
            <a:r>
              <a:rPr lang="en-US" sz="4400" b="1" dirty="0"/>
              <a:t>Azure Automated Machine Learning</a:t>
            </a:r>
            <a:endParaRPr lang="en-IN" sz="4400" b="1" dirty="0"/>
          </a:p>
        </p:txBody>
      </p:sp>
      <p:sp>
        <p:nvSpPr>
          <p:cNvPr id="7" name="Subtitle 2">
            <a:extLst>
              <a:ext uri="{FF2B5EF4-FFF2-40B4-BE49-F238E27FC236}">
                <a16:creationId xmlns:a16="http://schemas.microsoft.com/office/drawing/2014/main" id="{6A241C46-0B8B-4B41-B8A2-170911389290}"/>
              </a:ext>
            </a:extLst>
          </p:cNvPr>
          <p:cNvSpPr txBox="1">
            <a:spLocks/>
          </p:cNvSpPr>
          <p:nvPr/>
        </p:nvSpPr>
        <p:spPr>
          <a:xfrm>
            <a:off x="985944" y="4284151"/>
            <a:ext cx="10220112" cy="121577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BA141A"/>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p>
        </p:txBody>
      </p:sp>
      <p:sp>
        <p:nvSpPr>
          <p:cNvPr id="5" name="Rectangle 1">
            <a:extLst>
              <a:ext uri="{FF2B5EF4-FFF2-40B4-BE49-F238E27FC236}">
                <a16:creationId xmlns:a16="http://schemas.microsoft.com/office/drawing/2014/main" id="{C1921784-EACE-411F-8E99-0A300595E9F3}"/>
              </a:ext>
            </a:extLst>
          </p:cNvPr>
          <p:cNvSpPr>
            <a:spLocks noChangeArrowheads="1"/>
          </p:cNvSpPr>
          <p:nvPr/>
        </p:nvSpPr>
        <p:spPr bwMode="auto">
          <a:xfrm>
            <a:off x="838200"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971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25546-80F2-4621-BDC8-324EF3C5B438}"/>
              </a:ext>
            </a:extLst>
          </p:cNvPr>
          <p:cNvSpPr>
            <a:spLocks noGrp="1"/>
          </p:cNvSpPr>
          <p:nvPr>
            <p:ph type="sldNum" sz="quarter" idx="12"/>
          </p:nvPr>
        </p:nvSpPr>
        <p:spPr/>
        <p:txBody>
          <a:bodyPr/>
          <a:lstStyle/>
          <a:p>
            <a:fld id="{2465CFD4-9401-47B7-ADC2-1B0E4994DF73}" type="slidenum">
              <a:rPr lang="en-IN" smtClean="0"/>
              <a:pPr/>
              <a:t>10</a:t>
            </a:fld>
            <a:endParaRPr lang="en-IN"/>
          </a:p>
        </p:txBody>
      </p:sp>
      <p:sp>
        <p:nvSpPr>
          <p:cNvPr id="2" name="Title 1">
            <a:extLst>
              <a:ext uri="{FF2B5EF4-FFF2-40B4-BE49-F238E27FC236}">
                <a16:creationId xmlns:a16="http://schemas.microsoft.com/office/drawing/2014/main" id="{1A7F911C-2E6D-4EA5-B4DB-037E4CA8B37B}"/>
              </a:ext>
            </a:extLst>
          </p:cNvPr>
          <p:cNvSpPr>
            <a:spLocks noGrp="1"/>
          </p:cNvSpPr>
          <p:nvPr>
            <p:ph type="title" idx="4294967295"/>
          </p:nvPr>
        </p:nvSpPr>
        <p:spPr>
          <a:xfrm>
            <a:off x="759668" y="33090"/>
            <a:ext cx="10748962" cy="1325562"/>
          </a:xfrm>
        </p:spPr>
        <p:txBody>
          <a:bodyPr>
            <a:normAutofit/>
          </a:bodyPr>
          <a:lstStyle/>
          <a:p>
            <a:pPr algn="ctr"/>
            <a:r>
              <a:rPr lang="en-US" sz="4000" b="1" dirty="0"/>
              <a:t>Parameters for Automated ML experiment settings</a:t>
            </a:r>
          </a:p>
        </p:txBody>
      </p:sp>
      <p:graphicFrame>
        <p:nvGraphicFramePr>
          <p:cNvPr id="5" name="Table 4">
            <a:extLst>
              <a:ext uri="{FF2B5EF4-FFF2-40B4-BE49-F238E27FC236}">
                <a16:creationId xmlns:a16="http://schemas.microsoft.com/office/drawing/2014/main" id="{E3D9D590-C0E4-4FA0-A912-E977C2D3DF3E}"/>
              </a:ext>
            </a:extLst>
          </p:cNvPr>
          <p:cNvGraphicFramePr>
            <a:graphicFrameLocks noGrp="1"/>
          </p:cNvGraphicFramePr>
          <p:nvPr>
            <p:extLst>
              <p:ext uri="{D42A27DB-BD31-4B8C-83A1-F6EECF244321}">
                <p14:modId xmlns:p14="http://schemas.microsoft.com/office/powerpoint/2010/main" val="328846785"/>
              </p:ext>
            </p:extLst>
          </p:nvPr>
        </p:nvGraphicFramePr>
        <p:xfrm>
          <a:off x="759668" y="1491476"/>
          <a:ext cx="10749462" cy="4590748"/>
        </p:xfrm>
        <a:graphic>
          <a:graphicData uri="http://schemas.openxmlformats.org/drawingml/2006/table">
            <a:tbl>
              <a:tblPr firstRow="1" bandRow="1">
                <a:tableStyleId>{5C22544A-7EE6-4342-B048-85BDC9FD1C3A}</a:tableStyleId>
              </a:tblPr>
              <a:tblGrid>
                <a:gridCol w="1859245">
                  <a:extLst>
                    <a:ext uri="{9D8B030D-6E8A-4147-A177-3AD203B41FA5}">
                      <a16:colId xmlns:a16="http://schemas.microsoft.com/office/drawing/2014/main" val="3258395875"/>
                    </a:ext>
                  </a:extLst>
                </a:gridCol>
                <a:gridCol w="5307063">
                  <a:extLst>
                    <a:ext uri="{9D8B030D-6E8A-4147-A177-3AD203B41FA5}">
                      <a16:colId xmlns:a16="http://schemas.microsoft.com/office/drawing/2014/main" val="3416932615"/>
                    </a:ext>
                  </a:extLst>
                </a:gridCol>
                <a:gridCol w="3583154">
                  <a:extLst>
                    <a:ext uri="{9D8B030D-6E8A-4147-A177-3AD203B41FA5}">
                      <a16:colId xmlns:a16="http://schemas.microsoft.com/office/drawing/2014/main" val="907282475"/>
                    </a:ext>
                  </a:extLst>
                </a:gridCol>
              </a:tblGrid>
              <a:tr h="443856">
                <a:tc>
                  <a:txBody>
                    <a:bodyPr/>
                    <a:lstStyle/>
                    <a:p>
                      <a:pPr marL="0" marR="0">
                        <a:lnSpc>
                          <a:spcPts val="1565"/>
                        </a:lnSpc>
                        <a:spcBef>
                          <a:spcPts val="0"/>
                        </a:spcBef>
                        <a:spcAft>
                          <a:spcPts val="0"/>
                        </a:spcAft>
                      </a:pPr>
                      <a:r>
                        <a:rPr lang="en-US" sz="1400" b="1" dirty="0">
                          <a:solidFill>
                            <a:schemeClr val="bg1"/>
                          </a:solidFill>
                          <a:effectLst/>
                        </a:rPr>
                        <a:t>Property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Description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Default Value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extLst>
                  <a:ext uri="{0D108BD9-81ED-4DB2-BD59-A6C34878D82A}">
                    <a16:rowId xmlns:a16="http://schemas.microsoft.com/office/drawing/2014/main" val="1655698617"/>
                  </a:ext>
                </a:extLst>
              </a:tr>
              <a:tr h="783225">
                <a:tc>
                  <a:txBody>
                    <a:bodyPr/>
                    <a:lstStyle/>
                    <a:p>
                      <a:pPr marL="0" marR="0">
                        <a:lnSpc>
                          <a:spcPts val="1565"/>
                        </a:lnSpc>
                        <a:spcBef>
                          <a:spcPts val="0"/>
                        </a:spcBef>
                        <a:spcAft>
                          <a:spcPts val="0"/>
                        </a:spcAft>
                      </a:pPr>
                      <a:r>
                        <a:rPr lang="en-US" sz="1200" b="1" dirty="0">
                          <a:solidFill>
                            <a:schemeClr val="tx1">
                              <a:lumMod val="75000"/>
                              <a:lumOff val="25000"/>
                            </a:schemeClr>
                          </a:solidFill>
                          <a:effectLst/>
                        </a:rPr>
                        <a:t>task</a:t>
                      </a:r>
                      <a:endParaRPr lang="en-US" sz="1200" b="1"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tc>
                  <a:txBody>
                    <a:bodyPr/>
                    <a:lstStyle/>
                    <a:p>
                      <a:pPr marL="0" marR="0">
                        <a:lnSpc>
                          <a:spcPts val="1565"/>
                        </a:lnSpc>
                        <a:spcBef>
                          <a:spcPts val="0"/>
                        </a:spcBef>
                        <a:spcAft>
                          <a:spcPts val="0"/>
                        </a:spcAft>
                      </a:pPr>
                      <a:r>
                        <a:rPr lang="en-US" sz="1200" dirty="0">
                          <a:solidFill>
                            <a:schemeClr val="tx1">
                              <a:lumMod val="75000"/>
                              <a:lumOff val="25000"/>
                            </a:schemeClr>
                          </a:solidFill>
                          <a:effectLst/>
                        </a:rPr>
                        <a:t>Specify the type of machine learning problem. Allowed values are </a:t>
                      </a:r>
                    </a:p>
                    <a:p>
                      <a:pPr marL="0" marR="0">
                        <a:lnSpc>
                          <a:spcPts val="1565"/>
                        </a:lnSpc>
                        <a:spcBef>
                          <a:spcPts val="0"/>
                        </a:spcBef>
                        <a:spcAft>
                          <a:spcPts val="0"/>
                        </a:spcAft>
                      </a:pPr>
                      <a:r>
                        <a:rPr lang="en-US" sz="1200" dirty="0">
                          <a:solidFill>
                            <a:schemeClr val="tx1">
                              <a:lumMod val="75000"/>
                              <a:lumOff val="25000"/>
                            </a:schemeClr>
                          </a:solidFill>
                          <a:effectLst/>
                        </a:rPr>
                        <a:t>·  classification</a:t>
                      </a:r>
                    </a:p>
                    <a:p>
                      <a:pPr marL="0" marR="0">
                        <a:lnSpc>
                          <a:spcPts val="1565"/>
                        </a:lnSpc>
                        <a:spcBef>
                          <a:spcPts val="0"/>
                        </a:spcBef>
                        <a:spcAft>
                          <a:spcPts val="0"/>
                        </a:spcAft>
                      </a:pPr>
                      <a:r>
                        <a:rPr lang="en-US" sz="1200" dirty="0">
                          <a:solidFill>
                            <a:schemeClr val="tx1">
                              <a:lumMod val="75000"/>
                              <a:lumOff val="25000"/>
                            </a:schemeClr>
                          </a:solidFill>
                          <a:effectLst/>
                        </a:rPr>
                        <a:t>·  regression</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tc>
                  <a:txBody>
                    <a:bodyPr/>
                    <a:lstStyle/>
                    <a:p>
                      <a:pPr marL="0" marR="0">
                        <a:lnSpc>
                          <a:spcPts val="1565"/>
                        </a:lnSpc>
                        <a:spcBef>
                          <a:spcPts val="0"/>
                        </a:spcBef>
                        <a:spcAft>
                          <a:spcPts val="0"/>
                        </a:spcAft>
                      </a:pPr>
                      <a:r>
                        <a:rPr lang="en-US" sz="1200">
                          <a:solidFill>
                            <a:schemeClr val="tx1">
                              <a:lumMod val="75000"/>
                              <a:lumOff val="25000"/>
                            </a:schemeClr>
                          </a:solidFill>
                          <a:effectLst/>
                        </a:rPr>
                        <a:t>None</a:t>
                      </a:r>
                      <a:endParaRPr lang="en-US" sz="12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extLst>
                  <a:ext uri="{0D108BD9-81ED-4DB2-BD59-A6C34878D82A}">
                    <a16:rowId xmlns:a16="http://schemas.microsoft.com/office/drawing/2014/main" val="366967725"/>
                  </a:ext>
                </a:extLst>
              </a:tr>
              <a:tr h="3274790">
                <a:tc>
                  <a:txBody>
                    <a:bodyPr/>
                    <a:lstStyle/>
                    <a:p>
                      <a:pPr marL="0" marR="0">
                        <a:lnSpc>
                          <a:spcPts val="1565"/>
                        </a:lnSpc>
                        <a:spcBef>
                          <a:spcPts val="0"/>
                        </a:spcBef>
                        <a:spcAft>
                          <a:spcPts val="0"/>
                        </a:spcAft>
                      </a:pPr>
                      <a:r>
                        <a:rPr lang="en-US" sz="1200" b="1">
                          <a:solidFill>
                            <a:schemeClr val="tx1">
                              <a:lumMod val="75000"/>
                              <a:lumOff val="25000"/>
                            </a:schemeClr>
                          </a:solidFill>
                          <a:effectLst/>
                        </a:rPr>
                        <a:t>primary_metric</a:t>
                      </a:r>
                      <a:endParaRPr lang="en-US" sz="12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tc>
                  <a:txBody>
                    <a:bodyPr/>
                    <a:lstStyle/>
                    <a:p>
                      <a:pPr marL="0" marR="0">
                        <a:lnSpc>
                          <a:spcPts val="1565"/>
                        </a:lnSpc>
                        <a:spcBef>
                          <a:spcPts val="0"/>
                        </a:spcBef>
                        <a:spcAft>
                          <a:spcPts val="0"/>
                        </a:spcAft>
                      </a:pPr>
                      <a:r>
                        <a:rPr lang="en-US" sz="1200" dirty="0">
                          <a:solidFill>
                            <a:schemeClr val="tx1">
                              <a:lumMod val="75000"/>
                              <a:lumOff val="25000"/>
                            </a:schemeClr>
                          </a:solidFill>
                          <a:effectLst/>
                        </a:rPr>
                        <a:t>Metric that you want to optimize in building your model. For example, if you specify accuracy as the </a:t>
                      </a:r>
                      <a:r>
                        <a:rPr lang="en-US" sz="1200" dirty="0" err="1">
                          <a:solidFill>
                            <a:schemeClr val="tx1">
                              <a:lumMod val="75000"/>
                              <a:lumOff val="25000"/>
                            </a:schemeClr>
                          </a:solidFill>
                          <a:effectLst/>
                        </a:rPr>
                        <a:t>primary_metric</a:t>
                      </a:r>
                      <a:r>
                        <a:rPr lang="en-US" sz="1200" dirty="0">
                          <a:solidFill>
                            <a:schemeClr val="tx1">
                              <a:lumMod val="75000"/>
                              <a:lumOff val="25000"/>
                            </a:schemeClr>
                          </a:solidFill>
                          <a:effectLst/>
                        </a:rPr>
                        <a:t>, Automated ML looks to find a model with maximum accuracy. You can only specify one </a:t>
                      </a:r>
                      <a:r>
                        <a:rPr lang="en-US" sz="1200" dirty="0" err="1">
                          <a:solidFill>
                            <a:schemeClr val="tx1">
                              <a:lumMod val="75000"/>
                              <a:lumOff val="25000"/>
                            </a:schemeClr>
                          </a:solidFill>
                          <a:effectLst/>
                        </a:rPr>
                        <a:t>primary_metric</a:t>
                      </a:r>
                      <a:r>
                        <a:rPr lang="en-US" sz="1200" dirty="0">
                          <a:solidFill>
                            <a:schemeClr val="tx1">
                              <a:lumMod val="75000"/>
                              <a:lumOff val="25000"/>
                            </a:schemeClr>
                          </a:solidFill>
                          <a:effectLst/>
                        </a:rPr>
                        <a:t> per experiment. Allowed values are </a:t>
                      </a:r>
                      <a:br>
                        <a:rPr lang="en-US" sz="1200" dirty="0">
                          <a:solidFill>
                            <a:schemeClr val="tx1">
                              <a:lumMod val="75000"/>
                              <a:lumOff val="25000"/>
                            </a:schemeClr>
                          </a:solidFill>
                          <a:effectLst/>
                        </a:rPr>
                      </a:br>
                      <a:r>
                        <a:rPr lang="en-US" sz="1200" dirty="0">
                          <a:solidFill>
                            <a:schemeClr val="tx1">
                              <a:lumMod val="75000"/>
                              <a:lumOff val="25000"/>
                            </a:schemeClr>
                          </a:solidFill>
                          <a:effectLst/>
                        </a:rPr>
                        <a:t>Classification:</a:t>
                      </a:r>
                    </a:p>
                    <a:p>
                      <a:pPr marL="0" marR="0">
                        <a:lnSpc>
                          <a:spcPts val="1565"/>
                        </a:lnSpc>
                        <a:spcBef>
                          <a:spcPts val="0"/>
                        </a:spcBef>
                        <a:spcAft>
                          <a:spcPts val="0"/>
                        </a:spcAft>
                      </a:pPr>
                      <a:r>
                        <a:rPr lang="en-US" sz="1200" dirty="0">
                          <a:solidFill>
                            <a:schemeClr val="tx1">
                              <a:lumMod val="75000"/>
                              <a:lumOff val="25000"/>
                            </a:schemeClr>
                          </a:solidFill>
                          <a:effectLst/>
                        </a:rPr>
                        <a:t>·  accuracy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AUC_weighted</a:t>
                      </a:r>
                      <a:endParaRPr lang="en-US" sz="1200" dirty="0">
                        <a:solidFill>
                          <a:schemeClr val="tx1">
                            <a:lumMod val="75000"/>
                            <a:lumOff val="25000"/>
                          </a:schemeClr>
                        </a:solidFill>
                        <a:effectLst/>
                      </a:endParaRP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precision_score_weighted</a:t>
                      </a:r>
                      <a:r>
                        <a:rPr lang="en-US" sz="1200" dirty="0">
                          <a:solidFill>
                            <a:schemeClr val="tx1">
                              <a:lumMod val="75000"/>
                              <a:lumOff val="25000"/>
                            </a:schemeClr>
                          </a:solidFill>
                          <a:effectLst/>
                        </a:rPr>
                        <a:t>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balanced_accuracy</a:t>
                      </a:r>
                      <a:r>
                        <a:rPr lang="en-US" sz="1200" dirty="0">
                          <a:solidFill>
                            <a:schemeClr val="tx1">
                              <a:lumMod val="75000"/>
                              <a:lumOff val="25000"/>
                            </a:schemeClr>
                          </a:solidFill>
                          <a:effectLst/>
                        </a:rPr>
                        <a:t>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average_precision_score_weighted</a:t>
                      </a:r>
                      <a:r>
                        <a:rPr lang="en-US" sz="1200" dirty="0">
                          <a:solidFill>
                            <a:schemeClr val="tx1">
                              <a:lumMod val="75000"/>
                              <a:lumOff val="25000"/>
                            </a:schemeClr>
                          </a:solidFill>
                          <a:effectLst/>
                        </a:rPr>
                        <a:t> </a:t>
                      </a:r>
                      <a:br>
                        <a:rPr lang="en-US" sz="1200" dirty="0">
                          <a:solidFill>
                            <a:schemeClr val="tx1">
                              <a:lumMod val="75000"/>
                              <a:lumOff val="25000"/>
                            </a:schemeClr>
                          </a:solidFill>
                          <a:effectLst/>
                        </a:rPr>
                      </a:br>
                      <a:r>
                        <a:rPr lang="en-US" sz="1200" dirty="0">
                          <a:solidFill>
                            <a:schemeClr val="tx1">
                              <a:lumMod val="75000"/>
                              <a:lumOff val="25000"/>
                            </a:schemeClr>
                          </a:solidFill>
                          <a:effectLst/>
                        </a:rPr>
                        <a:t>Regression: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normalized_mean_absolute_error</a:t>
                      </a:r>
                      <a:r>
                        <a:rPr lang="en-US" sz="1200" dirty="0">
                          <a:solidFill>
                            <a:schemeClr val="tx1">
                              <a:lumMod val="75000"/>
                              <a:lumOff val="25000"/>
                            </a:schemeClr>
                          </a:solidFill>
                          <a:effectLst/>
                        </a:rPr>
                        <a:t>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spearman_correlation</a:t>
                      </a:r>
                      <a:r>
                        <a:rPr lang="en-US" sz="1200" dirty="0">
                          <a:solidFill>
                            <a:schemeClr val="tx1">
                              <a:lumMod val="75000"/>
                              <a:lumOff val="25000"/>
                            </a:schemeClr>
                          </a:solidFill>
                          <a:effectLst/>
                        </a:rPr>
                        <a:t>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normalized_root_mean_squared_error</a:t>
                      </a:r>
                      <a:r>
                        <a:rPr lang="en-US" sz="1200" dirty="0">
                          <a:solidFill>
                            <a:schemeClr val="tx1">
                              <a:lumMod val="75000"/>
                              <a:lumOff val="25000"/>
                            </a:schemeClr>
                          </a:solidFill>
                          <a:effectLst/>
                        </a:rPr>
                        <a:t> </a:t>
                      </a:r>
                    </a:p>
                    <a:p>
                      <a:pPr marL="0" marR="0">
                        <a:lnSpc>
                          <a:spcPts val="1565"/>
                        </a:lnSpc>
                        <a:spcBef>
                          <a:spcPts val="0"/>
                        </a:spcBef>
                        <a:spcAft>
                          <a:spcPts val="0"/>
                        </a:spcAft>
                      </a:pPr>
                      <a:r>
                        <a:rPr lang="en-US" sz="1200" dirty="0">
                          <a:solidFill>
                            <a:schemeClr val="tx1">
                              <a:lumMod val="75000"/>
                              <a:lumOff val="25000"/>
                            </a:schemeClr>
                          </a:solidFill>
                          <a:effectLst/>
                        </a:rPr>
                        <a:t>·  </a:t>
                      </a:r>
                      <a:r>
                        <a:rPr lang="en-US" sz="1200" dirty="0" err="1">
                          <a:solidFill>
                            <a:schemeClr val="tx1">
                              <a:lumMod val="75000"/>
                              <a:lumOff val="25000"/>
                            </a:schemeClr>
                          </a:solidFill>
                          <a:effectLst/>
                        </a:rPr>
                        <a:t>normalized_root_mean_squared_log_error</a:t>
                      </a:r>
                      <a:endParaRPr lang="en-US" sz="1200" dirty="0">
                        <a:solidFill>
                          <a:schemeClr val="tx1">
                            <a:lumMod val="75000"/>
                            <a:lumOff val="25000"/>
                          </a:schemeClr>
                        </a:solidFill>
                        <a:effectLst/>
                      </a:endParaRPr>
                    </a:p>
                    <a:p>
                      <a:pPr marL="0" marR="0">
                        <a:lnSpc>
                          <a:spcPts val="1565"/>
                        </a:lnSpc>
                        <a:spcBef>
                          <a:spcPts val="0"/>
                        </a:spcBef>
                        <a:spcAft>
                          <a:spcPts val="0"/>
                        </a:spcAft>
                      </a:pPr>
                      <a:r>
                        <a:rPr lang="en-US" sz="1200" dirty="0">
                          <a:solidFill>
                            <a:schemeClr val="tx1">
                              <a:lumMod val="75000"/>
                              <a:lumOff val="25000"/>
                            </a:schemeClr>
                          </a:solidFill>
                          <a:effectLst/>
                        </a:rPr>
                        <a:t>·  R2_score </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tc>
                  <a:txBody>
                    <a:bodyPr/>
                    <a:lstStyle/>
                    <a:p>
                      <a:pPr marL="0" marR="0">
                        <a:lnSpc>
                          <a:spcPts val="1565"/>
                        </a:lnSpc>
                        <a:spcBef>
                          <a:spcPts val="0"/>
                        </a:spcBef>
                        <a:spcAft>
                          <a:spcPts val="0"/>
                        </a:spcAft>
                      </a:pPr>
                      <a:r>
                        <a:rPr lang="en-US" sz="1200" dirty="0">
                          <a:solidFill>
                            <a:schemeClr val="tx1">
                              <a:lumMod val="75000"/>
                              <a:lumOff val="25000"/>
                            </a:schemeClr>
                          </a:solidFill>
                          <a:effectLst/>
                        </a:rPr>
                        <a:t>For Classification: accuracy </a:t>
                      </a:r>
                      <a:br>
                        <a:rPr lang="en-US" sz="1200" dirty="0">
                          <a:solidFill>
                            <a:schemeClr val="tx1">
                              <a:lumMod val="75000"/>
                              <a:lumOff val="25000"/>
                            </a:schemeClr>
                          </a:solidFill>
                          <a:effectLst/>
                        </a:rPr>
                      </a:br>
                      <a:r>
                        <a:rPr lang="en-US" sz="1200" dirty="0">
                          <a:solidFill>
                            <a:schemeClr val="tx1">
                              <a:lumMod val="75000"/>
                              <a:lumOff val="25000"/>
                            </a:schemeClr>
                          </a:solidFill>
                          <a:effectLst/>
                        </a:rPr>
                        <a:t>For Regression: </a:t>
                      </a:r>
                      <a:r>
                        <a:rPr lang="en-US" sz="1200" dirty="0" err="1">
                          <a:solidFill>
                            <a:schemeClr val="tx1">
                              <a:lumMod val="75000"/>
                              <a:lumOff val="25000"/>
                            </a:schemeClr>
                          </a:solidFill>
                          <a:effectLst/>
                        </a:rPr>
                        <a:t>spearman_correlation</a:t>
                      </a:r>
                      <a:r>
                        <a:rPr lang="en-US" sz="1200" dirty="0">
                          <a:solidFill>
                            <a:schemeClr val="tx1">
                              <a:lumMod val="75000"/>
                              <a:lumOff val="25000"/>
                            </a:schemeClr>
                          </a:solidFill>
                          <a:effectLst/>
                        </a:rPr>
                        <a:t> </a:t>
                      </a:r>
                      <a:endParaRPr lang="en-US"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61504" marT="61504" marB="61504"/>
                </a:tc>
                <a:extLst>
                  <a:ext uri="{0D108BD9-81ED-4DB2-BD59-A6C34878D82A}">
                    <a16:rowId xmlns:a16="http://schemas.microsoft.com/office/drawing/2014/main" val="1160022354"/>
                  </a:ext>
                </a:extLst>
              </a:tr>
            </a:tbl>
          </a:graphicData>
        </a:graphic>
      </p:graphicFrame>
    </p:spTree>
    <p:extLst>
      <p:ext uri="{BB962C8B-B14F-4D97-AF65-F5344CB8AC3E}">
        <p14:creationId xmlns:p14="http://schemas.microsoft.com/office/powerpoint/2010/main" val="128058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BA2BB0-FB2D-4964-93BB-AD11B5062124}"/>
              </a:ext>
            </a:extLst>
          </p:cNvPr>
          <p:cNvSpPr>
            <a:spLocks noGrp="1"/>
          </p:cNvSpPr>
          <p:nvPr>
            <p:ph type="sldNum" sz="quarter" idx="12"/>
          </p:nvPr>
        </p:nvSpPr>
        <p:spPr/>
        <p:txBody>
          <a:bodyPr/>
          <a:lstStyle/>
          <a:p>
            <a:fld id="{2465CFD4-9401-47B7-ADC2-1B0E4994DF73}" type="slidenum">
              <a:rPr lang="en-IN" smtClean="0"/>
              <a:pPr/>
              <a:t>11</a:t>
            </a:fld>
            <a:endParaRPr lang="en-IN"/>
          </a:p>
        </p:txBody>
      </p:sp>
      <p:sp>
        <p:nvSpPr>
          <p:cNvPr id="2" name="Title 1">
            <a:extLst>
              <a:ext uri="{FF2B5EF4-FFF2-40B4-BE49-F238E27FC236}">
                <a16:creationId xmlns:a16="http://schemas.microsoft.com/office/drawing/2014/main" id="{C8096B59-617A-4225-8781-01F4B96467BD}"/>
              </a:ext>
            </a:extLst>
          </p:cNvPr>
          <p:cNvSpPr>
            <a:spLocks noGrp="1"/>
          </p:cNvSpPr>
          <p:nvPr>
            <p:ph type="title" idx="4294967295"/>
          </p:nvPr>
        </p:nvSpPr>
        <p:spPr>
          <a:xfrm>
            <a:off x="759668" y="165913"/>
            <a:ext cx="10749462" cy="1325562"/>
          </a:xfrm>
        </p:spPr>
        <p:txBody>
          <a:bodyPr>
            <a:normAutofit/>
          </a:bodyPr>
          <a:lstStyle/>
          <a:p>
            <a:pPr algn="ctr"/>
            <a:r>
              <a:rPr lang="en-US" sz="4000" b="1" dirty="0"/>
              <a:t>Parameters for Automated ML experiment settings</a:t>
            </a:r>
          </a:p>
        </p:txBody>
      </p:sp>
      <p:graphicFrame>
        <p:nvGraphicFramePr>
          <p:cNvPr id="5" name="Table 4">
            <a:extLst>
              <a:ext uri="{FF2B5EF4-FFF2-40B4-BE49-F238E27FC236}">
                <a16:creationId xmlns:a16="http://schemas.microsoft.com/office/drawing/2014/main" id="{F7993DFE-A8D7-41D8-AA11-7C8EF5E83649}"/>
              </a:ext>
            </a:extLst>
          </p:cNvPr>
          <p:cNvGraphicFramePr>
            <a:graphicFrameLocks noGrp="1"/>
          </p:cNvGraphicFramePr>
          <p:nvPr>
            <p:extLst>
              <p:ext uri="{D42A27DB-BD31-4B8C-83A1-F6EECF244321}">
                <p14:modId xmlns:p14="http://schemas.microsoft.com/office/powerpoint/2010/main" val="2431776277"/>
              </p:ext>
            </p:extLst>
          </p:nvPr>
        </p:nvGraphicFramePr>
        <p:xfrm>
          <a:off x="759668" y="1491475"/>
          <a:ext cx="10749462" cy="4841240"/>
        </p:xfrm>
        <a:graphic>
          <a:graphicData uri="http://schemas.openxmlformats.org/drawingml/2006/table">
            <a:tbl>
              <a:tblPr firstRow="1" bandRow="1">
                <a:tableStyleId>{5C22544A-7EE6-4342-B048-85BDC9FD1C3A}</a:tableStyleId>
              </a:tblPr>
              <a:tblGrid>
                <a:gridCol w="1850367">
                  <a:extLst>
                    <a:ext uri="{9D8B030D-6E8A-4147-A177-3AD203B41FA5}">
                      <a16:colId xmlns:a16="http://schemas.microsoft.com/office/drawing/2014/main" val="517641453"/>
                    </a:ext>
                  </a:extLst>
                </a:gridCol>
                <a:gridCol w="5315941">
                  <a:extLst>
                    <a:ext uri="{9D8B030D-6E8A-4147-A177-3AD203B41FA5}">
                      <a16:colId xmlns:a16="http://schemas.microsoft.com/office/drawing/2014/main" val="2325866690"/>
                    </a:ext>
                  </a:extLst>
                </a:gridCol>
                <a:gridCol w="3583154">
                  <a:extLst>
                    <a:ext uri="{9D8B030D-6E8A-4147-A177-3AD203B41FA5}">
                      <a16:colId xmlns:a16="http://schemas.microsoft.com/office/drawing/2014/main" val="3229202414"/>
                    </a:ext>
                  </a:extLst>
                </a:gridCol>
              </a:tblGrid>
              <a:tr h="396265">
                <a:tc>
                  <a:txBody>
                    <a:bodyPr/>
                    <a:lstStyle/>
                    <a:p>
                      <a:pPr marL="0" marR="0">
                        <a:lnSpc>
                          <a:spcPts val="1565"/>
                        </a:lnSpc>
                        <a:spcBef>
                          <a:spcPts val="0"/>
                        </a:spcBef>
                        <a:spcAft>
                          <a:spcPts val="0"/>
                        </a:spcAft>
                      </a:pPr>
                      <a:r>
                        <a:rPr lang="en-US" sz="1400" b="1" dirty="0">
                          <a:solidFill>
                            <a:schemeClr val="bg1"/>
                          </a:solidFill>
                          <a:effectLst/>
                        </a:rPr>
                        <a:t>Property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Description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Default Value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extLst>
                  <a:ext uri="{0D108BD9-81ED-4DB2-BD59-A6C34878D82A}">
                    <a16:rowId xmlns:a16="http://schemas.microsoft.com/office/drawing/2014/main" val="1941410425"/>
                  </a:ext>
                </a:extLst>
              </a:tr>
              <a:tr h="1482567">
                <a:tc>
                  <a:txBody>
                    <a:bodyPr/>
                    <a:lstStyle/>
                    <a:p>
                      <a:pPr marL="0" marR="0">
                        <a:lnSpc>
                          <a:spcPts val="1565"/>
                        </a:lnSpc>
                        <a:spcBef>
                          <a:spcPts val="0"/>
                        </a:spcBef>
                        <a:spcAft>
                          <a:spcPts val="0"/>
                        </a:spcAft>
                      </a:pPr>
                      <a:r>
                        <a:rPr lang="en-US" sz="1100" b="1" kern="1200" dirty="0" err="1">
                          <a:solidFill>
                            <a:schemeClr val="tx1"/>
                          </a:solidFill>
                          <a:effectLst/>
                          <a:latin typeface="+mn-lt"/>
                          <a:ea typeface="+mn-ea"/>
                          <a:cs typeface="+mn-cs"/>
                        </a:rPr>
                        <a:t>exit_score</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dirty="0">
                          <a:effectLst/>
                          <a:latin typeface="+mn-lt"/>
                          <a:ea typeface="Times New Roman" panose="02020603050405020304" pitchFamily="18" charset="0"/>
                          <a:cs typeface="Times New Roman" panose="02020603050405020304" pitchFamily="18" charset="0"/>
                        </a:rPr>
                        <a:t>You can set a target value for your primary_metric. Once a model is found that meets the primary_metric target, Automated ML will stop iterating and the experiment terminates. If this value is not set (default), Automated ML experiment will continue to run the number of iterations specified in iterations. Takes a double value. If the target never reaches, then Automated ML will continue until it reaches the number of iterations specified in iterations.</a:t>
                      </a:r>
                      <a:endParaRPr lang="en-US" sz="1100" b="0" dirty="0">
                        <a:effectLst/>
                        <a:latin typeface="+mn-lt"/>
                        <a:ea typeface="Calibri" panose="020F0502020204030204" pitchFamily="34" charset="0"/>
                        <a:cs typeface="Times New Roman" panose="02020603050405020304" pitchFamily="18" charset="0"/>
                      </a:endParaRPr>
                    </a:p>
                  </a:txBody>
                  <a:tcPr marL="121433" marR="121433" marT="91075" marB="91075"/>
                </a:tc>
                <a:tc>
                  <a:txBody>
                    <a:bodyPr/>
                    <a:lstStyle/>
                    <a:p>
                      <a:pPr marL="0" marR="0">
                        <a:lnSpc>
                          <a:spcPts val="1565"/>
                        </a:lnSpc>
                        <a:spcBef>
                          <a:spcPts val="0"/>
                        </a:spcBef>
                        <a:spcAft>
                          <a:spcPts val="0"/>
                        </a:spcAft>
                      </a:pPr>
                      <a:r>
                        <a:rPr lang="en-US" sz="1100" b="0" dirty="0">
                          <a:solidFill>
                            <a:schemeClr val="tx1">
                              <a:lumMod val="75000"/>
                              <a:lumOff val="25000"/>
                            </a:schemeClr>
                          </a:solidFill>
                          <a:effectLst/>
                          <a:latin typeface="+mn-lt"/>
                        </a:rPr>
                        <a:t>None</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extLst>
                  <a:ext uri="{0D108BD9-81ED-4DB2-BD59-A6C34878D82A}">
                    <a16:rowId xmlns:a16="http://schemas.microsoft.com/office/drawing/2014/main" val="3838534550"/>
                  </a:ext>
                </a:extLst>
              </a:tr>
              <a:tr h="794885">
                <a:tc>
                  <a:txBody>
                    <a:bodyPr/>
                    <a:lstStyle/>
                    <a:p>
                      <a:pPr marL="0" marR="0">
                        <a:lnSpc>
                          <a:spcPts val="1565"/>
                        </a:lnSpc>
                        <a:spcBef>
                          <a:spcPts val="0"/>
                        </a:spcBef>
                        <a:spcAft>
                          <a:spcPts val="0"/>
                        </a:spcAft>
                      </a:pPr>
                      <a:r>
                        <a:rPr lang="en-US" sz="1100" b="1" kern="1200">
                          <a:solidFill>
                            <a:schemeClr val="tx1"/>
                          </a:solidFill>
                          <a:effectLst/>
                          <a:latin typeface="+mn-lt"/>
                          <a:ea typeface="+mn-ea"/>
                          <a:cs typeface="+mn-cs"/>
                        </a:rPr>
                        <a:t>iterations</a:t>
                      </a:r>
                      <a:endParaRPr lang="en-US"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kern="1200" dirty="0">
                          <a:solidFill>
                            <a:schemeClr val="dk1"/>
                          </a:solidFill>
                          <a:effectLst/>
                          <a:latin typeface="+mn-lt"/>
                          <a:ea typeface="+mn-ea"/>
                          <a:cs typeface="+mn-cs"/>
                        </a:rPr>
                        <a:t>Maximum number of iterations. Each iteration is equal to a training job that results in a pipeline. Pipeline is data preprocessing and model. To get a high-quality model use 250 or more </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kern="1200">
                          <a:solidFill>
                            <a:schemeClr val="dk1"/>
                          </a:solidFill>
                          <a:effectLst/>
                          <a:latin typeface="+mn-lt"/>
                          <a:ea typeface="+mn-ea"/>
                          <a:cs typeface="+mn-cs"/>
                        </a:rPr>
                        <a:t>100</a:t>
                      </a:r>
                      <a:endParaRPr lang="en-US" sz="1100" b="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extLst>
                  <a:ext uri="{0D108BD9-81ED-4DB2-BD59-A6C34878D82A}">
                    <a16:rowId xmlns:a16="http://schemas.microsoft.com/office/drawing/2014/main" val="3615544255"/>
                  </a:ext>
                </a:extLst>
              </a:tr>
              <a:tr h="577753">
                <a:tc>
                  <a:txBody>
                    <a:bodyPr/>
                    <a:lstStyle/>
                    <a:p>
                      <a:pPr marL="0" marR="0">
                        <a:lnSpc>
                          <a:spcPts val="1565"/>
                        </a:lnSpc>
                        <a:spcBef>
                          <a:spcPts val="0"/>
                        </a:spcBef>
                        <a:spcAft>
                          <a:spcPts val="0"/>
                        </a:spcAft>
                      </a:pPr>
                      <a:r>
                        <a:rPr lang="en-US" sz="1100" b="1" kern="1200">
                          <a:solidFill>
                            <a:schemeClr val="tx1"/>
                          </a:solidFill>
                          <a:effectLst/>
                          <a:latin typeface="+mn-lt"/>
                          <a:ea typeface="+mn-ea"/>
                          <a:cs typeface="+mn-cs"/>
                        </a:rPr>
                        <a:t>Concurrent_iterations</a:t>
                      </a:r>
                      <a:endParaRPr lang="en-US"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kern="1200" dirty="0">
                          <a:solidFill>
                            <a:schemeClr val="dk1"/>
                          </a:solidFill>
                          <a:effectLst/>
                          <a:latin typeface="+mn-lt"/>
                          <a:ea typeface="+mn-ea"/>
                          <a:cs typeface="+mn-cs"/>
                        </a:rPr>
                        <a:t>Max number of iterations to be run in parallel. This setting works only for remote compute. </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a:solidFill>
                            <a:schemeClr val="tx1">
                              <a:lumMod val="75000"/>
                              <a:lumOff val="25000"/>
                            </a:schemeClr>
                          </a:solidFill>
                          <a:effectLst/>
                          <a:latin typeface="+mn-lt"/>
                          <a:ea typeface="Calibri" panose="020F0502020204030204" pitchFamily="34" charset="0"/>
                          <a:cs typeface="Times New Roman" panose="02020603050405020304" pitchFamily="18" charset="0"/>
                        </a:rPr>
                        <a:t>1</a:t>
                      </a:r>
                    </a:p>
                  </a:txBody>
                  <a:tcPr marL="142490" marR="74095" marT="74095" marB="74095"/>
                </a:tc>
                <a:extLst>
                  <a:ext uri="{0D108BD9-81ED-4DB2-BD59-A6C34878D82A}">
                    <a16:rowId xmlns:a16="http://schemas.microsoft.com/office/drawing/2014/main" val="3779763577"/>
                  </a:ext>
                </a:extLst>
              </a:tr>
              <a:tr h="794885">
                <a:tc>
                  <a:txBody>
                    <a:bodyPr/>
                    <a:lstStyle/>
                    <a:p>
                      <a:pPr marL="0" marR="0">
                        <a:lnSpc>
                          <a:spcPts val="1565"/>
                        </a:lnSpc>
                        <a:spcBef>
                          <a:spcPts val="0"/>
                        </a:spcBef>
                        <a:spcAft>
                          <a:spcPts val="0"/>
                        </a:spcAft>
                      </a:pPr>
                      <a:r>
                        <a:rPr lang="en-US" sz="1100" b="1" kern="1200">
                          <a:solidFill>
                            <a:schemeClr val="tx1"/>
                          </a:solidFill>
                          <a:effectLst/>
                          <a:latin typeface="+mn-lt"/>
                          <a:ea typeface="+mn-ea"/>
                          <a:cs typeface="+mn-cs"/>
                        </a:rPr>
                        <a:t>max_cores_per_iteration</a:t>
                      </a:r>
                      <a:endParaRPr lang="en-US"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kern="1200" dirty="0">
                          <a:solidFill>
                            <a:schemeClr val="dk1"/>
                          </a:solidFill>
                          <a:effectLst/>
                          <a:latin typeface="+mn-lt"/>
                          <a:ea typeface="+mn-ea"/>
                          <a:cs typeface="+mn-cs"/>
                        </a:rPr>
                        <a:t>Indicates how many cores on the compute target would be used to train a single pipeline. If the algorithm can leverage multiple cores, then this increases the performance on a multi-core machine. You can set it to -1 to use all the cores available on the machine.</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b="0">
                          <a:solidFill>
                            <a:schemeClr val="tx1">
                              <a:lumMod val="75000"/>
                              <a:lumOff val="25000"/>
                            </a:schemeClr>
                          </a:solidFill>
                          <a:effectLst/>
                          <a:latin typeface="+mn-lt"/>
                          <a:ea typeface="Calibri" panose="020F0502020204030204" pitchFamily="34" charset="0"/>
                          <a:cs typeface="Times New Roman" panose="02020603050405020304" pitchFamily="18" charset="0"/>
                        </a:rPr>
                        <a:t>1</a:t>
                      </a:r>
                    </a:p>
                  </a:txBody>
                  <a:tcPr marL="142490" marR="74095" marT="74095" marB="74095"/>
                </a:tc>
                <a:extLst>
                  <a:ext uri="{0D108BD9-81ED-4DB2-BD59-A6C34878D82A}">
                    <a16:rowId xmlns:a16="http://schemas.microsoft.com/office/drawing/2014/main" val="4250489735"/>
                  </a:ext>
                </a:extLst>
              </a:tr>
              <a:tr h="794885">
                <a:tc>
                  <a:txBody>
                    <a:bodyPr/>
                    <a:lstStyle/>
                    <a:p>
                      <a:pPr marL="0" marR="0">
                        <a:lnSpc>
                          <a:spcPts val="1565"/>
                        </a:lnSpc>
                        <a:spcBef>
                          <a:spcPts val="0"/>
                        </a:spcBef>
                        <a:spcAft>
                          <a:spcPts val="0"/>
                        </a:spcAft>
                      </a:pPr>
                      <a:r>
                        <a:rPr lang="en-US" sz="1100" b="1" kern="1200">
                          <a:solidFill>
                            <a:schemeClr val="tx1"/>
                          </a:solidFill>
                          <a:effectLst/>
                          <a:latin typeface="+mn-lt"/>
                          <a:ea typeface="+mn-ea"/>
                          <a:cs typeface="+mn-cs"/>
                        </a:rPr>
                        <a:t>max_time_sec</a:t>
                      </a:r>
                      <a:endParaRPr lang="en-US"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kern="1200" dirty="0">
                          <a:solidFill>
                            <a:schemeClr val="dk1"/>
                          </a:solidFill>
                          <a:effectLst/>
                          <a:latin typeface="+mn-lt"/>
                          <a:ea typeface="+mn-ea"/>
                          <a:cs typeface="+mn-cs"/>
                        </a:rPr>
                        <a:t>Limits the amount of time (seconds) a particular iteration takes. If an iteration exceeds the specified amount, that iteration gets canceled. If not set, then the iteration continues to run until it is finished.</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tc>
                  <a:txBody>
                    <a:bodyPr/>
                    <a:lstStyle/>
                    <a:p>
                      <a:pPr marL="0" marR="0">
                        <a:lnSpc>
                          <a:spcPts val="1565"/>
                        </a:lnSpc>
                        <a:spcBef>
                          <a:spcPts val="0"/>
                        </a:spcBef>
                        <a:spcAft>
                          <a:spcPts val="0"/>
                        </a:spcAft>
                      </a:pPr>
                      <a:r>
                        <a:rPr lang="en-US" sz="1100" kern="1200" dirty="0">
                          <a:solidFill>
                            <a:schemeClr val="dk1"/>
                          </a:solidFill>
                          <a:effectLst/>
                          <a:latin typeface="+mn-lt"/>
                          <a:ea typeface="+mn-ea"/>
                          <a:cs typeface="+mn-cs"/>
                        </a:rPr>
                        <a:t>None</a:t>
                      </a:r>
                      <a:endParaRPr lang="en-US" sz="1100" b="0" dirty="0">
                        <a:solidFill>
                          <a:schemeClr val="tx1">
                            <a:lumMod val="75000"/>
                            <a:lumOff val="25000"/>
                          </a:schemeClr>
                        </a:solidFill>
                        <a:effectLst/>
                        <a:latin typeface="+mn-lt"/>
                        <a:ea typeface="Calibri" panose="020F0502020204030204" pitchFamily="34" charset="0"/>
                        <a:cs typeface="Times New Roman" panose="02020603050405020304" pitchFamily="18" charset="0"/>
                      </a:endParaRPr>
                    </a:p>
                  </a:txBody>
                  <a:tcPr marL="142490" marR="74095" marT="74095" marB="74095"/>
                </a:tc>
                <a:extLst>
                  <a:ext uri="{0D108BD9-81ED-4DB2-BD59-A6C34878D82A}">
                    <a16:rowId xmlns:a16="http://schemas.microsoft.com/office/drawing/2014/main" val="1235997457"/>
                  </a:ext>
                </a:extLst>
              </a:tr>
            </a:tbl>
          </a:graphicData>
        </a:graphic>
      </p:graphicFrame>
    </p:spTree>
    <p:extLst>
      <p:ext uri="{BB962C8B-B14F-4D97-AF65-F5344CB8AC3E}">
        <p14:creationId xmlns:p14="http://schemas.microsoft.com/office/powerpoint/2010/main" val="298327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9C5BEB-E7B8-459C-BAE8-C71871121A33}"/>
              </a:ext>
            </a:extLst>
          </p:cNvPr>
          <p:cNvSpPr>
            <a:spLocks noGrp="1"/>
          </p:cNvSpPr>
          <p:nvPr>
            <p:ph type="sldNum" sz="quarter" idx="12"/>
          </p:nvPr>
        </p:nvSpPr>
        <p:spPr/>
        <p:txBody>
          <a:bodyPr/>
          <a:lstStyle/>
          <a:p>
            <a:fld id="{2465CFD4-9401-47B7-ADC2-1B0E4994DF73}" type="slidenum">
              <a:rPr lang="en-IN" smtClean="0"/>
              <a:pPr/>
              <a:t>12</a:t>
            </a:fld>
            <a:endParaRPr lang="en-IN"/>
          </a:p>
        </p:txBody>
      </p:sp>
      <p:sp>
        <p:nvSpPr>
          <p:cNvPr id="2" name="Title 1">
            <a:extLst>
              <a:ext uri="{FF2B5EF4-FFF2-40B4-BE49-F238E27FC236}">
                <a16:creationId xmlns:a16="http://schemas.microsoft.com/office/drawing/2014/main" id="{C349A21E-DE45-4C50-B987-9D8E4EB7CD09}"/>
              </a:ext>
            </a:extLst>
          </p:cNvPr>
          <p:cNvSpPr>
            <a:spLocks noGrp="1"/>
          </p:cNvSpPr>
          <p:nvPr>
            <p:ph type="title" idx="4294967295"/>
          </p:nvPr>
        </p:nvSpPr>
        <p:spPr>
          <a:xfrm>
            <a:off x="759668" y="74052"/>
            <a:ext cx="10748962" cy="1325562"/>
          </a:xfrm>
        </p:spPr>
        <p:txBody>
          <a:bodyPr>
            <a:normAutofit/>
          </a:bodyPr>
          <a:lstStyle/>
          <a:p>
            <a:pPr algn="ctr"/>
            <a:r>
              <a:rPr lang="en-US" sz="4000" b="1" dirty="0"/>
              <a:t>Parameters for Automated ML experiment settings</a:t>
            </a:r>
          </a:p>
        </p:txBody>
      </p:sp>
      <p:graphicFrame>
        <p:nvGraphicFramePr>
          <p:cNvPr id="5" name="Table 4">
            <a:extLst>
              <a:ext uri="{FF2B5EF4-FFF2-40B4-BE49-F238E27FC236}">
                <a16:creationId xmlns:a16="http://schemas.microsoft.com/office/drawing/2014/main" id="{62CDCBA8-6229-41C2-8925-A1321524E21A}"/>
              </a:ext>
            </a:extLst>
          </p:cNvPr>
          <p:cNvGraphicFramePr>
            <a:graphicFrameLocks noGrp="1"/>
          </p:cNvGraphicFramePr>
          <p:nvPr>
            <p:extLst>
              <p:ext uri="{D42A27DB-BD31-4B8C-83A1-F6EECF244321}">
                <p14:modId xmlns:p14="http://schemas.microsoft.com/office/powerpoint/2010/main" val="3884855868"/>
              </p:ext>
            </p:extLst>
          </p:nvPr>
        </p:nvGraphicFramePr>
        <p:xfrm>
          <a:off x="759668" y="1491475"/>
          <a:ext cx="10749462" cy="4629692"/>
        </p:xfrm>
        <a:graphic>
          <a:graphicData uri="http://schemas.openxmlformats.org/drawingml/2006/table">
            <a:tbl>
              <a:tblPr firstRow="1" bandRow="1">
                <a:tableStyleId>{5C22544A-7EE6-4342-B048-85BDC9FD1C3A}</a:tableStyleId>
              </a:tblPr>
              <a:tblGrid>
                <a:gridCol w="1877000">
                  <a:extLst>
                    <a:ext uri="{9D8B030D-6E8A-4147-A177-3AD203B41FA5}">
                      <a16:colId xmlns:a16="http://schemas.microsoft.com/office/drawing/2014/main" val="3786777917"/>
                    </a:ext>
                  </a:extLst>
                </a:gridCol>
                <a:gridCol w="6320901">
                  <a:extLst>
                    <a:ext uri="{9D8B030D-6E8A-4147-A177-3AD203B41FA5}">
                      <a16:colId xmlns:a16="http://schemas.microsoft.com/office/drawing/2014/main" val="3577915891"/>
                    </a:ext>
                  </a:extLst>
                </a:gridCol>
                <a:gridCol w="2551561">
                  <a:extLst>
                    <a:ext uri="{9D8B030D-6E8A-4147-A177-3AD203B41FA5}">
                      <a16:colId xmlns:a16="http://schemas.microsoft.com/office/drawing/2014/main" val="615028693"/>
                    </a:ext>
                  </a:extLst>
                </a:gridCol>
              </a:tblGrid>
              <a:tr h="370840">
                <a:tc>
                  <a:txBody>
                    <a:bodyPr/>
                    <a:lstStyle/>
                    <a:p>
                      <a:pPr marL="0" marR="0">
                        <a:lnSpc>
                          <a:spcPts val="1565"/>
                        </a:lnSpc>
                        <a:spcBef>
                          <a:spcPts val="0"/>
                        </a:spcBef>
                        <a:spcAft>
                          <a:spcPts val="0"/>
                        </a:spcAft>
                      </a:pPr>
                      <a:r>
                        <a:rPr lang="en-US" sz="1400" b="1" dirty="0">
                          <a:solidFill>
                            <a:schemeClr val="bg1"/>
                          </a:solidFill>
                          <a:effectLst/>
                        </a:rPr>
                        <a:t>Property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Description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Default Value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extLst>
                  <a:ext uri="{0D108BD9-81ED-4DB2-BD59-A6C34878D82A}">
                    <a16:rowId xmlns:a16="http://schemas.microsoft.com/office/drawing/2014/main" val="3893240984"/>
                  </a:ext>
                </a:extLst>
              </a:tr>
              <a:tr h="370840">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n_cross_validations</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Number of cross validation splits</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None</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564138177"/>
                  </a:ext>
                </a:extLst>
              </a:tr>
              <a:tr h="370840">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validation_size</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Size of validation set as percentage of all training sample.</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None</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125383827"/>
                  </a:ext>
                </a:extLst>
              </a:tr>
              <a:tr h="370840">
                <a:tc>
                  <a:txBody>
                    <a:bodyPr/>
                    <a:lstStyle/>
                    <a:p>
                      <a:pPr marL="0" marR="0">
                        <a:lnSpc>
                          <a:spcPts val="1565"/>
                        </a:lnSpc>
                        <a:spcBef>
                          <a:spcPts val="0"/>
                        </a:spcBef>
                        <a:spcAft>
                          <a:spcPts val="0"/>
                        </a:spcAft>
                      </a:pPr>
                      <a:r>
                        <a:rPr lang="en-US" sz="1100">
                          <a:solidFill>
                            <a:schemeClr val="tx1"/>
                          </a:solidFill>
                          <a:effectLst/>
                          <a:latin typeface="+mn-lt"/>
                          <a:ea typeface="Times New Roman" panose="02020603050405020304" pitchFamily="18" charset="0"/>
                          <a:cs typeface="Courier New" panose="02070309020205020404" pitchFamily="49" charset="0"/>
                        </a:rPr>
                        <a:t>preprocess</a:t>
                      </a:r>
                      <a:endParaRPr lang="en-US" sz="110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True/False </a:t>
                      </a:r>
                      <a:br>
                        <a:rPr lang="en-US" sz="1100" dirty="0">
                          <a:effectLst/>
                          <a:latin typeface="+mn-lt"/>
                          <a:ea typeface="Times New Roman" panose="02020603050405020304" pitchFamily="18" charset="0"/>
                          <a:cs typeface="Times New Roman" panose="02020603050405020304" pitchFamily="18" charset="0"/>
                        </a:rPr>
                      </a:br>
                      <a:r>
                        <a:rPr lang="en-US" sz="1100" dirty="0">
                          <a:effectLst/>
                          <a:latin typeface="+mn-lt"/>
                          <a:ea typeface="Times New Roman" panose="02020603050405020304" pitchFamily="18" charset="0"/>
                          <a:cs typeface="Times New Roman" panose="02020603050405020304" pitchFamily="18" charset="0"/>
                        </a:rPr>
                        <a:t>True enables experiment to perform preprocessing on the input. Following is a subset of preprocessing</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Missing Data: Imputes the missing data- Numberical with Average, Text with most occurance </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Categorical Values: If data type is numeric and number of unique values is less than 5 percent, Converts into one-hot encoding </a:t>
                      </a:r>
                      <a:br>
                        <a:rPr lang="en-US" sz="1100" dirty="0">
                          <a:effectLst/>
                          <a:latin typeface="+mn-lt"/>
                          <a:ea typeface="Times New Roman" panose="02020603050405020304" pitchFamily="18" charset="0"/>
                          <a:cs typeface="Times New Roman" panose="02020603050405020304" pitchFamily="18" charset="0"/>
                        </a:rPr>
                      </a:br>
                      <a:r>
                        <a:rPr lang="en-US" sz="1100" dirty="0">
                          <a:effectLst/>
                          <a:latin typeface="+mn-lt"/>
                          <a:ea typeface="Times New Roman" panose="02020603050405020304" pitchFamily="18" charset="0"/>
                          <a:cs typeface="Times New Roman" panose="02020603050405020304" pitchFamily="18" charset="0"/>
                        </a:rPr>
                        <a:t>Note : if data is sparse you cannot use preprocess = true</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False</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2903403125"/>
                  </a:ext>
                </a:extLst>
              </a:tr>
              <a:tr h="370840">
                <a:tc>
                  <a:txBody>
                    <a:bodyPr/>
                    <a:lstStyle/>
                    <a:p>
                      <a:pPr marL="0" marR="0">
                        <a:lnSpc>
                          <a:spcPts val="1565"/>
                        </a:lnSpc>
                        <a:spcBef>
                          <a:spcPts val="0"/>
                        </a:spcBef>
                        <a:spcAft>
                          <a:spcPts val="0"/>
                        </a:spcAft>
                      </a:pPr>
                      <a:r>
                        <a:rPr lang="en-US" sz="1100">
                          <a:solidFill>
                            <a:schemeClr val="tx1"/>
                          </a:solidFill>
                          <a:effectLst/>
                          <a:latin typeface="+mn-lt"/>
                          <a:ea typeface="Times New Roman" panose="02020603050405020304" pitchFamily="18" charset="0"/>
                          <a:cs typeface="Courier New" panose="02070309020205020404" pitchFamily="49" charset="0"/>
                        </a:rPr>
                        <a:t>verbosity</a:t>
                      </a:r>
                      <a:endParaRPr lang="en-US" sz="110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Controls the level of logging with INFO being the most verbose and CRITICAL being the least.</a:t>
                      </a:r>
                      <a:br>
                        <a:rPr lang="en-US" sz="1100" dirty="0">
                          <a:effectLst/>
                          <a:latin typeface="+mn-lt"/>
                          <a:ea typeface="Times New Roman" panose="02020603050405020304" pitchFamily="18" charset="0"/>
                          <a:cs typeface="Times New Roman" panose="02020603050405020304" pitchFamily="18" charset="0"/>
                        </a:rPr>
                      </a:br>
                      <a:r>
                        <a:rPr lang="en-US" sz="1100" b="1" dirty="0">
                          <a:effectLst/>
                          <a:latin typeface="+mn-lt"/>
                          <a:ea typeface="Times New Roman" panose="02020603050405020304" pitchFamily="18" charset="0"/>
                          <a:cs typeface="Times New Roman" panose="02020603050405020304" pitchFamily="18" charset="0"/>
                        </a:rPr>
                        <a:t>Allowed values are:</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logging.INFO</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a:t>
                      </a:r>
                      <a:r>
                        <a:rPr lang="en-US" sz="1100" dirty="0" err="1">
                          <a:effectLst/>
                          <a:latin typeface="+mn-lt"/>
                          <a:ea typeface="Times New Roman" panose="02020603050405020304" pitchFamily="18" charset="0"/>
                          <a:cs typeface="Times New Roman" panose="02020603050405020304" pitchFamily="18" charset="0"/>
                        </a:rPr>
                        <a:t>logging.WARNING</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a:t>
                      </a:r>
                      <a:r>
                        <a:rPr lang="en-US" sz="1100" dirty="0" err="1">
                          <a:effectLst/>
                          <a:latin typeface="+mn-lt"/>
                          <a:ea typeface="Times New Roman" panose="02020603050405020304" pitchFamily="18" charset="0"/>
                          <a:cs typeface="Times New Roman" panose="02020603050405020304" pitchFamily="18" charset="0"/>
                        </a:rPr>
                        <a:t>logging.ERROR</a:t>
                      </a:r>
                      <a:endParaRPr lang="en-US" sz="1100" dirty="0">
                        <a:effectLst/>
                        <a:latin typeface="+mn-lt"/>
                        <a:ea typeface="Calibri" panose="020F0502020204030204" pitchFamily="34" charset="0"/>
                        <a:cs typeface="Times New Roman" panose="02020603050405020304" pitchFamily="18" charset="0"/>
                      </a:endParaRPr>
                    </a:p>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  </a:t>
                      </a:r>
                      <a:r>
                        <a:rPr lang="en-US" sz="1100" dirty="0" err="1">
                          <a:effectLst/>
                          <a:latin typeface="+mn-lt"/>
                          <a:ea typeface="Times New Roman" panose="02020603050405020304" pitchFamily="18" charset="0"/>
                          <a:cs typeface="Times New Roman" panose="02020603050405020304" pitchFamily="18" charset="0"/>
                        </a:rPr>
                        <a:t>logging.CRITICAL</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logging.INFO</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4277640760"/>
                  </a:ext>
                </a:extLst>
              </a:tr>
              <a:tr h="370840">
                <a:tc>
                  <a:txBody>
                    <a:bodyPr/>
                    <a:lstStyle/>
                    <a:p>
                      <a:pPr marL="0" marR="0">
                        <a:lnSpc>
                          <a:spcPts val="1565"/>
                        </a:lnSpc>
                        <a:spcBef>
                          <a:spcPts val="0"/>
                        </a:spcBef>
                        <a:spcAft>
                          <a:spcPts val="0"/>
                        </a:spcAft>
                      </a:pPr>
                      <a:r>
                        <a:rPr lang="en-US" sz="1100">
                          <a:solidFill>
                            <a:schemeClr val="tx1"/>
                          </a:solidFill>
                          <a:effectLst/>
                          <a:latin typeface="+mn-lt"/>
                          <a:ea typeface="Times New Roman" panose="02020603050405020304" pitchFamily="18" charset="0"/>
                          <a:cs typeface="Courier New" panose="02070309020205020404" pitchFamily="49" charset="0"/>
                        </a:rPr>
                        <a:t>X</a:t>
                      </a:r>
                      <a:endParaRPr lang="en-US" sz="110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All features to train with</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2535250718"/>
                  </a:ext>
                </a:extLst>
              </a:tr>
              <a:tr h="370840">
                <a:tc>
                  <a:txBody>
                    <a:bodyPr/>
                    <a:lstStyle/>
                    <a:p>
                      <a:pPr marL="0" marR="0">
                        <a:lnSpc>
                          <a:spcPts val="1565"/>
                        </a:lnSpc>
                        <a:spcBef>
                          <a:spcPts val="0"/>
                        </a:spcBef>
                        <a:spcAft>
                          <a:spcPts val="0"/>
                        </a:spcAft>
                      </a:pPr>
                      <a:r>
                        <a:rPr lang="en-US" sz="1100">
                          <a:solidFill>
                            <a:schemeClr val="tx1"/>
                          </a:solidFill>
                          <a:effectLst/>
                          <a:latin typeface="+mn-lt"/>
                          <a:ea typeface="Times New Roman" panose="02020603050405020304" pitchFamily="18" charset="0"/>
                          <a:cs typeface="Courier New" panose="02070309020205020404" pitchFamily="49" charset="0"/>
                        </a:rPr>
                        <a:t>y</a:t>
                      </a:r>
                      <a:endParaRPr lang="en-US" sz="1100">
                        <a:solidFill>
                          <a:schemeClr val="tx1"/>
                        </a:solidFill>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Label data to train with. For classification, should be an array of integers.</a:t>
                      </a:r>
                      <a:endParaRPr lang="en-US" sz="1100">
                        <a:effectLst/>
                        <a:latin typeface="+mn-lt"/>
                        <a:ea typeface="Calibri" panose="020F0502020204030204" pitchFamily="34" charset="0"/>
                        <a:cs typeface="Times New Roman" panose="02020603050405020304" pitchFamily="18" charset="0"/>
                      </a:endParaRPr>
                    </a:p>
                  </a:txBody>
                  <a:tcPr marL="121232" marR="121232" marT="90924" marB="90924"/>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121232" marR="121232" marT="90924" marB="90924"/>
                </a:tc>
                <a:extLst>
                  <a:ext uri="{0D108BD9-81ED-4DB2-BD59-A6C34878D82A}">
                    <a16:rowId xmlns:a16="http://schemas.microsoft.com/office/drawing/2014/main" val="1765930932"/>
                  </a:ext>
                </a:extLst>
              </a:tr>
            </a:tbl>
          </a:graphicData>
        </a:graphic>
      </p:graphicFrame>
    </p:spTree>
    <p:extLst>
      <p:ext uri="{BB962C8B-B14F-4D97-AF65-F5344CB8AC3E}">
        <p14:creationId xmlns:p14="http://schemas.microsoft.com/office/powerpoint/2010/main" val="78425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4560F4-C78B-492F-9CBA-9B16E714E7E9}"/>
              </a:ext>
            </a:extLst>
          </p:cNvPr>
          <p:cNvSpPr>
            <a:spLocks noGrp="1"/>
          </p:cNvSpPr>
          <p:nvPr>
            <p:ph type="sldNum" sz="quarter" idx="12"/>
          </p:nvPr>
        </p:nvSpPr>
        <p:spPr/>
        <p:txBody>
          <a:bodyPr/>
          <a:lstStyle/>
          <a:p>
            <a:fld id="{2465CFD4-9401-47B7-ADC2-1B0E4994DF73}" type="slidenum">
              <a:rPr lang="en-IN" smtClean="0"/>
              <a:pPr/>
              <a:t>13</a:t>
            </a:fld>
            <a:endParaRPr lang="en-IN"/>
          </a:p>
        </p:txBody>
      </p:sp>
      <p:sp>
        <p:nvSpPr>
          <p:cNvPr id="2" name="Title 1">
            <a:extLst>
              <a:ext uri="{FF2B5EF4-FFF2-40B4-BE49-F238E27FC236}">
                <a16:creationId xmlns:a16="http://schemas.microsoft.com/office/drawing/2014/main" id="{E431EA70-CEDD-40BD-8255-13AA45881BE1}"/>
              </a:ext>
            </a:extLst>
          </p:cNvPr>
          <p:cNvSpPr>
            <a:spLocks noGrp="1"/>
          </p:cNvSpPr>
          <p:nvPr>
            <p:ph type="title" idx="4294967295"/>
          </p:nvPr>
        </p:nvSpPr>
        <p:spPr>
          <a:xfrm>
            <a:off x="759668" y="95620"/>
            <a:ext cx="10748962" cy="1325562"/>
          </a:xfrm>
        </p:spPr>
        <p:txBody>
          <a:bodyPr>
            <a:normAutofit/>
          </a:bodyPr>
          <a:lstStyle/>
          <a:p>
            <a:pPr algn="ctr"/>
            <a:r>
              <a:rPr lang="en-US" sz="4000" b="1" dirty="0"/>
              <a:t>Parameters for Automated ML experiment settings</a:t>
            </a:r>
          </a:p>
        </p:txBody>
      </p:sp>
      <p:graphicFrame>
        <p:nvGraphicFramePr>
          <p:cNvPr id="5" name="Table 4">
            <a:extLst>
              <a:ext uri="{FF2B5EF4-FFF2-40B4-BE49-F238E27FC236}">
                <a16:creationId xmlns:a16="http://schemas.microsoft.com/office/drawing/2014/main" id="{C82E9589-8FEC-4658-98E8-516154026DAE}"/>
              </a:ext>
            </a:extLst>
          </p:cNvPr>
          <p:cNvGraphicFramePr>
            <a:graphicFrameLocks noGrp="1"/>
          </p:cNvGraphicFramePr>
          <p:nvPr>
            <p:extLst>
              <p:ext uri="{D42A27DB-BD31-4B8C-83A1-F6EECF244321}">
                <p14:modId xmlns:p14="http://schemas.microsoft.com/office/powerpoint/2010/main" val="645110145"/>
              </p:ext>
            </p:extLst>
          </p:nvPr>
        </p:nvGraphicFramePr>
        <p:xfrm>
          <a:off x="759668" y="1490050"/>
          <a:ext cx="10749462" cy="4831998"/>
        </p:xfrm>
        <a:graphic>
          <a:graphicData uri="http://schemas.openxmlformats.org/drawingml/2006/table">
            <a:tbl>
              <a:tblPr firstRow="1" bandRow="1">
                <a:tableStyleId>{5C22544A-7EE6-4342-B048-85BDC9FD1C3A}</a:tableStyleId>
              </a:tblPr>
              <a:tblGrid>
                <a:gridCol w="1841491">
                  <a:extLst>
                    <a:ext uri="{9D8B030D-6E8A-4147-A177-3AD203B41FA5}">
                      <a16:colId xmlns:a16="http://schemas.microsoft.com/office/drawing/2014/main" val="2401309296"/>
                    </a:ext>
                  </a:extLst>
                </a:gridCol>
                <a:gridCol w="6729274">
                  <a:extLst>
                    <a:ext uri="{9D8B030D-6E8A-4147-A177-3AD203B41FA5}">
                      <a16:colId xmlns:a16="http://schemas.microsoft.com/office/drawing/2014/main" val="278457937"/>
                    </a:ext>
                  </a:extLst>
                </a:gridCol>
                <a:gridCol w="2178697">
                  <a:extLst>
                    <a:ext uri="{9D8B030D-6E8A-4147-A177-3AD203B41FA5}">
                      <a16:colId xmlns:a16="http://schemas.microsoft.com/office/drawing/2014/main" val="2599399008"/>
                    </a:ext>
                  </a:extLst>
                </a:gridCol>
              </a:tblGrid>
              <a:tr h="319433">
                <a:tc>
                  <a:txBody>
                    <a:bodyPr/>
                    <a:lstStyle/>
                    <a:p>
                      <a:pPr marL="0" marR="0">
                        <a:lnSpc>
                          <a:spcPts val="1565"/>
                        </a:lnSpc>
                        <a:spcBef>
                          <a:spcPts val="0"/>
                        </a:spcBef>
                        <a:spcAft>
                          <a:spcPts val="0"/>
                        </a:spcAft>
                      </a:pPr>
                      <a:r>
                        <a:rPr lang="en-US" sz="1400" b="1" dirty="0">
                          <a:solidFill>
                            <a:schemeClr val="bg1"/>
                          </a:solidFill>
                          <a:effectLst/>
                        </a:rPr>
                        <a:t>Property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Description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Default Value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extLst>
                  <a:ext uri="{0D108BD9-81ED-4DB2-BD59-A6C34878D82A}">
                    <a16:rowId xmlns:a16="http://schemas.microsoft.com/office/drawing/2014/main" val="3627862605"/>
                  </a:ext>
                </a:extLst>
              </a:tr>
              <a:tr h="4486866">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blacklist_algos</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95234" marR="95234" marT="71425" marB="71425"/>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Automated ML experiment has many different algorithms that it tries. Configure Automated ML to exclude certain algorithms from the experiment. Useful if you are aware that algorithm(s) do not work well for your dataset. Excluding algorithms can save you compute resources and training time.</a:t>
                      </a:r>
                      <a:br>
                        <a:rPr lang="en-US" sz="1100" dirty="0">
                          <a:effectLst/>
                          <a:latin typeface="+mn-lt"/>
                          <a:ea typeface="Times New Roman" panose="02020603050405020304" pitchFamily="18" charset="0"/>
                          <a:cs typeface="Times New Roman" panose="02020603050405020304" pitchFamily="18" charset="0"/>
                        </a:rPr>
                      </a:br>
                      <a:endParaRPr lang="en-US" sz="1100" dirty="0">
                        <a:effectLst/>
                        <a:latin typeface="+mn-lt"/>
                        <a:ea typeface="Calibri" panose="020F0502020204030204" pitchFamily="34" charset="0"/>
                        <a:cs typeface="Times New Roman" panose="02020603050405020304" pitchFamily="18" charset="0"/>
                      </a:endParaRPr>
                    </a:p>
                  </a:txBody>
                  <a:tcPr marL="95234" marR="95234" marT="71425" marB="71425"/>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95234" marR="95234" marT="71425" marB="71425"/>
                </a:tc>
                <a:extLst>
                  <a:ext uri="{0D108BD9-81ED-4DB2-BD59-A6C34878D82A}">
                    <a16:rowId xmlns:a16="http://schemas.microsoft.com/office/drawing/2014/main" val="275648235"/>
                  </a:ext>
                </a:extLst>
              </a:tr>
            </a:tbl>
          </a:graphicData>
        </a:graphic>
      </p:graphicFrame>
      <p:graphicFrame>
        <p:nvGraphicFramePr>
          <p:cNvPr id="6" name="Table 5">
            <a:extLst>
              <a:ext uri="{FF2B5EF4-FFF2-40B4-BE49-F238E27FC236}">
                <a16:creationId xmlns:a16="http://schemas.microsoft.com/office/drawing/2014/main" id="{67BCBE5B-AEA5-4CC2-B531-D717AA2CE67C}"/>
              </a:ext>
            </a:extLst>
          </p:cNvPr>
          <p:cNvGraphicFramePr>
            <a:graphicFrameLocks noGrp="1"/>
          </p:cNvGraphicFramePr>
          <p:nvPr>
            <p:extLst>
              <p:ext uri="{D42A27DB-BD31-4B8C-83A1-F6EECF244321}">
                <p14:modId xmlns:p14="http://schemas.microsoft.com/office/powerpoint/2010/main" val="1557800996"/>
              </p:ext>
            </p:extLst>
          </p:nvPr>
        </p:nvGraphicFramePr>
        <p:xfrm>
          <a:off x="2610036" y="2648440"/>
          <a:ext cx="6717328" cy="3673608"/>
        </p:xfrm>
        <a:graphic>
          <a:graphicData uri="http://schemas.openxmlformats.org/drawingml/2006/table">
            <a:tbl>
              <a:tblPr firstRow="1" bandRow="1">
                <a:tableStyleId>{5C22544A-7EE6-4342-B048-85BDC9FD1C3A}</a:tableStyleId>
              </a:tblPr>
              <a:tblGrid>
                <a:gridCol w="3358664">
                  <a:extLst>
                    <a:ext uri="{9D8B030D-6E8A-4147-A177-3AD203B41FA5}">
                      <a16:colId xmlns:a16="http://schemas.microsoft.com/office/drawing/2014/main" val="2694895110"/>
                    </a:ext>
                  </a:extLst>
                </a:gridCol>
                <a:gridCol w="3358664">
                  <a:extLst>
                    <a:ext uri="{9D8B030D-6E8A-4147-A177-3AD203B41FA5}">
                      <a16:colId xmlns:a16="http://schemas.microsoft.com/office/drawing/2014/main" val="264368641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mn-lt"/>
                          <a:ea typeface="Times New Roman" panose="02020603050405020304" pitchFamily="18" charset="0"/>
                          <a:cs typeface="Times New Roman" panose="02020603050405020304" pitchFamily="18" charset="0"/>
                        </a:rPr>
                        <a:t>Allowed values for Classification</a:t>
                      </a:r>
                      <a:endParaRPr lang="en-US" sz="1400" dirty="0">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latin typeface="+mn-lt"/>
                          <a:ea typeface="Times New Roman" panose="02020603050405020304" pitchFamily="18" charset="0"/>
                          <a:cs typeface="Times New Roman" panose="02020603050405020304" pitchFamily="18" charset="0"/>
                        </a:rPr>
                        <a:t>Allowed values for Regression</a:t>
                      </a:r>
                      <a:endParaRPr lang="en-US" sz="14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45941743"/>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logistic regression</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Elastic net</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300965056"/>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SGD classifier</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Gradient boosting regressor</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7666789"/>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MultinomialNB</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DT regressor</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369277965"/>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BernoulliNB</a:t>
                      </a:r>
                      <a:endParaRPr lang="en-US" sz="1100" dirty="0"/>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kNN regressor</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235225203"/>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SVM</a:t>
                      </a:r>
                      <a:endParaRPr lang="en-US" sz="1100" dirty="0"/>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Lasso lars</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32931444"/>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LinearSVM</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SGD regressor</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58144284"/>
                  </a:ext>
                </a:extLst>
              </a:tr>
              <a:tr h="179733">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 kNN</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indent="-1714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RF regressor</a:t>
                      </a:r>
                      <a:endParaRPr lang="en-US" sz="11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51811982"/>
                  </a:ext>
                </a:extLst>
              </a:tr>
              <a:tr h="202602">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 DT</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ffectLst/>
                          <a:latin typeface="+mn-lt"/>
                          <a:ea typeface="Times New Roman" panose="02020603050405020304" pitchFamily="18" charset="0"/>
                          <a:cs typeface="Times New Roman" panose="02020603050405020304" pitchFamily="18" charset="0"/>
                        </a:rPr>
                        <a:t>extra trees regressor</a:t>
                      </a:r>
                      <a:endParaRPr lang="en-US" sz="1100" dirty="0"/>
                    </a:p>
                  </a:txBody>
                  <a:tcPr/>
                </a:tc>
                <a:extLst>
                  <a:ext uri="{0D108BD9-81ED-4DB2-BD59-A6C34878D82A}">
                    <a16:rowId xmlns:a16="http://schemas.microsoft.com/office/drawing/2014/main" val="2245341507"/>
                  </a:ext>
                </a:extLst>
              </a:tr>
              <a:tr h="202602">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 RF</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indent="-171450">
                        <a:buFont typeface="Arial" panose="020B0604020202020204" pitchFamily="34" charset="0"/>
                        <a:buChar char="•"/>
                      </a:pPr>
                      <a:endParaRPr lang="en-US" sz="1100" dirty="0"/>
                    </a:p>
                  </a:txBody>
                  <a:tcPr/>
                </a:tc>
                <a:extLst>
                  <a:ext uri="{0D108BD9-81ED-4DB2-BD59-A6C34878D82A}">
                    <a16:rowId xmlns:a16="http://schemas.microsoft.com/office/drawing/2014/main" val="3660618657"/>
                  </a:ext>
                </a:extLst>
              </a:tr>
              <a:tr h="202602">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 extra trees</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indent="-171450">
                        <a:buFont typeface="Arial" panose="020B0604020202020204" pitchFamily="34" charset="0"/>
                        <a:buChar char="•"/>
                      </a:pPr>
                      <a:endParaRPr lang="en-US" sz="1100" dirty="0"/>
                    </a:p>
                  </a:txBody>
                  <a:tcPr/>
                </a:tc>
                <a:extLst>
                  <a:ext uri="{0D108BD9-81ED-4DB2-BD59-A6C34878D82A}">
                    <a16:rowId xmlns:a16="http://schemas.microsoft.com/office/drawing/2014/main" val="3903171261"/>
                  </a:ext>
                </a:extLst>
              </a:tr>
              <a:tr h="202602">
                <a:tc>
                  <a:txBody>
                    <a:bodyPr/>
                    <a:lstStyle/>
                    <a:p>
                      <a:pPr marL="285750" marR="0" indent="-285750">
                        <a:lnSpc>
                          <a:spcPts val="1565"/>
                        </a:lnSpc>
                        <a:spcBef>
                          <a:spcPts val="0"/>
                        </a:spcBef>
                        <a:spcAft>
                          <a:spcPts val="0"/>
                        </a:spcAft>
                        <a:buFont typeface="Arial" panose="020B0604020202020204" pitchFamily="34" charset="0"/>
                        <a:buChar char="•"/>
                      </a:pPr>
                      <a:r>
                        <a:rPr lang="en-US" sz="1100" dirty="0">
                          <a:effectLst/>
                          <a:latin typeface="+mn-lt"/>
                          <a:ea typeface="Times New Roman" panose="02020603050405020304" pitchFamily="18" charset="0"/>
                          <a:cs typeface="Times New Roman" panose="02020603050405020304" pitchFamily="18" charset="0"/>
                        </a:rPr>
                        <a:t> gradient boosting</a:t>
                      </a:r>
                      <a:endParaRPr lang="en-US" sz="1100" dirty="0">
                        <a:effectLst/>
                        <a:latin typeface="+mn-lt"/>
                        <a:ea typeface="Calibri" panose="020F0502020204030204" pitchFamily="34" charset="0"/>
                        <a:cs typeface="Times New Roman" panose="02020603050405020304" pitchFamily="18" charset="0"/>
                      </a:endParaRPr>
                    </a:p>
                  </a:txBody>
                  <a:tcPr/>
                </a:tc>
                <a:tc>
                  <a:txBody>
                    <a:bodyPr/>
                    <a:lstStyle/>
                    <a:p>
                      <a:pPr marL="171450" indent="-171450">
                        <a:buFont typeface="Arial" panose="020B0604020202020204" pitchFamily="34" charset="0"/>
                        <a:buChar char="•"/>
                      </a:pPr>
                      <a:endParaRPr lang="en-US" sz="1100" dirty="0"/>
                    </a:p>
                  </a:txBody>
                  <a:tcPr/>
                </a:tc>
                <a:extLst>
                  <a:ext uri="{0D108BD9-81ED-4DB2-BD59-A6C34878D82A}">
                    <a16:rowId xmlns:a16="http://schemas.microsoft.com/office/drawing/2014/main" val="2320147415"/>
                  </a:ext>
                </a:extLst>
              </a:tr>
              <a:tr h="202602">
                <a:tc>
                  <a:txBody>
                    <a:bodyPr/>
                    <a:lstStyle/>
                    <a:p>
                      <a:pPr marL="285750" marR="0" lvl="0" indent="-285750" algn="l" defTabSz="914400" rtl="0" eaLnBrk="1" fontAlgn="auto" latinLnBrk="0" hangingPunct="1">
                        <a:lnSpc>
                          <a:spcPts val="1565"/>
                        </a:lnSpc>
                        <a:spcBef>
                          <a:spcPts val="0"/>
                        </a:spcBef>
                        <a:spcAft>
                          <a:spcPts val="0"/>
                        </a:spcAft>
                        <a:buClrTx/>
                        <a:buSzTx/>
                        <a:buFont typeface="Arial" panose="020B0604020202020204" pitchFamily="34" charset="0"/>
                        <a:buChar char="•"/>
                        <a:tabLst/>
                        <a:defRPr/>
                      </a:pPr>
                      <a:r>
                        <a:rPr lang="en-US" sz="1100" dirty="0">
                          <a:effectLst/>
                          <a:latin typeface="+mn-lt"/>
                          <a:ea typeface="Times New Roman" panose="02020603050405020304" pitchFamily="18" charset="0"/>
                          <a:cs typeface="Times New Roman" panose="02020603050405020304" pitchFamily="18" charset="0"/>
                        </a:rPr>
                        <a:t> </a:t>
                      </a:r>
                      <a:r>
                        <a:rPr lang="en-US" sz="1100" dirty="0" err="1">
                          <a:effectLst/>
                          <a:latin typeface="+mn-lt"/>
                          <a:ea typeface="Times New Roman" panose="02020603050405020304" pitchFamily="18" charset="0"/>
                          <a:cs typeface="Times New Roman" panose="02020603050405020304" pitchFamily="18" charset="0"/>
                        </a:rPr>
                        <a:t>lgbm_classifier</a:t>
                      </a:r>
                      <a:endParaRPr lang="en-US" sz="1100" dirty="0"/>
                    </a:p>
                  </a:txBody>
                  <a:tcPr/>
                </a:tc>
                <a:tc>
                  <a:txBody>
                    <a:bodyPr/>
                    <a:lstStyle/>
                    <a:p>
                      <a:pPr marL="285750" indent="-285750">
                        <a:buFont typeface="Arial" panose="020B0604020202020204" pitchFamily="34" charset="0"/>
                        <a:buChar char="•"/>
                      </a:pPr>
                      <a:endParaRPr lang="en-US" sz="1100" dirty="0"/>
                    </a:p>
                  </a:txBody>
                  <a:tcPr/>
                </a:tc>
                <a:extLst>
                  <a:ext uri="{0D108BD9-81ED-4DB2-BD59-A6C34878D82A}">
                    <a16:rowId xmlns:a16="http://schemas.microsoft.com/office/drawing/2014/main" val="4112627587"/>
                  </a:ext>
                </a:extLst>
              </a:tr>
            </a:tbl>
          </a:graphicData>
        </a:graphic>
      </p:graphicFrame>
    </p:spTree>
    <p:extLst>
      <p:ext uri="{BB962C8B-B14F-4D97-AF65-F5344CB8AC3E}">
        <p14:creationId xmlns:p14="http://schemas.microsoft.com/office/powerpoint/2010/main" val="170717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55C569-DBB5-4277-A259-7C9F505F0701}"/>
              </a:ext>
            </a:extLst>
          </p:cNvPr>
          <p:cNvSpPr>
            <a:spLocks noGrp="1"/>
          </p:cNvSpPr>
          <p:nvPr>
            <p:ph type="sldNum" sz="quarter" idx="12"/>
          </p:nvPr>
        </p:nvSpPr>
        <p:spPr/>
        <p:txBody>
          <a:bodyPr/>
          <a:lstStyle/>
          <a:p>
            <a:fld id="{2465CFD4-9401-47B7-ADC2-1B0E4994DF73}" type="slidenum">
              <a:rPr lang="en-IN" smtClean="0"/>
              <a:pPr/>
              <a:t>14</a:t>
            </a:fld>
            <a:endParaRPr lang="en-IN"/>
          </a:p>
        </p:txBody>
      </p:sp>
      <p:sp>
        <p:nvSpPr>
          <p:cNvPr id="2" name="Title 1">
            <a:extLst>
              <a:ext uri="{FF2B5EF4-FFF2-40B4-BE49-F238E27FC236}">
                <a16:creationId xmlns:a16="http://schemas.microsoft.com/office/drawing/2014/main" id="{533B8EF5-001E-4C88-B3D2-6432CA7D2BF7}"/>
              </a:ext>
            </a:extLst>
          </p:cNvPr>
          <p:cNvSpPr>
            <a:spLocks noGrp="1"/>
          </p:cNvSpPr>
          <p:nvPr>
            <p:ph type="title" idx="4294967295"/>
          </p:nvPr>
        </p:nvSpPr>
        <p:spPr>
          <a:xfrm>
            <a:off x="759668" y="165913"/>
            <a:ext cx="10748962" cy="1325562"/>
          </a:xfrm>
        </p:spPr>
        <p:txBody>
          <a:bodyPr>
            <a:normAutofit/>
          </a:bodyPr>
          <a:lstStyle/>
          <a:p>
            <a:pPr algn="ctr"/>
            <a:r>
              <a:rPr lang="en-US" sz="4000" b="1" dirty="0"/>
              <a:t>Parameters for Automated ML experiment settings</a:t>
            </a:r>
          </a:p>
        </p:txBody>
      </p:sp>
      <p:graphicFrame>
        <p:nvGraphicFramePr>
          <p:cNvPr id="5" name="Table 4">
            <a:extLst>
              <a:ext uri="{FF2B5EF4-FFF2-40B4-BE49-F238E27FC236}">
                <a16:creationId xmlns:a16="http://schemas.microsoft.com/office/drawing/2014/main" id="{94428E8A-579B-48C8-9D51-7380C7C671C1}"/>
              </a:ext>
            </a:extLst>
          </p:cNvPr>
          <p:cNvGraphicFramePr>
            <a:graphicFrameLocks noGrp="1"/>
          </p:cNvGraphicFramePr>
          <p:nvPr>
            <p:extLst>
              <p:ext uri="{D42A27DB-BD31-4B8C-83A1-F6EECF244321}">
                <p14:modId xmlns:p14="http://schemas.microsoft.com/office/powerpoint/2010/main" val="131383304"/>
              </p:ext>
            </p:extLst>
          </p:nvPr>
        </p:nvGraphicFramePr>
        <p:xfrm>
          <a:off x="759668" y="1491475"/>
          <a:ext cx="10749462" cy="4841239"/>
        </p:xfrm>
        <a:graphic>
          <a:graphicData uri="http://schemas.openxmlformats.org/drawingml/2006/table">
            <a:tbl>
              <a:tblPr firstRow="1" bandRow="1">
                <a:tableStyleId>{5C22544A-7EE6-4342-B048-85BDC9FD1C3A}</a:tableStyleId>
              </a:tblPr>
              <a:tblGrid>
                <a:gridCol w="3583154">
                  <a:extLst>
                    <a:ext uri="{9D8B030D-6E8A-4147-A177-3AD203B41FA5}">
                      <a16:colId xmlns:a16="http://schemas.microsoft.com/office/drawing/2014/main" val="3674760494"/>
                    </a:ext>
                  </a:extLst>
                </a:gridCol>
                <a:gridCol w="3583154">
                  <a:extLst>
                    <a:ext uri="{9D8B030D-6E8A-4147-A177-3AD203B41FA5}">
                      <a16:colId xmlns:a16="http://schemas.microsoft.com/office/drawing/2014/main" val="1808781138"/>
                    </a:ext>
                  </a:extLst>
                </a:gridCol>
                <a:gridCol w="3583154">
                  <a:extLst>
                    <a:ext uri="{9D8B030D-6E8A-4147-A177-3AD203B41FA5}">
                      <a16:colId xmlns:a16="http://schemas.microsoft.com/office/drawing/2014/main" val="4094231167"/>
                    </a:ext>
                  </a:extLst>
                </a:gridCol>
              </a:tblGrid>
              <a:tr h="432696">
                <a:tc>
                  <a:txBody>
                    <a:bodyPr/>
                    <a:lstStyle/>
                    <a:p>
                      <a:pPr marL="0" marR="0">
                        <a:lnSpc>
                          <a:spcPts val="1565"/>
                        </a:lnSpc>
                        <a:spcBef>
                          <a:spcPts val="0"/>
                        </a:spcBef>
                        <a:spcAft>
                          <a:spcPts val="0"/>
                        </a:spcAft>
                      </a:pPr>
                      <a:r>
                        <a:rPr lang="en-US" sz="1400" b="1" dirty="0">
                          <a:solidFill>
                            <a:schemeClr val="bg1"/>
                          </a:solidFill>
                          <a:effectLst/>
                        </a:rPr>
                        <a:t>Property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Description</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tc>
                  <a:txBody>
                    <a:bodyPr/>
                    <a:lstStyle/>
                    <a:p>
                      <a:pPr marL="0" marR="0">
                        <a:lnSpc>
                          <a:spcPts val="1565"/>
                        </a:lnSpc>
                        <a:spcBef>
                          <a:spcPts val="0"/>
                        </a:spcBef>
                        <a:spcAft>
                          <a:spcPts val="0"/>
                        </a:spcAft>
                      </a:pPr>
                      <a:r>
                        <a:rPr lang="en-US" sz="1400" dirty="0">
                          <a:solidFill>
                            <a:schemeClr val="bg1"/>
                          </a:solidFill>
                          <a:effectLst/>
                        </a:rPr>
                        <a:t>Default Value</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8278" marR="70966" marT="70966" marB="70966" anchor="b"/>
                </a:tc>
                <a:extLst>
                  <a:ext uri="{0D108BD9-81ED-4DB2-BD59-A6C34878D82A}">
                    <a16:rowId xmlns:a16="http://schemas.microsoft.com/office/drawing/2014/main" val="3826725802"/>
                  </a:ext>
                </a:extLst>
              </a:tr>
              <a:tr h="734757">
                <a:tc>
                  <a:txBody>
                    <a:bodyPr/>
                    <a:lstStyle/>
                    <a:p>
                      <a:pPr marL="0" marR="0">
                        <a:lnSpc>
                          <a:spcPts val="1565"/>
                        </a:lnSpc>
                        <a:spcBef>
                          <a:spcPts val="0"/>
                        </a:spcBef>
                        <a:spcAft>
                          <a:spcPts val="0"/>
                        </a:spcAft>
                      </a:pPr>
                      <a:r>
                        <a:rPr lang="en-US" sz="1100" dirty="0">
                          <a:solidFill>
                            <a:schemeClr val="tx1"/>
                          </a:solidFill>
                          <a:effectLst/>
                          <a:latin typeface="+mn-lt"/>
                          <a:ea typeface="Times New Roman" panose="02020603050405020304" pitchFamily="18" charset="0"/>
                          <a:cs typeface="Courier New" panose="02070309020205020404" pitchFamily="49" charset="0"/>
                        </a:rPr>
                        <a:t>X_valid</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i="1">
                          <a:effectLst/>
                          <a:latin typeface="+mn-lt"/>
                          <a:ea typeface="Times New Roman" panose="02020603050405020304" pitchFamily="18" charset="0"/>
                          <a:cs typeface="Times New Roman" panose="02020603050405020304" pitchFamily="18" charset="0"/>
                        </a:rPr>
                        <a:t>Optional</a:t>
                      </a:r>
                      <a:r>
                        <a:rPr lang="en-US" sz="1100">
                          <a:effectLst/>
                          <a:latin typeface="+mn-lt"/>
                          <a:ea typeface="Times New Roman" panose="02020603050405020304" pitchFamily="18" charset="0"/>
                          <a:cs typeface="Times New Roman" panose="02020603050405020304" pitchFamily="18" charset="0"/>
                        </a:rPr>
                        <a:t> All features to validate with. If not specified, X is split between train and validate</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None</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1769965372"/>
                  </a:ext>
                </a:extLst>
              </a:tr>
              <a:tr h="734757">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y_valid</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i="1" dirty="0">
                          <a:effectLst/>
                          <a:latin typeface="+mn-lt"/>
                          <a:ea typeface="Times New Roman" panose="02020603050405020304" pitchFamily="18" charset="0"/>
                          <a:cs typeface="Times New Roman" panose="02020603050405020304" pitchFamily="18" charset="0"/>
                        </a:rPr>
                        <a:t>Optional</a:t>
                      </a:r>
                      <a:r>
                        <a:rPr lang="en-US" sz="1100" dirty="0">
                          <a:effectLst/>
                          <a:latin typeface="+mn-lt"/>
                          <a:ea typeface="Times New Roman" panose="02020603050405020304" pitchFamily="18" charset="0"/>
                          <a:cs typeface="Times New Roman" panose="02020603050405020304" pitchFamily="18" charset="0"/>
                        </a:rPr>
                        <a:t> The label data to validate with. If not specified, y is split between train and validate</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None</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1628945147"/>
                  </a:ext>
                </a:extLst>
              </a:tr>
              <a:tr h="734757">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sample_weight</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i="1" dirty="0">
                          <a:effectLst/>
                          <a:latin typeface="+mn-lt"/>
                          <a:ea typeface="Times New Roman" panose="02020603050405020304" pitchFamily="18" charset="0"/>
                          <a:cs typeface="Times New Roman" panose="02020603050405020304" pitchFamily="18" charset="0"/>
                        </a:rPr>
                        <a:t>Optional</a:t>
                      </a:r>
                      <a:r>
                        <a:rPr lang="en-US" sz="1100" dirty="0">
                          <a:effectLst/>
                          <a:latin typeface="+mn-lt"/>
                          <a:ea typeface="Times New Roman" panose="02020603050405020304" pitchFamily="18" charset="0"/>
                          <a:cs typeface="Times New Roman" panose="02020603050405020304" pitchFamily="18" charset="0"/>
                        </a:rPr>
                        <a:t> A weight value for each sample. Use when you would like to assign different weights for your data points</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None</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3194366175"/>
                  </a:ext>
                </a:extLst>
              </a:tr>
              <a:tr h="975144">
                <a:tc>
                  <a:txBody>
                    <a:bodyPr/>
                    <a:lstStyle/>
                    <a:p>
                      <a:pPr marL="0" marR="0">
                        <a:lnSpc>
                          <a:spcPts val="1565"/>
                        </a:lnSpc>
                        <a:spcBef>
                          <a:spcPts val="0"/>
                        </a:spcBef>
                        <a:spcAft>
                          <a:spcPts val="0"/>
                        </a:spcAft>
                      </a:pPr>
                      <a:r>
                        <a:rPr lang="en-US" sz="1100" dirty="0">
                          <a:solidFill>
                            <a:schemeClr val="tx1"/>
                          </a:solidFill>
                          <a:effectLst/>
                          <a:latin typeface="+mn-lt"/>
                          <a:ea typeface="Times New Roman" panose="02020603050405020304" pitchFamily="18" charset="0"/>
                          <a:cs typeface="Courier New" panose="02070309020205020404" pitchFamily="49" charset="0"/>
                        </a:rPr>
                        <a:t>sample_weight_valid</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i="1" dirty="0">
                          <a:effectLst/>
                          <a:latin typeface="+mn-lt"/>
                          <a:ea typeface="Times New Roman" panose="02020603050405020304" pitchFamily="18" charset="0"/>
                          <a:cs typeface="Times New Roman" panose="02020603050405020304" pitchFamily="18" charset="0"/>
                        </a:rPr>
                        <a:t>Optional</a:t>
                      </a:r>
                      <a:r>
                        <a:rPr lang="en-US" sz="1100" dirty="0">
                          <a:effectLst/>
                          <a:latin typeface="+mn-lt"/>
                          <a:ea typeface="Times New Roman" panose="02020603050405020304" pitchFamily="18" charset="0"/>
                          <a:cs typeface="Times New Roman" panose="02020603050405020304" pitchFamily="18" charset="0"/>
                        </a:rPr>
                        <a:t> A weight value for each validation sample. If not specified, sample_weight is split between train and validate</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2560175131"/>
                  </a:ext>
                </a:extLst>
              </a:tr>
              <a:tr h="494371">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run_configuration</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RunConfiguration object. Used for remote runs.</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426071599"/>
                  </a:ext>
                </a:extLst>
              </a:tr>
              <a:tr h="734757">
                <a:tc>
                  <a:txBody>
                    <a:bodyPr/>
                    <a:lstStyle/>
                    <a:p>
                      <a:pPr marL="0" marR="0">
                        <a:lnSpc>
                          <a:spcPts val="1565"/>
                        </a:lnSpc>
                        <a:spcBef>
                          <a:spcPts val="0"/>
                        </a:spcBef>
                        <a:spcAft>
                          <a:spcPts val="0"/>
                        </a:spcAft>
                      </a:pPr>
                      <a:r>
                        <a:rPr lang="en-US" sz="1100" dirty="0" err="1">
                          <a:solidFill>
                            <a:schemeClr val="tx1"/>
                          </a:solidFill>
                          <a:effectLst/>
                          <a:latin typeface="+mn-lt"/>
                          <a:ea typeface="Times New Roman" panose="02020603050405020304" pitchFamily="18" charset="0"/>
                          <a:cs typeface="Courier New" panose="02070309020205020404" pitchFamily="49" charset="0"/>
                        </a:rPr>
                        <a:t>data_script</a:t>
                      </a:r>
                      <a:endParaRPr lang="en-US" sz="1100" dirty="0">
                        <a:solidFill>
                          <a:schemeClr val="tx1"/>
                        </a:solidFill>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a:effectLst/>
                          <a:latin typeface="+mn-lt"/>
                          <a:ea typeface="Times New Roman" panose="02020603050405020304" pitchFamily="18" charset="0"/>
                          <a:cs typeface="Times New Roman" panose="02020603050405020304" pitchFamily="18" charset="0"/>
                        </a:rPr>
                        <a:t>Path to a file containing the get_data method. Required for remote runs.</a:t>
                      </a:r>
                      <a:endParaRPr lang="en-US" sz="1100">
                        <a:effectLst/>
                        <a:latin typeface="+mn-lt"/>
                        <a:ea typeface="Calibri" panose="020F0502020204030204" pitchFamily="34" charset="0"/>
                        <a:cs typeface="Times New Roman" panose="02020603050405020304" pitchFamily="18" charset="0"/>
                      </a:endParaRPr>
                    </a:p>
                  </a:txBody>
                  <a:tcPr marL="152400" marR="152400" marT="114300" marB="114300"/>
                </a:tc>
                <a:tc>
                  <a:txBody>
                    <a:bodyPr/>
                    <a:lstStyle/>
                    <a:p>
                      <a:pPr marL="0" marR="0">
                        <a:lnSpc>
                          <a:spcPts val="1565"/>
                        </a:lnSpc>
                        <a:spcBef>
                          <a:spcPts val="0"/>
                        </a:spcBef>
                        <a:spcAft>
                          <a:spcPts val="0"/>
                        </a:spcAft>
                      </a:pPr>
                      <a:r>
                        <a:rPr lang="en-US" sz="1100" dirty="0">
                          <a:effectLst/>
                          <a:latin typeface="+mn-lt"/>
                          <a:ea typeface="Times New Roman" panose="02020603050405020304" pitchFamily="18" charset="0"/>
                          <a:cs typeface="Times New Roman" panose="02020603050405020304" pitchFamily="18" charset="0"/>
                        </a:rPr>
                        <a:t>None</a:t>
                      </a:r>
                      <a:endParaRPr lang="en-US" sz="1100" dirty="0">
                        <a:effectLst/>
                        <a:latin typeface="+mn-lt"/>
                        <a:ea typeface="Calibri" panose="020F0502020204030204" pitchFamily="34" charset="0"/>
                        <a:cs typeface="Times New Roman" panose="02020603050405020304" pitchFamily="18" charset="0"/>
                      </a:endParaRPr>
                    </a:p>
                  </a:txBody>
                  <a:tcPr marL="152400" marR="152400" marT="114300" marB="114300"/>
                </a:tc>
                <a:extLst>
                  <a:ext uri="{0D108BD9-81ED-4DB2-BD59-A6C34878D82A}">
                    <a16:rowId xmlns:a16="http://schemas.microsoft.com/office/drawing/2014/main" val="2430177803"/>
                  </a:ext>
                </a:extLst>
              </a:tr>
            </a:tbl>
          </a:graphicData>
        </a:graphic>
      </p:graphicFrame>
    </p:spTree>
    <p:extLst>
      <p:ext uri="{BB962C8B-B14F-4D97-AF65-F5344CB8AC3E}">
        <p14:creationId xmlns:p14="http://schemas.microsoft.com/office/powerpoint/2010/main" val="314168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15</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982898" y="165912"/>
            <a:ext cx="10748962" cy="632302"/>
          </a:xfrm>
        </p:spPr>
        <p:txBody>
          <a:bodyPr>
            <a:normAutofit/>
          </a:bodyPr>
          <a:lstStyle/>
          <a:p>
            <a:r>
              <a:rPr lang="en-US" sz="2800" b="1" dirty="0"/>
              <a:t>Some of the examples of Configuration of  your experiment settings</a:t>
            </a: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1114564" y="798214"/>
            <a:ext cx="10748962" cy="4679950"/>
          </a:xfrm>
        </p:spPr>
        <p:txBody>
          <a:bodyPr/>
          <a:lstStyle/>
          <a:p>
            <a:pPr marL="0" indent="0">
              <a:buNone/>
            </a:pPr>
            <a:r>
              <a:rPr lang="en-US" sz="1600" dirty="0"/>
              <a:t>There are several knobs that you can use to configure your automated ML experiment. These parameters are set by instantiating an AutoMLConfig object.</a:t>
            </a:r>
          </a:p>
          <a:p>
            <a:pPr marL="0" indent="0">
              <a:buNone/>
            </a:pPr>
            <a:r>
              <a:rPr lang="en-US" sz="1600" dirty="0"/>
              <a:t>Some examples include:</a:t>
            </a:r>
          </a:p>
          <a:p>
            <a:pPr marL="0" indent="0">
              <a:buNone/>
            </a:pPr>
            <a:r>
              <a:rPr lang="en-US" sz="1600" dirty="0"/>
              <a:t>1. Classification experiment using AUC weighted as the primary metric with a max time of 12,000 seconds per iteration, with the    experiment to end after 50 iterations and 2 cross validation folds.</a:t>
            </a:r>
          </a:p>
          <a:p>
            <a:pPr marL="0" indent="0">
              <a:buNone/>
            </a:pPr>
            <a:endParaRPr lang="en-US" dirty="0"/>
          </a:p>
          <a:p>
            <a:pPr marL="0" indent="0">
              <a:buNone/>
            </a:pPr>
            <a:endParaRPr lang="en-US" dirty="0"/>
          </a:p>
          <a:p>
            <a:pPr marL="0" indent="0">
              <a:buNone/>
            </a:pPr>
            <a:endParaRPr lang="en-US" dirty="0"/>
          </a:p>
          <a:p>
            <a:pPr marL="0" indent="0">
              <a:buNone/>
            </a:pPr>
            <a:r>
              <a:rPr lang="en-US" sz="1600" dirty="0"/>
              <a:t>2. Below is an example of a regression experiment set to end after 100 iterations, with each iteration lasting up to 600 seconds with 5 validation cross folds.</a:t>
            </a:r>
          </a:p>
          <a:p>
            <a:pPr marL="0" indent="0">
              <a:buNone/>
            </a:pPr>
            <a:endParaRPr lang="en-US" dirty="0"/>
          </a:p>
        </p:txBody>
      </p:sp>
      <p:sp>
        <p:nvSpPr>
          <p:cNvPr id="6" name="TextBox 5">
            <a:extLst>
              <a:ext uri="{FF2B5EF4-FFF2-40B4-BE49-F238E27FC236}">
                <a16:creationId xmlns:a16="http://schemas.microsoft.com/office/drawing/2014/main" id="{DD992139-508D-4555-AF83-3A84944167E2}"/>
              </a:ext>
            </a:extLst>
          </p:cNvPr>
          <p:cNvSpPr txBox="1"/>
          <p:nvPr/>
        </p:nvSpPr>
        <p:spPr>
          <a:xfrm>
            <a:off x="1114564" y="2369620"/>
            <a:ext cx="5877745" cy="1477328"/>
          </a:xfrm>
          <a:prstGeom prst="rect">
            <a:avLst/>
          </a:prstGeom>
          <a:solidFill>
            <a:schemeClr val="bg2"/>
          </a:solidFill>
        </p:spPr>
        <p:txBody>
          <a:bodyPr wrap="square" rtlCol="0">
            <a:spAutoFit/>
          </a:bodyPr>
          <a:lstStyle/>
          <a:p>
            <a:r>
              <a:rPr lang="en-US" sz="1000" b="1" dirty="0"/>
              <a:t>from azureml.train.automl import AutoMLConfig</a:t>
            </a:r>
          </a:p>
          <a:p>
            <a:r>
              <a:rPr lang="en-US" sz="1000" b="1" dirty="0"/>
              <a:t>Automl_config = AutoMLConfig(</a:t>
            </a:r>
          </a:p>
          <a:p>
            <a:r>
              <a:rPr lang="en-US" sz="1000" b="1" dirty="0"/>
              <a:t>	task=‘classification’,</a:t>
            </a:r>
          </a:p>
          <a:p>
            <a:r>
              <a:rPr lang="en-US" sz="1000" b="1" dirty="0"/>
              <a:t>	primary_metric = ‘AUC_weighted’,</a:t>
            </a:r>
          </a:p>
          <a:p>
            <a:r>
              <a:rPr lang="en-US" sz="1000" b="1" dirty="0"/>
              <a:t>	max_time_sec = 12000,</a:t>
            </a:r>
          </a:p>
          <a:p>
            <a:pPr lvl="1"/>
            <a:r>
              <a:rPr lang="en-US" sz="1000" b="1" dirty="0"/>
              <a:t>	iterations=20,</a:t>
            </a:r>
          </a:p>
          <a:p>
            <a:pPr lvl="1"/>
            <a:r>
              <a:rPr lang="en-US" sz="1000" b="1" dirty="0"/>
              <a:t>	X = X,</a:t>
            </a:r>
          </a:p>
          <a:p>
            <a:pPr lvl="1"/>
            <a:r>
              <a:rPr lang="en-US" sz="1000" b="1" dirty="0"/>
              <a:t>	y = y,</a:t>
            </a:r>
          </a:p>
          <a:p>
            <a:r>
              <a:rPr lang="en-US" sz="1000" b="1" dirty="0"/>
              <a:t>	n_cross_validations = 2)</a:t>
            </a:r>
          </a:p>
        </p:txBody>
      </p:sp>
      <p:sp>
        <p:nvSpPr>
          <p:cNvPr id="8" name="TextBox 7">
            <a:extLst>
              <a:ext uri="{FF2B5EF4-FFF2-40B4-BE49-F238E27FC236}">
                <a16:creationId xmlns:a16="http://schemas.microsoft.com/office/drawing/2014/main" id="{1236B04C-F5E9-42BD-A665-7D952DE229D4}"/>
              </a:ext>
            </a:extLst>
          </p:cNvPr>
          <p:cNvSpPr txBox="1"/>
          <p:nvPr/>
        </p:nvSpPr>
        <p:spPr>
          <a:xfrm>
            <a:off x="1114563" y="4428570"/>
            <a:ext cx="5877745" cy="1631216"/>
          </a:xfrm>
          <a:prstGeom prst="rect">
            <a:avLst/>
          </a:prstGeom>
          <a:solidFill>
            <a:schemeClr val="bg2"/>
          </a:solidFill>
        </p:spPr>
        <p:txBody>
          <a:bodyPr wrap="square" rtlCol="0">
            <a:spAutoFit/>
          </a:bodyPr>
          <a:lstStyle/>
          <a:p>
            <a:r>
              <a:rPr lang="en-US" sz="1000" b="1" dirty="0"/>
              <a:t>from azureml.train.automl import AutoMLConfig</a:t>
            </a:r>
          </a:p>
          <a:p>
            <a:r>
              <a:rPr lang="en-US" sz="1000" b="1" dirty="0" err="1"/>
              <a:t>Automl_config</a:t>
            </a:r>
            <a:r>
              <a:rPr lang="en-US" sz="1000" b="1" dirty="0"/>
              <a:t> = AutoMLConfig(task = 'regression',</a:t>
            </a:r>
          </a:p>
          <a:p>
            <a:r>
              <a:rPr lang="en-US" sz="1000" b="1" dirty="0"/>
              <a:t>                             primary_metric = '</a:t>
            </a:r>
            <a:r>
              <a:rPr lang="en-US" sz="1000" b="1" dirty="0" err="1"/>
              <a:t>normalized_root_mean_squared_error</a:t>
            </a:r>
            <a:r>
              <a:rPr lang="en-US" sz="1000" b="1" dirty="0"/>
              <a:t>',</a:t>
            </a:r>
          </a:p>
          <a:p>
            <a:r>
              <a:rPr lang="en-US" sz="1000" b="1" dirty="0"/>
              <a:t>                             </a:t>
            </a:r>
            <a:r>
              <a:rPr lang="en-US" sz="1000" b="1" dirty="0" err="1"/>
              <a:t>max_time_sec</a:t>
            </a:r>
            <a:r>
              <a:rPr lang="en-US" sz="1000" b="1" dirty="0"/>
              <a:t> = 600,</a:t>
            </a:r>
          </a:p>
          <a:p>
            <a:r>
              <a:rPr lang="en-US" sz="1000" b="1" dirty="0"/>
              <a:t>                             iterations = 5,</a:t>
            </a:r>
          </a:p>
          <a:p>
            <a:r>
              <a:rPr lang="en-US" sz="1000" b="1" dirty="0"/>
              <a:t>                             preprocess=True,</a:t>
            </a:r>
          </a:p>
          <a:p>
            <a:r>
              <a:rPr lang="en-US" sz="1000" b="1" dirty="0"/>
              <a:t>                             </a:t>
            </a:r>
            <a:r>
              <a:rPr lang="en-US" sz="1000" b="1" dirty="0" err="1"/>
              <a:t>n_cross_validations</a:t>
            </a:r>
            <a:r>
              <a:rPr lang="en-US" sz="1000" b="1" dirty="0"/>
              <a:t> = 3,</a:t>
            </a:r>
          </a:p>
          <a:p>
            <a:r>
              <a:rPr lang="en-US" sz="1000" b="1" dirty="0"/>
              <a:t>                             X = </a:t>
            </a:r>
            <a:r>
              <a:rPr lang="en-US" sz="1000" b="1" dirty="0" err="1"/>
              <a:t>X_train</a:t>
            </a:r>
            <a:r>
              <a:rPr lang="en-US" sz="1000" b="1" dirty="0"/>
              <a:t>,</a:t>
            </a:r>
          </a:p>
          <a:p>
            <a:r>
              <a:rPr lang="en-US" sz="1000" b="1" dirty="0"/>
              <a:t>                             y = y_train,</a:t>
            </a:r>
          </a:p>
          <a:p>
            <a:r>
              <a:rPr lang="en-US" sz="1000" b="1" dirty="0"/>
              <a:t>                             path=project_folder)</a:t>
            </a:r>
          </a:p>
        </p:txBody>
      </p:sp>
    </p:spTree>
    <p:extLst>
      <p:ext uri="{BB962C8B-B14F-4D97-AF65-F5344CB8AC3E}">
        <p14:creationId xmlns:p14="http://schemas.microsoft.com/office/powerpoint/2010/main" val="384438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16</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760168" y="241118"/>
            <a:ext cx="10748962" cy="738834"/>
          </a:xfrm>
        </p:spPr>
        <p:txBody>
          <a:bodyPr>
            <a:normAutofit fontScale="90000"/>
          </a:bodyPr>
          <a:lstStyle/>
          <a:p>
            <a:r>
              <a:rPr lang="en-US" b="1" dirty="0"/>
              <a:t>Step – 4 Submit your Automated ML Experiment</a:t>
            </a: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760168" y="971876"/>
            <a:ext cx="10748962" cy="2076450"/>
          </a:xfrm>
        </p:spPr>
        <p:txBody>
          <a:bodyPr>
            <a:normAutofit/>
          </a:bodyPr>
          <a:lstStyle/>
          <a:p>
            <a:r>
              <a:rPr lang="en-US" sz="2000" dirty="0"/>
              <a:t>Start the experiment to run locally. Define the compute target as local and set the output to true to view progress on the experiment.</a:t>
            </a:r>
          </a:p>
          <a:p>
            <a:pPr marL="0" indent="0">
              <a:buNone/>
            </a:pPr>
            <a:endParaRPr lang="en-US" sz="2000" dirty="0"/>
          </a:p>
          <a:p>
            <a:r>
              <a:rPr lang="en-US" sz="2000" dirty="0"/>
              <a:t>Output such as the following appears one line at a time as each iteration progresses. You will see a new line every </a:t>
            </a:r>
            <a:r>
              <a:rPr lang="en-US" sz="2000" b="1" dirty="0"/>
              <a:t>10-15 seconds</a:t>
            </a:r>
            <a:r>
              <a:rPr lang="en-US" sz="2000" dirty="0"/>
              <a:t>.</a:t>
            </a:r>
          </a:p>
          <a:p>
            <a:pPr marL="0" indent="0">
              <a:buNone/>
            </a:pPr>
            <a:endParaRPr lang="en-US" sz="1800" dirty="0"/>
          </a:p>
          <a:p>
            <a:pPr marL="0" indent="0">
              <a:buNone/>
            </a:pPr>
            <a:endParaRPr lang="en-US" sz="3200" dirty="0"/>
          </a:p>
        </p:txBody>
      </p:sp>
      <p:sp>
        <p:nvSpPr>
          <p:cNvPr id="5" name="TextBox 4">
            <a:extLst>
              <a:ext uri="{FF2B5EF4-FFF2-40B4-BE49-F238E27FC236}">
                <a16:creationId xmlns:a16="http://schemas.microsoft.com/office/drawing/2014/main" id="{4343CAD9-15C5-4DC6-B151-4BAAF0AA4D5B}"/>
              </a:ext>
            </a:extLst>
          </p:cNvPr>
          <p:cNvSpPr txBox="1"/>
          <p:nvPr/>
        </p:nvSpPr>
        <p:spPr>
          <a:xfrm>
            <a:off x="4415871" y="1367161"/>
            <a:ext cx="6915705" cy="830997"/>
          </a:xfrm>
          <a:prstGeom prst="rect">
            <a:avLst/>
          </a:prstGeom>
          <a:solidFill>
            <a:schemeClr val="bg1">
              <a:lumMod val="85000"/>
            </a:schemeClr>
          </a:solidFill>
        </p:spPr>
        <p:txBody>
          <a:bodyPr wrap="square" rtlCol="0">
            <a:spAutoFit/>
          </a:bodyPr>
          <a:lstStyle/>
          <a:p>
            <a:r>
              <a:rPr lang="en-US" sz="1600" dirty="0"/>
              <a:t>from azureml.core.experiment import Experiment</a:t>
            </a:r>
          </a:p>
          <a:p>
            <a:r>
              <a:rPr lang="en-US" sz="1600" dirty="0"/>
              <a:t>experiment=Experiment(ws, experiment_name)</a:t>
            </a:r>
          </a:p>
          <a:p>
            <a:r>
              <a:rPr lang="en-US" sz="1600" dirty="0"/>
              <a:t>local_run = experiment.submit(Automl_config, show_output=True)</a:t>
            </a:r>
          </a:p>
        </p:txBody>
      </p:sp>
      <p:pic>
        <p:nvPicPr>
          <p:cNvPr id="13" name="Picture 12" descr="A close up of text on a white background&#10;&#10;Description generated with very high confidence">
            <a:extLst>
              <a:ext uri="{FF2B5EF4-FFF2-40B4-BE49-F238E27FC236}">
                <a16:creationId xmlns:a16="http://schemas.microsoft.com/office/drawing/2014/main" id="{4F4709DD-B09B-4A4D-B84A-940FD10A8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8" y="2737089"/>
            <a:ext cx="6688697" cy="3570566"/>
          </a:xfrm>
          <a:prstGeom prst="rect">
            <a:avLst/>
          </a:prstGeom>
        </p:spPr>
      </p:pic>
    </p:spTree>
    <p:extLst>
      <p:ext uri="{BB962C8B-B14F-4D97-AF65-F5344CB8AC3E}">
        <p14:creationId xmlns:p14="http://schemas.microsoft.com/office/powerpoint/2010/main" val="4174774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17</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759668" y="166688"/>
            <a:ext cx="10748962" cy="845033"/>
          </a:xfrm>
        </p:spPr>
        <p:txBody>
          <a:bodyPr/>
          <a:lstStyle/>
          <a:p>
            <a:r>
              <a:rPr lang="en-US" b="1" dirty="0"/>
              <a:t>What is a Pipeline?</a:t>
            </a: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759668" y="1011721"/>
            <a:ext cx="10748962" cy="4679950"/>
          </a:xfrm>
        </p:spPr>
        <p:txBody>
          <a:bodyPr/>
          <a:lstStyle/>
          <a:p>
            <a:r>
              <a:rPr lang="en-US" sz="2000" b="1" dirty="0"/>
              <a:t>Pipeline</a:t>
            </a:r>
            <a:r>
              <a:rPr lang="en-US" sz="2000" dirty="0"/>
              <a:t> is a set of data processing elements connected in series, where the output of one element is the input of the next one.</a:t>
            </a:r>
          </a:p>
          <a:p>
            <a:pPr marL="0" indent="0">
              <a:buNone/>
            </a:pPr>
            <a:endParaRPr lang="en-US" dirty="0"/>
          </a:p>
          <a:p>
            <a:pPr marL="0" indent="0">
              <a:buNone/>
            </a:pPr>
            <a:endParaRPr lang="en-US" sz="2400" dirty="0"/>
          </a:p>
          <a:p>
            <a:r>
              <a:rPr lang="en-US" sz="2000" dirty="0"/>
              <a:t>It does some of the data transformation (Categorical to numerical).</a:t>
            </a:r>
          </a:p>
          <a:p>
            <a:r>
              <a:rPr lang="en-US" sz="2000" dirty="0"/>
              <a:t>Select a data preprocessing technique from sklear.preprocessing or sklearn.decomposition</a:t>
            </a:r>
          </a:p>
          <a:p>
            <a:r>
              <a:rPr lang="en-US" sz="2000" dirty="0"/>
              <a:t> Algorithm</a:t>
            </a:r>
          </a:p>
          <a:p>
            <a:pPr marL="0" indent="0">
              <a:buNone/>
            </a:pPr>
            <a:endParaRPr lang="en-US" sz="1600" dirty="0"/>
          </a:p>
          <a:p>
            <a:pPr marL="0" indent="0">
              <a:buNone/>
            </a:pPr>
            <a:endParaRPr lang="en-US" dirty="0"/>
          </a:p>
        </p:txBody>
      </p:sp>
      <p:pic>
        <p:nvPicPr>
          <p:cNvPr id="7" name="Picture 6" descr="A screenshot of a cell phone&#10;&#10;Description generated with very high confidence">
            <a:extLst>
              <a:ext uri="{FF2B5EF4-FFF2-40B4-BE49-F238E27FC236}">
                <a16:creationId xmlns:a16="http://schemas.microsoft.com/office/drawing/2014/main" id="{C2659CF3-BAF1-4870-90B7-F7D9B517E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00" y="1693186"/>
            <a:ext cx="6211167" cy="981212"/>
          </a:xfrm>
          <a:prstGeom prst="rect">
            <a:avLst/>
          </a:prstGeom>
        </p:spPr>
      </p:pic>
      <p:graphicFrame>
        <p:nvGraphicFramePr>
          <p:cNvPr id="9" name="Table 8">
            <a:extLst>
              <a:ext uri="{FF2B5EF4-FFF2-40B4-BE49-F238E27FC236}">
                <a16:creationId xmlns:a16="http://schemas.microsoft.com/office/drawing/2014/main" id="{41B3CCFB-901F-4155-B3D9-028051DEE098}"/>
              </a:ext>
            </a:extLst>
          </p:cNvPr>
          <p:cNvGraphicFramePr>
            <a:graphicFrameLocks noGrp="1"/>
          </p:cNvGraphicFramePr>
          <p:nvPr>
            <p:extLst>
              <p:ext uri="{D42A27DB-BD31-4B8C-83A1-F6EECF244321}">
                <p14:modId xmlns:p14="http://schemas.microsoft.com/office/powerpoint/2010/main" val="153999936"/>
              </p:ext>
            </p:extLst>
          </p:nvPr>
        </p:nvGraphicFramePr>
        <p:xfrm>
          <a:off x="866200" y="4052294"/>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17821575"/>
                    </a:ext>
                  </a:extLst>
                </a:gridCol>
                <a:gridCol w="4064000">
                  <a:extLst>
                    <a:ext uri="{9D8B030D-6E8A-4147-A177-3AD203B41FA5}">
                      <a16:colId xmlns:a16="http://schemas.microsoft.com/office/drawing/2014/main" val="622092425"/>
                    </a:ext>
                  </a:extLst>
                </a:gridCol>
              </a:tblGrid>
              <a:tr h="370840">
                <a:tc>
                  <a:txBody>
                    <a:bodyPr/>
                    <a:lstStyle/>
                    <a:p>
                      <a:r>
                        <a:rPr lang="en-US" sz="1800" b="1" kern="1200" dirty="0">
                          <a:solidFill>
                            <a:schemeClr val="tx1"/>
                          </a:solidFill>
                          <a:effectLst/>
                          <a:latin typeface="+mn-lt"/>
                          <a:ea typeface="+mn-ea"/>
                          <a:cs typeface="+mn-cs"/>
                        </a:rPr>
                        <a:t>sklearn preprocessing </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sklearn decomposition </a:t>
                      </a:r>
                      <a:endParaRPr lang="en-US" dirty="0">
                        <a:solidFill>
                          <a:schemeClr val="tx1"/>
                        </a:solidFill>
                      </a:endParaRPr>
                    </a:p>
                  </a:txBody>
                  <a:tcPr/>
                </a:tc>
                <a:extLst>
                  <a:ext uri="{0D108BD9-81ED-4DB2-BD59-A6C34878D82A}">
                    <a16:rowId xmlns:a16="http://schemas.microsoft.com/office/drawing/2014/main" val="4027009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sklearn.preprocessing.</a:t>
                      </a:r>
                      <a:r>
                        <a:rPr lang="en-US" sz="1600" b="1" kern="1200" dirty="0">
                          <a:solidFill>
                            <a:schemeClr val="dk1"/>
                          </a:solidFill>
                          <a:effectLst/>
                          <a:latin typeface="+mn-lt"/>
                          <a:ea typeface="+mn-ea"/>
                          <a:cs typeface="+mn-cs"/>
                        </a:rPr>
                        <a:t>FunctionTransformer</a:t>
                      </a:r>
                      <a:endParaRPr lang="en-US"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sklearn.decomposition.</a:t>
                      </a:r>
                      <a:r>
                        <a:rPr lang="en-US" sz="1600" b="1" kern="1200" dirty="0">
                          <a:solidFill>
                            <a:schemeClr val="dk1"/>
                          </a:solidFill>
                          <a:effectLst/>
                          <a:latin typeface="+mn-lt"/>
                          <a:ea typeface="+mn-ea"/>
                          <a:cs typeface="+mn-cs"/>
                        </a:rPr>
                        <a:t>DictionaryLearning</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2017361909"/>
                  </a:ext>
                </a:extLst>
              </a:tr>
              <a:tr h="370840">
                <a:tc>
                  <a:txBody>
                    <a:bodyPr/>
                    <a:lstStyle/>
                    <a:p>
                      <a:pPr lvl="0"/>
                      <a:r>
                        <a:rPr lang="en-US" sz="1600" kern="1200" dirty="0">
                          <a:solidFill>
                            <a:schemeClr val="dk1"/>
                          </a:solidFill>
                          <a:effectLst/>
                          <a:latin typeface="+mn-lt"/>
                          <a:ea typeface="+mn-ea"/>
                          <a:cs typeface="+mn-cs"/>
                        </a:rPr>
                        <a:t>sklearn.preprocessing.</a:t>
                      </a:r>
                      <a:r>
                        <a:rPr lang="en-US" sz="1600" b="1" kern="1200" dirty="0">
                          <a:solidFill>
                            <a:schemeClr val="dk1"/>
                          </a:solidFill>
                          <a:effectLst/>
                          <a:latin typeface="+mn-lt"/>
                          <a:ea typeface="+mn-ea"/>
                          <a:cs typeface="+mn-cs"/>
                        </a:rPr>
                        <a:t>MinMaxScaler</a:t>
                      </a:r>
                      <a:endParaRPr lang="en-US"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sklearn.decomposition.</a:t>
                      </a:r>
                      <a:r>
                        <a:rPr lang="en-US" sz="1600" b="1" kern="1200" dirty="0">
                          <a:solidFill>
                            <a:schemeClr val="dk1"/>
                          </a:solidFill>
                          <a:effectLst/>
                          <a:latin typeface="+mn-lt"/>
                          <a:ea typeface="+mn-ea"/>
                          <a:cs typeface="+mn-cs"/>
                        </a:rPr>
                        <a:t>TruncatedSVD</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679728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sklearn.preprocessing.</a:t>
                      </a:r>
                      <a:r>
                        <a:rPr lang="en-US" sz="1600" b="1" kern="1200" dirty="0">
                          <a:solidFill>
                            <a:schemeClr val="dk1"/>
                          </a:solidFill>
                          <a:effectLst/>
                          <a:latin typeface="+mn-lt"/>
                          <a:ea typeface="+mn-ea"/>
                          <a:cs typeface="+mn-cs"/>
                        </a:rPr>
                        <a:t>MaxAbsScaler</a:t>
                      </a:r>
                      <a:endParaRPr lang="en-US"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sklearn.decomposition.</a:t>
                      </a:r>
                      <a:r>
                        <a:rPr lang="en-US" sz="1600" b="1" kern="1200" dirty="0">
                          <a:solidFill>
                            <a:schemeClr val="dk1"/>
                          </a:solidFill>
                          <a:effectLst/>
                          <a:latin typeface="+mn-lt"/>
                          <a:ea typeface="+mn-ea"/>
                          <a:cs typeface="+mn-cs"/>
                        </a:rPr>
                        <a:t>PCA</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297744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sklearn.preprocessing.</a:t>
                      </a:r>
                      <a:r>
                        <a:rPr lang="en-US" sz="1600" b="1" kern="1200" dirty="0">
                          <a:solidFill>
                            <a:schemeClr val="dk1"/>
                          </a:solidFill>
                          <a:effectLst/>
                          <a:latin typeface="+mn-lt"/>
                          <a:ea typeface="+mn-ea"/>
                          <a:cs typeface="+mn-cs"/>
                        </a:rPr>
                        <a:t>OneHotEncoder</a:t>
                      </a:r>
                      <a:endParaRPr lang="en-US"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sklearn.decomposition.</a:t>
                      </a:r>
                      <a:r>
                        <a:rPr lang="en-US" sz="1600" b="1" kern="1200" dirty="0">
                          <a:solidFill>
                            <a:schemeClr val="dk1"/>
                          </a:solidFill>
                          <a:effectLst/>
                          <a:latin typeface="+mn-lt"/>
                          <a:ea typeface="+mn-ea"/>
                          <a:cs typeface="+mn-cs"/>
                        </a:rPr>
                        <a:t>NMF</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612297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sklearn.preprocessing.</a:t>
                      </a:r>
                      <a:r>
                        <a:rPr lang="en-US" sz="1600" b="1" kern="1200" dirty="0">
                          <a:solidFill>
                            <a:schemeClr val="dk1"/>
                          </a:solidFill>
                          <a:effectLst/>
                          <a:latin typeface="+mn-lt"/>
                          <a:ea typeface="+mn-ea"/>
                          <a:cs typeface="+mn-cs"/>
                        </a:rPr>
                        <a:t>RobustScaler</a:t>
                      </a:r>
                      <a:endParaRPr lang="en-US"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sklearn.decomposition.</a:t>
                      </a:r>
                      <a:r>
                        <a:rPr lang="en-US" sz="1600" b="1" kern="1200" dirty="0">
                          <a:solidFill>
                            <a:schemeClr val="dk1"/>
                          </a:solidFill>
                          <a:effectLst/>
                          <a:latin typeface="+mn-lt"/>
                          <a:ea typeface="+mn-ea"/>
                          <a:cs typeface="+mn-cs"/>
                        </a:rPr>
                        <a:t>sparse_encode</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4102049341"/>
                  </a:ext>
                </a:extLst>
              </a:tr>
            </a:tbl>
          </a:graphicData>
        </a:graphic>
      </p:graphicFrame>
    </p:spTree>
    <p:extLst>
      <p:ext uri="{BB962C8B-B14F-4D97-AF65-F5344CB8AC3E}">
        <p14:creationId xmlns:p14="http://schemas.microsoft.com/office/powerpoint/2010/main" val="290869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18</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759665" y="259423"/>
            <a:ext cx="10748962" cy="685568"/>
          </a:xfrm>
        </p:spPr>
        <p:txBody>
          <a:bodyPr>
            <a:normAutofit fontScale="90000"/>
          </a:bodyPr>
          <a:lstStyle/>
          <a:p>
            <a:r>
              <a:rPr lang="en-US" b="1" dirty="0"/>
              <a:t>Step 5 – Review Results</a:t>
            </a: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759665" y="1187971"/>
            <a:ext cx="10748962" cy="779463"/>
          </a:xfrm>
        </p:spPr>
        <p:txBody>
          <a:bodyPr>
            <a:normAutofit lnSpcReduction="10000"/>
          </a:bodyPr>
          <a:lstStyle/>
          <a:p>
            <a:r>
              <a:rPr lang="en-US" sz="2000" dirty="0"/>
              <a:t>Explore the results of automatic training by examining the experiment history.</a:t>
            </a:r>
          </a:p>
          <a:p>
            <a:r>
              <a:rPr lang="en-US" sz="2000" dirty="0"/>
              <a:t>View the experiment history and see individual metrics for each iteration run.</a:t>
            </a:r>
          </a:p>
        </p:txBody>
      </p:sp>
      <p:sp>
        <p:nvSpPr>
          <p:cNvPr id="7" name="TextBox 6">
            <a:extLst>
              <a:ext uri="{FF2B5EF4-FFF2-40B4-BE49-F238E27FC236}">
                <a16:creationId xmlns:a16="http://schemas.microsoft.com/office/drawing/2014/main" id="{E7801CA6-3E5C-469C-B100-25BC0C9E18BE}"/>
              </a:ext>
            </a:extLst>
          </p:cNvPr>
          <p:cNvSpPr txBox="1"/>
          <p:nvPr/>
        </p:nvSpPr>
        <p:spPr>
          <a:xfrm>
            <a:off x="759665" y="2634822"/>
            <a:ext cx="10520039" cy="2554545"/>
          </a:xfrm>
          <a:prstGeom prst="rect">
            <a:avLst/>
          </a:prstGeom>
          <a:solidFill>
            <a:schemeClr val="bg2"/>
          </a:solidFill>
        </p:spPr>
        <p:txBody>
          <a:bodyPr wrap="square" rtlCol="0">
            <a:spAutoFit/>
          </a:bodyPr>
          <a:lstStyle/>
          <a:p>
            <a:r>
              <a:rPr lang="en-US" sz="1600" dirty="0"/>
              <a:t>children = list(</a:t>
            </a:r>
            <a:r>
              <a:rPr lang="en-US" sz="1600" dirty="0" err="1"/>
              <a:t>local_run.get_children</a:t>
            </a:r>
            <a:r>
              <a:rPr lang="en-US" sz="1600" dirty="0"/>
              <a:t>())</a:t>
            </a:r>
          </a:p>
          <a:p>
            <a:r>
              <a:rPr lang="en-US" sz="1600" dirty="0"/>
              <a:t>metricslist = {}</a:t>
            </a:r>
          </a:p>
          <a:p>
            <a:r>
              <a:rPr lang="en-US" sz="1600" dirty="0"/>
              <a:t>for run in children:</a:t>
            </a:r>
          </a:p>
          <a:p>
            <a:r>
              <a:rPr lang="en-US" sz="1600" dirty="0"/>
              <a:t>    properties = </a:t>
            </a:r>
            <a:r>
              <a:rPr lang="en-US" sz="1600" dirty="0" err="1"/>
              <a:t>run.get_properties</a:t>
            </a:r>
            <a:r>
              <a:rPr lang="en-US" sz="1600" dirty="0"/>
              <a:t>()</a:t>
            </a:r>
          </a:p>
          <a:p>
            <a:r>
              <a:rPr lang="en-US" sz="1600" dirty="0"/>
              <a:t>    metrics = {k: v for k, v in </a:t>
            </a:r>
            <a:r>
              <a:rPr lang="en-US" sz="1600" dirty="0" err="1"/>
              <a:t>run.get_metrics</a:t>
            </a:r>
            <a:r>
              <a:rPr lang="en-US" sz="1600" dirty="0"/>
              <a:t>().items() if isinstance(v, float)}</a:t>
            </a:r>
          </a:p>
          <a:p>
            <a:r>
              <a:rPr lang="en-US" sz="1600" dirty="0"/>
              <a:t>    metricslist[int(properties['iteration'])] = metrics</a:t>
            </a:r>
          </a:p>
          <a:p>
            <a:endParaRPr lang="en-US" sz="1600" dirty="0"/>
          </a:p>
          <a:p>
            <a:r>
              <a:rPr lang="en-US" sz="1600" dirty="0"/>
              <a:t>import pandas as pd</a:t>
            </a:r>
          </a:p>
          <a:p>
            <a:r>
              <a:rPr lang="en-US" sz="1600" dirty="0"/>
              <a:t>rundata = pd.DataFrame(metricslist).</a:t>
            </a:r>
            <a:r>
              <a:rPr lang="en-US" sz="1600" dirty="0" err="1"/>
              <a:t>sort_index</a:t>
            </a:r>
            <a:r>
              <a:rPr lang="en-US" sz="1600" dirty="0"/>
              <a:t>(1)</a:t>
            </a:r>
          </a:p>
          <a:p>
            <a:r>
              <a:rPr lang="en-US" sz="1600" dirty="0"/>
              <a:t>rundata</a:t>
            </a:r>
          </a:p>
        </p:txBody>
      </p:sp>
    </p:spTree>
    <p:extLst>
      <p:ext uri="{BB962C8B-B14F-4D97-AF65-F5344CB8AC3E}">
        <p14:creationId xmlns:p14="http://schemas.microsoft.com/office/powerpoint/2010/main" val="144371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19</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759667" y="441896"/>
            <a:ext cx="10748962" cy="712201"/>
          </a:xfrm>
        </p:spPr>
        <p:txBody>
          <a:bodyPr>
            <a:normAutofit fontScale="90000"/>
          </a:bodyPr>
          <a:lstStyle/>
          <a:p>
            <a:r>
              <a:rPr lang="en-US" b="1" dirty="0"/>
              <a:t>Step 5 – Review Results</a:t>
            </a:r>
          </a:p>
        </p:txBody>
      </p:sp>
      <p:pic>
        <p:nvPicPr>
          <p:cNvPr id="6" name="Picture 5" descr="A picture containing window&#10;&#10;Description generated with high confidence">
            <a:extLst>
              <a:ext uri="{FF2B5EF4-FFF2-40B4-BE49-F238E27FC236}">
                <a16:creationId xmlns:a16="http://schemas.microsoft.com/office/drawing/2014/main" id="{D4D84B5A-BF0A-4C25-B787-7951041F2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69" y="1386321"/>
            <a:ext cx="10749461" cy="4841240"/>
          </a:xfrm>
          <a:prstGeom prst="rect">
            <a:avLst/>
          </a:prstGeom>
        </p:spPr>
      </p:pic>
    </p:spTree>
    <p:extLst>
      <p:ext uri="{BB962C8B-B14F-4D97-AF65-F5344CB8AC3E}">
        <p14:creationId xmlns:p14="http://schemas.microsoft.com/office/powerpoint/2010/main" val="191691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E9528-4D50-4742-86B7-3926155CEBEF}"/>
              </a:ext>
            </a:extLst>
          </p:cNvPr>
          <p:cNvSpPr>
            <a:spLocks noGrp="1"/>
          </p:cNvSpPr>
          <p:nvPr>
            <p:ph type="sldNum" sz="quarter" idx="12"/>
          </p:nvPr>
        </p:nvSpPr>
        <p:spPr/>
        <p:txBody>
          <a:bodyPr/>
          <a:lstStyle/>
          <a:p>
            <a:fld id="{2465CFD4-9401-47B7-ADC2-1B0E4994DF73}" type="slidenum">
              <a:rPr lang="en-IN" smtClean="0"/>
              <a:pPr/>
              <a:t>2</a:t>
            </a:fld>
            <a:endParaRPr lang="en-IN"/>
          </a:p>
        </p:txBody>
      </p:sp>
      <p:sp>
        <p:nvSpPr>
          <p:cNvPr id="2" name="Title 1">
            <a:extLst>
              <a:ext uri="{FF2B5EF4-FFF2-40B4-BE49-F238E27FC236}">
                <a16:creationId xmlns:a16="http://schemas.microsoft.com/office/drawing/2014/main" id="{58CBB6B8-6EEF-44ED-8EA7-016615777323}"/>
              </a:ext>
            </a:extLst>
          </p:cNvPr>
          <p:cNvSpPr>
            <a:spLocks noGrp="1"/>
          </p:cNvSpPr>
          <p:nvPr>
            <p:ph type="title" idx="4294967295"/>
          </p:nvPr>
        </p:nvSpPr>
        <p:spPr>
          <a:xfrm>
            <a:off x="1443038" y="166688"/>
            <a:ext cx="10748962" cy="1325562"/>
          </a:xfrm>
        </p:spPr>
        <p:txBody>
          <a:bodyPr/>
          <a:lstStyle/>
          <a:p>
            <a:r>
              <a:rPr lang="en-US" b="1" dirty="0"/>
              <a:t>What is automated machine learning?</a:t>
            </a:r>
          </a:p>
        </p:txBody>
      </p:sp>
      <p:sp>
        <p:nvSpPr>
          <p:cNvPr id="3" name="Text Placeholder 2">
            <a:extLst>
              <a:ext uri="{FF2B5EF4-FFF2-40B4-BE49-F238E27FC236}">
                <a16:creationId xmlns:a16="http://schemas.microsoft.com/office/drawing/2014/main" id="{C2E9AC1F-6A39-4B7A-99BC-008AEF8E997C}"/>
              </a:ext>
            </a:extLst>
          </p:cNvPr>
          <p:cNvSpPr>
            <a:spLocks noGrp="1"/>
          </p:cNvSpPr>
          <p:nvPr>
            <p:ph type="body" sz="quarter" idx="4294967295"/>
          </p:nvPr>
        </p:nvSpPr>
        <p:spPr>
          <a:xfrm>
            <a:off x="1443038" y="1492250"/>
            <a:ext cx="10748962" cy="4679950"/>
          </a:xfrm>
        </p:spPr>
        <p:txBody>
          <a:bodyPr vert="horz" lIns="91440" tIns="45720" rIns="91440" bIns="45720" rtlCol="0" anchor="t">
            <a:normAutofit/>
          </a:bodyPr>
          <a:lstStyle/>
          <a:p>
            <a:pPr marL="0" indent="0">
              <a:buNone/>
            </a:pPr>
            <a:r>
              <a:rPr lang="en-US" dirty="0"/>
              <a:t>The Azure Machine Learning service can automatically pick an algorithm, and generate a model from it. Automated machine learning helps save you time by using the parameters and criteria you provide to select the best algorithm for your model.</a:t>
            </a:r>
          </a:p>
          <a:p>
            <a:endParaRPr lang="en-US" dirty="0"/>
          </a:p>
        </p:txBody>
      </p:sp>
    </p:spTree>
    <p:extLst>
      <p:ext uri="{BB962C8B-B14F-4D97-AF65-F5344CB8AC3E}">
        <p14:creationId xmlns:p14="http://schemas.microsoft.com/office/powerpoint/2010/main" val="1453501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20</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1029807" y="285311"/>
            <a:ext cx="10748962" cy="800978"/>
          </a:xfrm>
        </p:spPr>
        <p:txBody>
          <a:bodyPr>
            <a:normAutofit fontScale="90000"/>
          </a:bodyPr>
          <a:lstStyle/>
          <a:p>
            <a:r>
              <a:rPr lang="en-US" b="1" dirty="0"/>
              <a:t>Step – 6 Register and deploy model best Model</a:t>
            </a: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1029807" y="1089025"/>
            <a:ext cx="10748962" cy="4679950"/>
          </a:xfrm>
        </p:spPr>
        <p:txBody>
          <a:bodyPr>
            <a:normAutofit fontScale="92500" lnSpcReduction="10000"/>
          </a:bodyPr>
          <a:lstStyle/>
          <a:p>
            <a:r>
              <a:rPr lang="en-US" sz="2400" dirty="0"/>
              <a:t>Use the </a:t>
            </a:r>
            <a:r>
              <a:rPr lang="en-US" sz="2400" b="1" dirty="0"/>
              <a:t>local_run </a:t>
            </a:r>
            <a:r>
              <a:rPr lang="en-US" sz="2400" dirty="0"/>
              <a:t>object to get the best model and register it into the workspace.</a:t>
            </a:r>
          </a:p>
          <a:p>
            <a:r>
              <a:rPr lang="en-US" sz="2400" dirty="0"/>
              <a:t>You can use the registered model for further Predictions.</a:t>
            </a:r>
          </a:p>
          <a:p>
            <a:pPr marL="0" indent="0">
              <a:buNone/>
            </a:pPr>
            <a:endParaRPr lang="en-US" sz="1600" dirty="0"/>
          </a:p>
          <a:p>
            <a:pPr marL="0" indent="0">
              <a:buNone/>
            </a:pPr>
            <a:r>
              <a:rPr lang="en-US" sz="4300" b="1" dirty="0">
                <a:solidFill>
                  <a:schemeClr val="tx1"/>
                </a:solidFill>
              </a:rPr>
              <a:t>Advantages</a:t>
            </a:r>
            <a:r>
              <a:rPr lang="en-US" sz="4300" b="1" dirty="0">
                <a:solidFill>
                  <a:srgbClr val="BA141A"/>
                </a:solidFill>
              </a:rPr>
              <a:t>:</a:t>
            </a:r>
            <a:endParaRPr lang="en-US" sz="4300" dirty="0">
              <a:solidFill>
                <a:srgbClr val="BA141A"/>
              </a:solidFill>
            </a:endParaRPr>
          </a:p>
          <a:p>
            <a:pPr lvl="0"/>
            <a:r>
              <a:rPr lang="en-US" sz="2600" dirty="0"/>
              <a:t>We don’t need to Preprocess the data. Some of the basic data preprocessing is done with Azure Automated Machine Learning.</a:t>
            </a:r>
          </a:p>
          <a:p>
            <a:pPr lvl="0"/>
            <a:r>
              <a:rPr lang="en-US" sz="2600" dirty="0"/>
              <a:t>We don’t need to spend lot of the time just to tune hyperparameter values. Azure Automated ML uses collaborative filtering and Bayesian optimization to search an enormous space of possible machine learning pipelines intelligently and efficiently. </a:t>
            </a:r>
          </a:p>
          <a:p>
            <a:pPr lvl="0"/>
            <a:r>
              <a:rPr lang="en-US" sz="2600" dirty="0"/>
              <a:t>We can find the best Algorithm for any Metric. </a:t>
            </a:r>
          </a:p>
          <a:p>
            <a:pPr lvl="0"/>
            <a:r>
              <a:rPr lang="en-US" sz="2600" dirty="0"/>
              <a:t>We can validate and use model of any iteration. </a:t>
            </a:r>
          </a:p>
          <a:p>
            <a:pPr marL="0" indent="0">
              <a:buNone/>
            </a:pPr>
            <a:endParaRPr lang="en-US" dirty="0"/>
          </a:p>
        </p:txBody>
      </p:sp>
      <p:sp>
        <p:nvSpPr>
          <p:cNvPr id="5" name="TextBox 4">
            <a:extLst>
              <a:ext uri="{FF2B5EF4-FFF2-40B4-BE49-F238E27FC236}">
                <a16:creationId xmlns:a16="http://schemas.microsoft.com/office/drawing/2014/main" id="{0DF0726B-E884-4DC2-B286-1D9A6296721D}"/>
              </a:ext>
            </a:extLst>
          </p:cNvPr>
          <p:cNvSpPr txBox="1"/>
          <p:nvPr/>
        </p:nvSpPr>
        <p:spPr>
          <a:xfrm>
            <a:off x="1029807" y="1935332"/>
            <a:ext cx="6525089" cy="338554"/>
          </a:xfrm>
          <a:prstGeom prst="rect">
            <a:avLst/>
          </a:prstGeom>
          <a:solidFill>
            <a:schemeClr val="bg2"/>
          </a:solidFill>
        </p:spPr>
        <p:txBody>
          <a:bodyPr wrap="square" rtlCol="0">
            <a:spAutoFit/>
          </a:bodyPr>
          <a:lstStyle/>
          <a:p>
            <a:r>
              <a:rPr lang="en-US" sz="1600" dirty="0"/>
              <a:t>best_run, fitted_model = local_run.get_output() # Register the best Model</a:t>
            </a:r>
          </a:p>
        </p:txBody>
      </p:sp>
    </p:spTree>
    <p:extLst>
      <p:ext uri="{BB962C8B-B14F-4D97-AF65-F5344CB8AC3E}">
        <p14:creationId xmlns:p14="http://schemas.microsoft.com/office/powerpoint/2010/main" val="51636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F12EE6-08BE-48C0-9B76-FFF9C7CD9426}"/>
              </a:ext>
            </a:extLst>
          </p:cNvPr>
          <p:cNvSpPr>
            <a:spLocks noGrp="1"/>
          </p:cNvSpPr>
          <p:nvPr>
            <p:ph type="sldNum" sz="quarter" idx="12"/>
          </p:nvPr>
        </p:nvSpPr>
        <p:spPr/>
        <p:txBody>
          <a:bodyPr/>
          <a:lstStyle/>
          <a:p>
            <a:fld id="{2465CFD4-9401-47B7-ADC2-1B0E4994DF73}" type="slidenum">
              <a:rPr lang="en-IN" smtClean="0"/>
              <a:pPr/>
              <a:t>21</a:t>
            </a:fld>
            <a:endParaRPr lang="en-IN"/>
          </a:p>
        </p:txBody>
      </p:sp>
      <p:sp>
        <p:nvSpPr>
          <p:cNvPr id="2" name="Title 1">
            <a:extLst>
              <a:ext uri="{FF2B5EF4-FFF2-40B4-BE49-F238E27FC236}">
                <a16:creationId xmlns:a16="http://schemas.microsoft.com/office/drawing/2014/main" id="{3D95A086-4D0E-4DCB-AC46-7EBF590721F2}"/>
              </a:ext>
            </a:extLst>
          </p:cNvPr>
          <p:cNvSpPr>
            <a:spLocks noGrp="1"/>
          </p:cNvSpPr>
          <p:nvPr>
            <p:ph type="title" idx="4294967295"/>
          </p:nvPr>
        </p:nvSpPr>
        <p:spPr>
          <a:xfrm>
            <a:off x="825622" y="48533"/>
            <a:ext cx="10748962" cy="1325563"/>
          </a:xfrm>
        </p:spPr>
        <p:txBody>
          <a:bodyPr>
            <a:normAutofit fontScale="90000"/>
          </a:bodyPr>
          <a:lstStyle/>
          <a:p>
            <a:r>
              <a:rPr lang="en-US" b="1" dirty="0"/>
              <a:t>You can select the iteration manually or you can search for the best iteration for specified Metrix</a:t>
            </a:r>
          </a:p>
        </p:txBody>
      </p:sp>
      <p:sp>
        <p:nvSpPr>
          <p:cNvPr id="3" name="TextBox 2">
            <a:extLst>
              <a:ext uri="{FF2B5EF4-FFF2-40B4-BE49-F238E27FC236}">
                <a16:creationId xmlns:a16="http://schemas.microsoft.com/office/drawing/2014/main" id="{24BC55E5-91D6-48BA-8929-F7F4DA608569}"/>
              </a:ext>
            </a:extLst>
          </p:cNvPr>
          <p:cNvSpPr txBox="1"/>
          <p:nvPr/>
        </p:nvSpPr>
        <p:spPr>
          <a:xfrm>
            <a:off x="825622" y="1248862"/>
            <a:ext cx="10749462" cy="1323439"/>
          </a:xfrm>
          <a:prstGeom prst="rect">
            <a:avLst/>
          </a:prstGeom>
          <a:solidFill>
            <a:schemeClr val="bg2"/>
          </a:solidFill>
        </p:spPr>
        <p:txBody>
          <a:bodyPr wrap="square" rtlCol="0">
            <a:spAutoFit/>
          </a:bodyPr>
          <a:lstStyle/>
          <a:p>
            <a:r>
              <a:rPr lang="en-US" sz="1600" dirty="0"/>
              <a:t># Exploring the best iteration based on the specified Metrix</a:t>
            </a:r>
          </a:p>
          <a:p>
            <a:r>
              <a:rPr lang="en-US" sz="1600" dirty="0" err="1"/>
              <a:t>lookup_metric</a:t>
            </a:r>
            <a:r>
              <a:rPr lang="en-US" sz="1600" dirty="0"/>
              <a:t> = "r2_score"</a:t>
            </a:r>
          </a:p>
          <a:p>
            <a:r>
              <a:rPr lang="en-US" sz="1600" dirty="0"/>
              <a:t>best_run1, fitted_model1 = local_run.get_output(metric = lookup_metric)</a:t>
            </a:r>
          </a:p>
          <a:p>
            <a:r>
              <a:rPr lang="en-US" sz="1600" dirty="0"/>
              <a:t>print(best_run1)</a:t>
            </a:r>
          </a:p>
          <a:p>
            <a:r>
              <a:rPr lang="en-US" sz="1600" dirty="0"/>
              <a:t>print(fitted_model1)</a:t>
            </a:r>
          </a:p>
        </p:txBody>
      </p:sp>
      <p:sp>
        <p:nvSpPr>
          <p:cNvPr id="5" name="TextBox 4">
            <a:extLst>
              <a:ext uri="{FF2B5EF4-FFF2-40B4-BE49-F238E27FC236}">
                <a16:creationId xmlns:a16="http://schemas.microsoft.com/office/drawing/2014/main" id="{BBCB6937-8D06-4B2D-BFF7-54791E107241}"/>
              </a:ext>
            </a:extLst>
          </p:cNvPr>
          <p:cNvSpPr txBox="1"/>
          <p:nvPr/>
        </p:nvSpPr>
        <p:spPr>
          <a:xfrm>
            <a:off x="825622" y="3917329"/>
            <a:ext cx="10749462" cy="1200329"/>
          </a:xfrm>
          <a:prstGeom prst="rect">
            <a:avLst/>
          </a:prstGeom>
          <a:solidFill>
            <a:schemeClr val="bg2"/>
          </a:solidFill>
        </p:spPr>
        <p:txBody>
          <a:bodyPr wrap="square" rtlCol="0">
            <a:spAutoFit/>
          </a:bodyPr>
          <a:lstStyle/>
          <a:p>
            <a:r>
              <a:rPr lang="en-US" dirty="0"/>
              <a:t>iteration = 0</a:t>
            </a:r>
          </a:p>
          <a:p>
            <a:r>
              <a:rPr lang="en-US" dirty="0"/>
              <a:t>best_run2, fitted_model2 = local_run.get_output(iteration = iteration)</a:t>
            </a:r>
          </a:p>
          <a:p>
            <a:r>
              <a:rPr lang="en-US" dirty="0"/>
              <a:t>print(best_run2)</a:t>
            </a:r>
          </a:p>
          <a:p>
            <a:r>
              <a:rPr lang="en-US" dirty="0"/>
              <a:t>print(fitted_model2)</a:t>
            </a:r>
          </a:p>
        </p:txBody>
      </p:sp>
      <p:pic>
        <p:nvPicPr>
          <p:cNvPr id="8" name="Picture 7" descr="A picture containing object&#10;&#10;Description automatically generated">
            <a:extLst>
              <a:ext uri="{FF2B5EF4-FFF2-40B4-BE49-F238E27FC236}">
                <a16:creationId xmlns:a16="http://schemas.microsoft.com/office/drawing/2014/main" id="{5EB24A2A-48C4-47C7-86B2-70BF2171B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2593890"/>
            <a:ext cx="10748610" cy="132343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039E3A3-9E58-40F5-BAF4-BAB9F1853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22" y="5117658"/>
            <a:ext cx="10748610" cy="1215057"/>
          </a:xfrm>
          <a:prstGeom prst="rect">
            <a:avLst/>
          </a:prstGeom>
        </p:spPr>
      </p:pic>
    </p:spTree>
    <p:extLst>
      <p:ext uri="{BB962C8B-B14F-4D97-AF65-F5344CB8AC3E}">
        <p14:creationId xmlns:p14="http://schemas.microsoft.com/office/powerpoint/2010/main" val="44776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a:lstStyle/>
          <a:p>
            <a:fld id="{2465CFD4-9401-47B7-ADC2-1B0E4994DF73}" type="slidenum">
              <a:rPr lang="en-IN" smtClean="0"/>
              <a:pPr/>
              <a:t>22</a:t>
            </a:fld>
            <a:endParaRPr lang="en-IN"/>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860147" y="33090"/>
            <a:ext cx="10748962" cy="1325562"/>
          </a:xfrm>
        </p:spPr>
        <p:txBody>
          <a:bodyPr/>
          <a:lstStyle/>
          <a:p>
            <a:pPr algn="ctr"/>
            <a:r>
              <a:rPr lang="en-US" b="1" dirty="0"/>
              <a:t>Manual ML vs Automated ML</a:t>
            </a:r>
          </a:p>
        </p:txBody>
      </p:sp>
      <p:graphicFrame>
        <p:nvGraphicFramePr>
          <p:cNvPr id="7" name="Table 6">
            <a:extLst>
              <a:ext uri="{FF2B5EF4-FFF2-40B4-BE49-F238E27FC236}">
                <a16:creationId xmlns:a16="http://schemas.microsoft.com/office/drawing/2014/main" id="{712C3860-20D7-47FB-8C84-FD1364E76E03}"/>
              </a:ext>
            </a:extLst>
          </p:cNvPr>
          <p:cNvGraphicFramePr>
            <a:graphicFrameLocks noGrp="1"/>
          </p:cNvGraphicFramePr>
          <p:nvPr>
            <p:extLst>
              <p:ext uri="{D42A27DB-BD31-4B8C-83A1-F6EECF244321}">
                <p14:modId xmlns:p14="http://schemas.microsoft.com/office/powerpoint/2010/main" val="2853330720"/>
              </p:ext>
            </p:extLst>
          </p:nvPr>
        </p:nvGraphicFramePr>
        <p:xfrm>
          <a:off x="860147" y="1491475"/>
          <a:ext cx="10648983" cy="2595880"/>
        </p:xfrm>
        <a:graphic>
          <a:graphicData uri="http://schemas.openxmlformats.org/drawingml/2006/table">
            <a:tbl>
              <a:tblPr firstRow="1" bandRow="1">
                <a:tableStyleId>{5C22544A-7EE6-4342-B048-85BDC9FD1C3A}</a:tableStyleId>
              </a:tblPr>
              <a:tblGrid>
                <a:gridCol w="3549661">
                  <a:extLst>
                    <a:ext uri="{9D8B030D-6E8A-4147-A177-3AD203B41FA5}">
                      <a16:colId xmlns:a16="http://schemas.microsoft.com/office/drawing/2014/main" val="2725998165"/>
                    </a:ext>
                  </a:extLst>
                </a:gridCol>
                <a:gridCol w="3549661">
                  <a:extLst>
                    <a:ext uri="{9D8B030D-6E8A-4147-A177-3AD203B41FA5}">
                      <a16:colId xmlns:a16="http://schemas.microsoft.com/office/drawing/2014/main" val="4160305538"/>
                    </a:ext>
                  </a:extLst>
                </a:gridCol>
                <a:gridCol w="3549661">
                  <a:extLst>
                    <a:ext uri="{9D8B030D-6E8A-4147-A177-3AD203B41FA5}">
                      <a16:colId xmlns:a16="http://schemas.microsoft.com/office/drawing/2014/main" val="3008734683"/>
                    </a:ext>
                  </a:extLst>
                </a:gridCol>
              </a:tblGrid>
              <a:tr h="370840">
                <a:tc>
                  <a:txBody>
                    <a:bodyPr/>
                    <a:lstStyle/>
                    <a:p>
                      <a:r>
                        <a:rPr lang="en-US" dirty="0"/>
                        <a:t>Parameters </a:t>
                      </a:r>
                    </a:p>
                  </a:txBody>
                  <a:tcPr/>
                </a:tc>
                <a:tc>
                  <a:txBody>
                    <a:bodyPr/>
                    <a:lstStyle/>
                    <a:p>
                      <a:r>
                        <a:rPr lang="en-US" dirty="0"/>
                        <a:t>Manual ML</a:t>
                      </a:r>
                    </a:p>
                  </a:txBody>
                  <a:tcPr/>
                </a:tc>
                <a:tc>
                  <a:txBody>
                    <a:bodyPr/>
                    <a:lstStyle/>
                    <a:p>
                      <a:r>
                        <a:rPr lang="en-US" dirty="0"/>
                        <a:t>Automated ML</a:t>
                      </a:r>
                    </a:p>
                  </a:txBody>
                  <a:tcPr/>
                </a:tc>
                <a:extLst>
                  <a:ext uri="{0D108BD9-81ED-4DB2-BD59-A6C34878D82A}">
                    <a16:rowId xmlns:a16="http://schemas.microsoft.com/office/drawing/2014/main" val="2205420226"/>
                  </a:ext>
                </a:extLst>
              </a:tr>
              <a:tr h="370840">
                <a:tc>
                  <a:txBody>
                    <a:bodyPr/>
                    <a:lstStyle/>
                    <a:p>
                      <a:r>
                        <a:rPr lang="en-US" dirty="0"/>
                        <a:t>Price/Cost (Money)</a:t>
                      </a:r>
                    </a:p>
                  </a:txBody>
                  <a:tcPr/>
                </a:tc>
                <a:tc>
                  <a:txBody>
                    <a:bodyPr/>
                    <a:lstStyle/>
                    <a:p>
                      <a:r>
                        <a:rPr lang="en-US" dirty="0"/>
                        <a:t>Free</a:t>
                      </a:r>
                    </a:p>
                  </a:txBody>
                  <a:tcPr/>
                </a:tc>
                <a:tc>
                  <a:txBody>
                    <a:bodyPr/>
                    <a:lstStyle/>
                    <a:p>
                      <a:r>
                        <a:rPr lang="en-US" sz="1600" dirty="0"/>
                        <a:t>Rs:-500 initially (200rs per day)(Approx)</a:t>
                      </a:r>
                    </a:p>
                  </a:txBody>
                  <a:tcPr/>
                </a:tc>
                <a:extLst>
                  <a:ext uri="{0D108BD9-81ED-4DB2-BD59-A6C34878D82A}">
                    <a16:rowId xmlns:a16="http://schemas.microsoft.com/office/drawing/2014/main" val="1515560310"/>
                  </a:ext>
                </a:extLst>
              </a:tr>
              <a:tr h="370840">
                <a:tc>
                  <a:txBody>
                    <a:bodyPr/>
                    <a:lstStyle/>
                    <a:p>
                      <a:r>
                        <a:rPr lang="en-US" dirty="0"/>
                        <a:t>Price/Cost (Time)</a:t>
                      </a:r>
                    </a:p>
                  </a:txBody>
                  <a:tcPr/>
                </a:tc>
                <a:tc>
                  <a:txBody>
                    <a:bodyPr/>
                    <a:lstStyle/>
                    <a:p>
                      <a:r>
                        <a:rPr lang="en-US" dirty="0"/>
                        <a:t>1 Week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hrs 30 mins</a:t>
                      </a:r>
                    </a:p>
                  </a:txBody>
                  <a:tcPr/>
                </a:tc>
                <a:extLst>
                  <a:ext uri="{0D108BD9-81ED-4DB2-BD59-A6C34878D82A}">
                    <a16:rowId xmlns:a16="http://schemas.microsoft.com/office/drawing/2014/main" val="851972381"/>
                  </a:ext>
                </a:extLst>
              </a:tr>
              <a:tr h="370840">
                <a:tc>
                  <a:txBody>
                    <a:bodyPr/>
                    <a:lstStyle/>
                    <a:p>
                      <a:r>
                        <a:rPr lang="en-US" dirty="0"/>
                        <a:t>Performance (R2_score)</a:t>
                      </a:r>
                    </a:p>
                  </a:txBody>
                  <a:tcPr/>
                </a:tc>
                <a:tc>
                  <a:txBody>
                    <a:bodyPr/>
                    <a:lstStyle/>
                    <a:p>
                      <a:r>
                        <a:rPr lang="en-US" dirty="0"/>
                        <a:t>0.75</a:t>
                      </a:r>
                    </a:p>
                  </a:txBody>
                  <a:tcPr/>
                </a:tc>
                <a:tc>
                  <a:txBody>
                    <a:bodyPr/>
                    <a:lstStyle/>
                    <a:p>
                      <a:r>
                        <a:rPr lang="en-US" dirty="0"/>
                        <a:t>0.78</a:t>
                      </a:r>
                    </a:p>
                  </a:txBody>
                  <a:tcPr/>
                </a:tc>
                <a:extLst>
                  <a:ext uri="{0D108BD9-81ED-4DB2-BD59-A6C34878D82A}">
                    <a16:rowId xmlns:a16="http://schemas.microsoft.com/office/drawing/2014/main" val="3660261312"/>
                  </a:ext>
                </a:extLst>
              </a:tr>
              <a:tr h="370840">
                <a:tc>
                  <a:txBody>
                    <a:bodyPr/>
                    <a:lstStyle/>
                    <a:p>
                      <a:r>
                        <a:rPr lang="en-US" dirty="0"/>
                        <a:t>Accuracy (Avg Diff of ticket Price)</a:t>
                      </a:r>
                    </a:p>
                  </a:txBody>
                  <a:tcPr/>
                </a:tc>
                <a:tc>
                  <a:txBody>
                    <a:bodyPr/>
                    <a:lstStyle/>
                    <a:p>
                      <a:r>
                        <a:rPr lang="en-US" dirty="0"/>
                        <a:t>11</a:t>
                      </a:r>
                    </a:p>
                  </a:txBody>
                  <a:tcPr/>
                </a:tc>
                <a:tc>
                  <a:txBody>
                    <a:bodyPr/>
                    <a:lstStyle/>
                    <a:p>
                      <a:r>
                        <a:rPr lang="en-US" dirty="0"/>
                        <a:t>14</a:t>
                      </a:r>
                    </a:p>
                  </a:txBody>
                  <a:tcPr/>
                </a:tc>
                <a:extLst>
                  <a:ext uri="{0D108BD9-81ED-4DB2-BD59-A6C34878D82A}">
                    <a16:rowId xmlns:a16="http://schemas.microsoft.com/office/drawing/2014/main" val="2714224874"/>
                  </a:ext>
                </a:extLst>
              </a:tr>
              <a:tr h="370840">
                <a:tc>
                  <a:txBody>
                    <a:bodyPr/>
                    <a:lstStyle/>
                    <a:p>
                      <a:r>
                        <a:rPr lang="en-US" dirty="0"/>
                        <a:t>Execution time </a:t>
                      </a:r>
                    </a:p>
                  </a:txBody>
                  <a:tcPr/>
                </a:tc>
                <a:tc>
                  <a:txBody>
                    <a:bodyPr/>
                    <a:lstStyle/>
                    <a:p>
                      <a:r>
                        <a:rPr lang="en-US" dirty="0"/>
                        <a:t>30 sec per iteration</a:t>
                      </a:r>
                    </a:p>
                  </a:txBody>
                  <a:tcPr/>
                </a:tc>
                <a:tc>
                  <a:txBody>
                    <a:bodyPr/>
                    <a:lstStyle/>
                    <a:p>
                      <a:r>
                        <a:rPr lang="en-US" dirty="0"/>
                        <a:t>10-15 secs per iteration</a:t>
                      </a:r>
                    </a:p>
                  </a:txBody>
                  <a:tcPr/>
                </a:tc>
                <a:extLst>
                  <a:ext uri="{0D108BD9-81ED-4DB2-BD59-A6C34878D82A}">
                    <a16:rowId xmlns:a16="http://schemas.microsoft.com/office/drawing/2014/main" val="1813531678"/>
                  </a:ext>
                </a:extLst>
              </a:tr>
              <a:tr h="370840">
                <a:tc>
                  <a:txBody>
                    <a:bodyPr/>
                    <a:lstStyle/>
                    <a:p>
                      <a:r>
                        <a:rPr lang="en-US" dirty="0"/>
                        <a:t>Manual Pre-Processing </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129964757"/>
                  </a:ext>
                </a:extLst>
              </a:tr>
            </a:tbl>
          </a:graphicData>
        </a:graphic>
      </p:graphicFrame>
    </p:spTree>
    <p:extLst>
      <p:ext uri="{BB962C8B-B14F-4D97-AF65-F5344CB8AC3E}">
        <p14:creationId xmlns:p14="http://schemas.microsoft.com/office/powerpoint/2010/main" val="3522468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50D2-5C1F-412C-99AB-907ED582B6F7}"/>
              </a:ext>
            </a:extLst>
          </p:cNvPr>
          <p:cNvSpPr>
            <a:spLocks noGrp="1"/>
          </p:cNvSpPr>
          <p:nvPr>
            <p:ph type="title" idx="4294967295"/>
          </p:nvPr>
        </p:nvSpPr>
        <p:spPr>
          <a:xfrm>
            <a:off x="1436914" y="2108200"/>
            <a:ext cx="8596313" cy="1320800"/>
          </a:xfrm>
        </p:spPr>
        <p:txBody>
          <a:bodyPr>
            <a:normAutofit/>
          </a:bodyPr>
          <a:lstStyle/>
          <a:p>
            <a:pPr algn="ctr"/>
            <a:r>
              <a:rPr lang="en-US" sz="4800" b="1" dirty="0"/>
              <a:t>Thank You</a:t>
            </a:r>
          </a:p>
        </p:txBody>
      </p:sp>
    </p:spTree>
    <p:extLst>
      <p:ext uri="{BB962C8B-B14F-4D97-AF65-F5344CB8AC3E}">
        <p14:creationId xmlns:p14="http://schemas.microsoft.com/office/powerpoint/2010/main" val="138866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C823DB-23B5-44BE-8909-2C272D77061A}"/>
              </a:ext>
            </a:extLst>
          </p:cNvPr>
          <p:cNvSpPr>
            <a:spLocks noGrp="1"/>
          </p:cNvSpPr>
          <p:nvPr>
            <p:ph type="sldNum" sz="quarter" idx="12"/>
          </p:nvPr>
        </p:nvSpPr>
        <p:spPr/>
        <p:txBody>
          <a:bodyPr/>
          <a:lstStyle/>
          <a:p>
            <a:fld id="{2465CFD4-9401-47B7-ADC2-1B0E4994DF73}" type="slidenum">
              <a:rPr lang="en-IN" smtClean="0"/>
              <a:pPr/>
              <a:t>3</a:t>
            </a:fld>
            <a:endParaRPr lang="en-IN"/>
          </a:p>
        </p:txBody>
      </p:sp>
      <p:sp>
        <p:nvSpPr>
          <p:cNvPr id="54" name="Title 53">
            <a:extLst>
              <a:ext uri="{FF2B5EF4-FFF2-40B4-BE49-F238E27FC236}">
                <a16:creationId xmlns:a16="http://schemas.microsoft.com/office/drawing/2014/main" id="{96931A68-0F80-4C72-8B63-DC8F4E67AF24}"/>
              </a:ext>
            </a:extLst>
          </p:cNvPr>
          <p:cNvSpPr>
            <a:spLocks noGrp="1"/>
          </p:cNvSpPr>
          <p:nvPr>
            <p:ph type="title" idx="4294967295"/>
          </p:nvPr>
        </p:nvSpPr>
        <p:spPr>
          <a:xfrm>
            <a:off x="1391434" y="91369"/>
            <a:ext cx="10515600" cy="1325563"/>
          </a:xfrm>
        </p:spPr>
        <p:txBody>
          <a:bodyPr anchor="t"/>
          <a:lstStyle/>
          <a:p>
            <a:pPr algn="ctr"/>
            <a:r>
              <a:rPr lang="en-US" b="1" dirty="0">
                <a:solidFill>
                  <a:schemeClr val="tx1"/>
                </a:solidFill>
              </a:rPr>
              <a:t>How it works?</a:t>
            </a:r>
          </a:p>
        </p:txBody>
      </p:sp>
      <p:sp>
        <p:nvSpPr>
          <p:cNvPr id="18" name="Rectangle 17">
            <a:extLst>
              <a:ext uri="{FF2B5EF4-FFF2-40B4-BE49-F238E27FC236}">
                <a16:creationId xmlns:a16="http://schemas.microsoft.com/office/drawing/2014/main" id="{3E3636C3-FDF3-49F8-B59F-0881B3B73D61}"/>
              </a:ext>
            </a:extLst>
          </p:cNvPr>
          <p:cNvSpPr/>
          <p:nvPr/>
        </p:nvSpPr>
        <p:spPr>
          <a:xfrm>
            <a:off x="1039781" y="1097959"/>
            <a:ext cx="1589103" cy="5228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0C2437C4-244F-47E8-990D-F1DA43B5D3DB}"/>
              </a:ext>
            </a:extLst>
          </p:cNvPr>
          <p:cNvSpPr txBox="1"/>
          <p:nvPr/>
        </p:nvSpPr>
        <p:spPr>
          <a:xfrm>
            <a:off x="1039780" y="667397"/>
            <a:ext cx="1589103" cy="369332"/>
          </a:xfrm>
          <a:prstGeom prst="rect">
            <a:avLst/>
          </a:prstGeom>
          <a:noFill/>
        </p:spPr>
        <p:txBody>
          <a:bodyPr wrap="square" rtlCol="0">
            <a:spAutoFit/>
          </a:bodyPr>
          <a:lstStyle/>
          <a:p>
            <a:pPr algn="ctr"/>
            <a:r>
              <a:rPr lang="en-US" dirty="0"/>
              <a:t>Input</a:t>
            </a:r>
          </a:p>
        </p:txBody>
      </p:sp>
      <p:sp>
        <p:nvSpPr>
          <p:cNvPr id="20" name="Rectangle 19">
            <a:extLst>
              <a:ext uri="{FF2B5EF4-FFF2-40B4-BE49-F238E27FC236}">
                <a16:creationId xmlns:a16="http://schemas.microsoft.com/office/drawing/2014/main" id="{7F61374E-778D-452F-A7AD-D62FB9FE1AA2}"/>
              </a:ext>
            </a:extLst>
          </p:cNvPr>
          <p:cNvSpPr/>
          <p:nvPr/>
        </p:nvSpPr>
        <p:spPr>
          <a:xfrm>
            <a:off x="3525532" y="1097959"/>
            <a:ext cx="5415378" cy="5228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099B47A-DAE9-41EB-8882-D8B721F5A06D}"/>
              </a:ext>
            </a:extLst>
          </p:cNvPr>
          <p:cNvSpPr/>
          <p:nvPr/>
        </p:nvSpPr>
        <p:spPr>
          <a:xfrm>
            <a:off x="3933901" y="1599547"/>
            <a:ext cx="1589103" cy="45276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Algorithm-1</a:t>
            </a:r>
          </a:p>
        </p:txBody>
      </p:sp>
      <p:sp>
        <p:nvSpPr>
          <p:cNvPr id="22" name="Rectangle 21">
            <a:extLst>
              <a:ext uri="{FF2B5EF4-FFF2-40B4-BE49-F238E27FC236}">
                <a16:creationId xmlns:a16="http://schemas.microsoft.com/office/drawing/2014/main" id="{52162DEA-EE01-4A11-A697-E5BECAB673E1}"/>
              </a:ext>
            </a:extLst>
          </p:cNvPr>
          <p:cNvSpPr/>
          <p:nvPr/>
        </p:nvSpPr>
        <p:spPr>
          <a:xfrm>
            <a:off x="3933901" y="2780276"/>
            <a:ext cx="1589103" cy="45276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Algorithm-2</a:t>
            </a:r>
          </a:p>
        </p:txBody>
      </p:sp>
      <p:sp>
        <p:nvSpPr>
          <p:cNvPr id="23" name="Rectangle 22">
            <a:extLst>
              <a:ext uri="{FF2B5EF4-FFF2-40B4-BE49-F238E27FC236}">
                <a16:creationId xmlns:a16="http://schemas.microsoft.com/office/drawing/2014/main" id="{2A875406-5C2B-4AFD-AD74-D2858F88C834}"/>
              </a:ext>
            </a:extLst>
          </p:cNvPr>
          <p:cNvSpPr/>
          <p:nvPr/>
        </p:nvSpPr>
        <p:spPr>
          <a:xfrm>
            <a:off x="3920587" y="4800687"/>
            <a:ext cx="1589103" cy="45276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Algorithm-n</a:t>
            </a:r>
          </a:p>
        </p:txBody>
      </p:sp>
      <p:sp>
        <p:nvSpPr>
          <p:cNvPr id="24" name="Rectangle 23">
            <a:extLst>
              <a:ext uri="{FF2B5EF4-FFF2-40B4-BE49-F238E27FC236}">
                <a16:creationId xmlns:a16="http://schemas.microsoft.com/office/drawing/2014/main" id="{73C04847-9E2A-447D-9461-4FAD0173B560}"/>
              </a:ext>
            </a:extLst>
          </p:cNvPr>
          <p:cNvSpPr/>
          <p:nvPr/>
        </p:nvSpPr>
        <p:spPr>
          <a:xfrm>
            <a:off x="6762919" y="1598809"/>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Hyperparameter-1</a:t>
            </a:r>
          </a:p>
        </p:txBody>
      </p:sp>
      <p:sp>
        <p:nvSpPr>
          <p:cNvPr id="25" name="Rectangle 24">
            <a:extLst>
              <a:ext uri="{FF2B5EF4-FFF2-40B4-BE49-F238E27FC236}">
                <a16:creationId xmlns:a16="http://schemas.microsoft.com/office/drawing/2014/main" id="{3AA07A99-2725-4306-A303-681B14D06B80}"/>
              </a:ext>
            </a:extLst>
          </p:cNvPr>
          <p:cNvSpPr/>
          <p:nvPr/>
        </p:nvSpPr>
        <p:spPr>
          <a:xfrm>
            <a:off x="6931595" y="1872534"/>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Hyperparameter-2</a:t>
            </a:r>
          </a:p>
        </p:txBody>
      </p:sp>
      <p:sp>
        <p:nvSpPr>
          <p:cNvPr id="26" name="Rectangle 25">
            <a:extLst>
              <a:ext uri="{FF2B5EF4-FFF2-40B4-BE49-F238E27FC236}">
                <a16:creationId xmlns:a16="http://schemas.microsoft.com/office/drawing/2014/main" id="{BEA2C8E0-D4AB-4289-944D-B875A1440220}"/>
              </a:ext>
            </a:extLst>
          </p:cNvPr>
          <p:cNvSpPr/>
          <p:nvPr/>
        </p:nvSpPr>
        <p:spPr>
          <a:xfrm>
            <a:off x="7100271" y="2158836"/>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Hyperparameter-n</a:t>
            </a:r>
          </a:p>
        </p:txBody>
      </p:sp>
      <p:sp>
        <p:nvSpPr>
          <p:cNvPr id="27" name="Rectangle 26">
            <a:extLst>
              <a:ext uri="{FF2B5EF4-FFF2-40B4-BE49-F238E27FC236}">
                <a16:creationId xmlns:a16="http://schemas.microsoft.com/office/drawing/2014/main" id="{FAEC5E19-DBDE-4576-AD9D-D1D33A4C44B6}"/>
              </a:ext>
            </a:extLst>
          </p:cNvPr>
          <p:cNvSpPr/>
          <p:nvPr/>
        </p:nvSpPr>
        <p:spPr>
          <a:xfrm>
            <a:off x="6762919" y="2784713"/>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Hyperparameter-1</a:t>
            </a:r>
          </a:p>
        </p:txBody>
      </p:sp>
      <p:sp>
        <p:nvSpPr>
          <p:cNvPr id="28" name="Rectangle 27">
            <a:extLst>
              <a:ext uri="{FF2B5EF4-FFF2-40B4-BE49-F238E27FC236}">
                <a16:creationId xmlns:a16="http://schemas.microsoft.com/office/drawing/2014/main" id="{28524420-5495-46E0-B72B-E20F3B098DA8}"/>
              </a:ext>
            </a:extLst>
          </p:cNvPr>
          <p:cNvSpPr/>
          <p:nvPr/>
        </p:nvSpPr>
        <p:spPr>
          <a:xfrm>
            <a:off x="6931595" y="3028850"/>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Hyperparameter-2</a:t>
            </a:r>
          </a:p>
        </p:txBody>
      </p:sp>
      <p:sp>
        <p:nvSpPr>
          <p:cNvPr id="29" name="Rectangle 28">
            <a:extLst>
              <a:ext uri="{FF2B5EF4-FFF2-40B4-BE49-F238E27FC236}">
                <a16:creationId xmlns:a16="http://schemas.microsoft.com/office/drawing/2014/main" id="{39E660FC-9D2B-49EB-A186-E1F60B245418}"/>
              </a:ext>
            </a:extLst>
          </p:cNvPr>
          <p:cNvSpPr/>
          <p:nvPr/>
        </p:nvSpPr>
        <p:spPr>
          <a:xfrm>
            <a:off x="7100270" y="3295181"/>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Hyperparameter-n</a:t>
            </a:r>
          </a:p>
        </p:txBody>
      </p:sp>
      <p:sp>
        <p:nvSpPr>
          <p:cNvPr id="30" name="Rectangle 29">
            <a:extLst>
              <a:ext uri="{FF2B5EF4-FFF2-40B4-BE49-F238E27FC236}">
                <a16:creationId xmlns:a16="http://schemas.microsoft.com/office/drawing/2014/main" id="{807AA72D-F735-4430-BAEC-DB73DDF69F87}"/>
              </a:ext>
            </a:extLst>
          </p:cNvPr>
          <p:cNvSpPr/>
          <p:nvPr/>
        </p:nvSpPr>
        <p:spPr>
          <a:xfrm>
            <a:off x="6762919" y="4800686"/>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Hyperparameter-1</a:t>
            </a:r>
          </a:p>
        </p:txBody>
      </p:sp>
      <p:sp>
        <p:nvSpPr>
          <p:cNvPr id="31" name="Rectangle 30">
            <a:extLst>
              <a:ext uri="{FF2B5EF4-FFF2-40B4-BE49-F238E27FC236}">
                <a16:creationId xmlns:a16="http://schemas.microsoft.com/office/drawing/2014/main" id="{9E2B43A1-A7BB-4468-AE6B-8F6384EDE8A9}"/>
              </a:ext>
            </a:extLst>
          </p:cNvPr>
          <p:cNvSpPr/>
          <p:nvPr/>
        </p:nvSpPr>
        <p:spPr>
          <a:xfrm>
            <a:off x="6931595" y="5044823"/>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Hyperparameter-2</a:t>
            </a:r>
          </a:p>
        </p:txBody>
      </p:sp>
      <p:sp>
        <p:nvSpPr>
          <p:cNvPr id="32" name="Rectangle 31">
            <a:extLst>
              <a:ext uri="{FF2B5EF4-FFF2-40B4-BE49-F238E27FC236}">
                <a16:creationId xmlns:a16="http://schemas.microsoft.com/office/drawing/2014/main" id="{3B439CB4-C214-45CD-BFF8-7187F2EC8CFD}"/>
              </a:ext>
            </a:extLst>
          </p:cNvPr>
          <p:cNvSpPr/>
          <p:nvPr/>
        </p:nvSpPr>
        <p:spPr>
          <a:xfrm>
            <a:off x="7100270" y="5294139"/>
            <a:ext cx="1589103" cy="452761"/>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400" dirty="0"/>
              <a:t>Hyperparameter-n</a:t>
            </a:r>
          </a:p>
        </p:txBody>
      </p:sp>
      <p:cxnSp>
        <p:nvCxnSpPr>
          <p:cNvPr id="33" name="Straight Arrow Connector 32">
            <a:extLst>
              <a:ext uri="{FF2B5EF4-FFF2-40B4-BE49-F238E27FC236}">
                <a16:creationId xmlns:a16="http://schemas.microsoft.com/office/drawing/2014/main" id="{41CE264D-444D-407D-B424-772EFBDC76A0}"/>
              </a:ext>
            </a:extLst>
          </p:cNvPr>
          <p:cNvCxnSpPr>
            <a:stCxn id="18" idx="3"/>
            <a:endCxn id="20" idx="1"/>
          </p:cNvCxnSpPr>
          <p:nvPr/>
        </p:nvCxnSpPr>
        <p:spPr>
          <a:xfrm>
            <a:off x="2628884" y="3712433"/>
            <a:ext cx="896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C2E546-7FCD-456A-94D1-DFB9C62FC198}"/>
              </a:ext>
            </a:extLst>
          </p:cNvPr>
          <p:cNvCxnSpPr>
            <a:stCxn id="21" idx="3"/>
            <a:endCxn id="24" idx="1"/>
          </p:cNvCxnSpPr>
          <p:nvPr/>
        </p:nvCxnSpPr>
        <p:spPr>
          <a:xfrm flipV="1">
            <a:off x="5523004" y="1825190"/>
            <a:ext cx="1239915" cy="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026CF4B-F356-46C9-9235-8CD420E52C19}"/>
              </a:ext>
            </a:extLst>
          </p:cNvPr>
          <p:cNvCxnSpPr>
            <a:cxnSpLocks/>
            <a:stCxn id="22" idx="3"/>
            <a:endCxn id="27" idx="1"/>
          </p:cNvCxnSpPr>
          <p:nvPr/>
        </p:nvCxnSpPr>
        <p:spPr>
          <a:xfrm>
            <a:off x="5523004" y="3006657"/>
            <a:ext cx="1239915" cy="4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FFD44E4-9016-4E66-A0B8-0E07985671F4}"/>
              </a:ext>
            </a:extLst>
          </p:cNvPr>
          <p:cNvCxnSpPr>
            <a:cxnSpLocks/>
            <a:stCxn id="23" idx="3"/>
            <a:endCxn id="30" idx="1"/>
          </p:cNvCxnSpPr>
          <p:nvPr/>
        </p:nvCxnSpPr>
        <p:spPr>
          <a:xfrm flipV="1">
            <a:off x="5509690" y="5027067"/>
            <a:ext cx="12532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F86EEA73-D2CD-4F3B-B1DB-7F61E01EBA2F}"/>
              </a:ext>
            </a:extLst>
          </p:cNvPr>
          <p:cNvSpPr/>
          <p:nvPr/>
        </p:nvSpPr>
        <p:spPr>
          <a:xfrm>
            <a:off x="9606733" y="1097959"/>
            <a:ext cx="1908699" cy="52289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979BBEF8-B682-4C14-897A-F86AF97A84CD}"/>
              </a:ext>
            </a:extLst>
          </p:cNvPr>
          <p:cNvCxnSpPr>
            <a:stCxn id="20" idx="3"/>
            <a:endCxn id="37" idx="1"/>
          </p:cNvCxnSpPr>
          <p:nvPr/>
        </p:nvCxnSpPr>
        <p:spPr>
          <a:xfrm>
            <a:off x="8940910" y="3712433"/>
            <a:ext cx="6658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7063C9B0-82A2-4DAA-88C7-30C6AF12ED73}"/>
              </a:ext>
            </a:extLst>
          </p:cNvPr>
          <p:cNvSpPr txBox="1"/>
          <p:nvPr/>
        </p:nvSpPr>
        <p:spPr>
          <a:xfrm>
            <a:off x="3525532" y="671831"/>
            <a:ext cx="5415378" cy="369332"/>
          </a:xfrm>
          <a:prstGeom prst="rect">
            <a:avLst/>
          </a:prstGeom>
          <a:noFill/>
        </p:spPr>
        <p:txBody>
          <a:bodyPr wrap="square" rtlCol="0">
            <a:spAutoFit/>
          </a:bodyPr>
          <a:lstStyle/>
          <a:p>
            <a:pPr algn="ctr"/>
            <a:r>
              <a:rPr lang="en-US" dirty="0"/>
              <a:t>Automated Machine Learning</a:t>
            </a:r>
          </a:p>
        </p:txBody>
      </p:sp>
      <p:sp>
        <p:nvSpPr>
          <p:cNvPr id="40" name="TextBox 39">
            <a:extLst>
              <a:ext uri="{FF2B5EF4-FFF2-40B4-BE49-F238E27FC236}">
                <a16:creationId xmlns:a16="http://schemas.microsoft.com/office/drawing/2014/main" id="{ADDF04A7-8518-4713-BEC4-F35944291D54}"/>
              </a:ext>
            </a:extLst>
          </p:cNvPr>
          <p:cNvSpPr txBox="1"/>
          <p:nvPr/>
        </p:nvSpPr>
        <p:spPr>
          <a:xfrm>
            <a:off x="9606733" y="673317"/>
            <a:ext cx="1908699" cy="369332"/>
          </a:xfrm>
          <a:prstGeom prst="rect">
            <a:avLst/>
          </a:prstGeom>
          <a:noFill/>
        </p:spPr>
        <p:txBody>
          <a:bodyPr wrap="square" rtlCol="0">
            <a:spAutoFit/>
          </a:bodyPr>
          <a:lstStyle/>
          <a:p>
            <a:pPr algn="ctr"/>
            <a:r>
              <a:rPr lang="en-US" dirty="0"/>
              <a:t>Output</a:t>
            </a:r>
          </a:p>
        </p:txBody>
      </p:sp>
      <p:sp>
        <p:nvSpPr>
          <p:cNvPr id="41" name="TextBox 40">
            <a:extLst>
              <a:ext uri="{FF2B5EF4-FFF2-40B4-BE49-F238E27FC236}">
                <a16:creationId xmlns:a16="http://schemas.microsoft.com/office/drawing/2014/main" id="{1ECC6E3F-3A0A-49CB-98F4-97469307F733}"/>
              </a:ext>
            </a:extLst>
          </p:cNvPr>
          <p:cNvSpPr txBox="1"/>
          <p:nvPr/>
        </p:nvSpPr>
        <p:spPr>
          <a:xfrm>
            <a:off x="990951" y="3886019"/>
            <a:ext cx="1686758" cy="415498"/>
          </a:xfrm>
          <a:prstGeom prst="rect">
            <a:avLst/>
          </a:prstGeom>
          <a:noFill/>
        </p:spPr>
        <p:txBody>
          <a:bodyPr wrap="square" rtlCol="0">
            <a:spAutoFit/>
          </a:bodyPr>
          <a:lstStyle/>
          <a:p>
            <a:pPr algn="ctr"/>
            <a:r>
              <a:rPr lang="en-US" sz="1050" dirty="0"/>
              <a:t>Configuration of Workspace Credentials</a:t>
            </a:r>
          </a:p>
        </p:txBody>
      </p:sp>
      <p:pic>
        <p:nvPicPr>
          <p:cNvPr id="42" name="Picture 41">
            <a:extLst>
              <a:ext uri="{FF2B5EF4-FFF2-40B4-BE49-F238E27FC236}">
                <a16:creationId xmlns:a16="http://schemas.microsoft.com/office/drawing/2014/main" id="{21678ADF-FDB0-4079-916D-05BFFE170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870" y="1598556"/>
            <a:ext cx="648071" cy="648071"/>
          </a:xfrm>
          <a:prstGeom prst="rect">
            <a:avLst/>
          </a:prstGeom>
        </p:spPr>
      </p:pic>
      <p:sp>
        <p:nvSpPr>
          <p:cNvPr id="43" name="TextBox 42">
            <a:extLst>
              <a:ext uri="{FF2B5EF4-FFF2-40B4-BE49-F238E27FC236}">
                <a16:creationId xmlns:a16="http://schemas.microsoft.com/office/drawing/2014/main" id="{0E608E5C-AC9E-4892-A066-548BB0B1F098}"/>
              </a:ext>
            </a:extLst>
          </p:cNvPr>
          <p:cNvSpPr txBox="1"/>
          <p:nvPr/>
        </p:nvSpPr>
        <p:spPr>
          <a:xfrm>
            <a:off x="1127080" y="2310369"/>
            <a:ext cx="1331650" cy="246221"/>
          </a:xfrm>
          <a:prstGeom prst="rect">
            <a:avLst/>
          </a:prstGeom>
          <a:noFill/>
        </p:spPr>
        <p:txBody>
          <a:bodyPr wrap="square" rtlCol="0">
            <a:spAutoFit/>
          </a:bodyPr>
          <a:lstStyle/>
          <a:p>
            <a:pPr algn="ctr"/>
            <a:r>
              <a:rPr lang="en-US" sz="1000" dirty="0"/>
              <a:t>Dataset</a:t>
            </a:r>
          </a:p>
        </p:txBody>
      </p:sp>
      <p:pic>
        <p:nvPicPr>
          <p:cNvPr id="44" name="Picture 43">
            <a:extLst>
              <a:ext uri="{FF2B5EF4-FFF2-40B4-BE49-F238E27FC236}">
                <a16:creationId xmlns:a16="http://schemas.microsoft.com/office/drawing/2014/main" id="{E5FFCD50-7664-424E-A9D8-DF39E750B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70" y="4694899"/>
            <a:ext cx="743092" cy="743092"/>
          </a:xfrm>
          <a:prstGeom prst="rect">
            <a:avLst/>
          </a:prstGeom>
        </p:spPr>
      </p:pic>
      <p:sp>
        <p:nvSpPr>
          <p:cNvPr id="45" name="TextBox 44">
            <a:extLst>
              <a:ext uri="{FF2B5EF4-FFF2-40B4-BE49-F238E27FC236}">
                <a16:creationId xmlns:a16="http://schemas.microsoft.com/office/drawing/2014/main" id="{0934EC1B-FBF5-4E2D-AD60-337B75DC5EB6}"/>
              </a:ext>
            </a:extLst>
          </p:cNvPr>
          <p:cNvSpPr txBox="1"/>
          <p:nvPr/>
        </p:nvSpPr>
        <p:spPr>
          <a:xfrm>
            <a:off x="1195138" y="5488905"/>
            <a:ext cx="1278385" cy="400110"/>
          </a:xfrm>
          <a:prstGeom prst="rect">
            <a:avLst/>
          </a:prstGeom>
          <a:noFill/>
        </p:spPr>
        <p:txBody>
          <a:bodyPr wrap="square" rtlCol="0">
            <a:spAutoFit/>
          </a:bodyPr>
          <a:lstStyle/>
          <a:p>
            <a:pPr algn="ctr"/>
            <a:r>
              <a:rPr lang="en-US" sz="1000" dirty="0"/>
              <a:t>Configuration Of AutoML</a:t>
            </a:r>
          </a:p>
        </p:txBody>
      </p:sp>
      <p:pic>
        <p:nvPicPr>
          <p:cNvPr id="48" name="Picture 47">
            <a:extLst>
              <a:ext uri="{FF2B5EF4-FFF2-40B4-BE49-F238E27FC236}">
                <a16:creationId xmlns:a16="http://schemas.microsoft.com/office/drawing/2014/main" id="{C6F55F83-C14B-44D8-9134-764C65E53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046" y="3114572"/>
            <a:ext cx="848309" cy="688186"/>
          </a:xfrm>
          <a:prstGeom prst="rect">
            <a:avLst/>
          </a:prstGeom>
        </p:spPr>
      </p:pic>
      <p:pic>
        <p:nvPicPr>
          <p:cNvPr id="49" name="Picture 48">
            <a:extLst>
              <a:ext uri="{FF2B5EF4-FFF2-40B4-BE49-F238E27FC236}">
                <a16:creationId xmlns:a16="http://schemas.microsoft.com/office/drawing/2014/main" id="{C95D2E76-199A-41A7-8A05-B7DCD122A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1688" y="1371935"/>
            <a:ext cx="1336650" cy="1001198"/>
          </a:xfrm>
          <a:prstGeom prst="rect">
            <a:avLst/>
          </a:prstGeom>
        </p:spPr>
      </p:pic>
      <p:pic>
        <p:nvPicPr>
          <p:cNvPr id="50" name="Picture 49">
            <a:extLst>
              <a:ext uri="{FF2B5EF4-FFF2-40B4-BE49-F238E27FC236}">
                <a16:creationId xmlns:a16="http://schemas.microsoft.com/office/drawing/2014/main" id="{4D696EFC-108E-454C-B020-03F0AF440C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0262" y="2714757"/>
            <a:ext cx="1059396" cy="1059396"/>
          </a:xfrm>
          <a:prstGeom prst="rect">
            <a:avLst/>
          </a:prstGeom>
        </p:spPr>
      </p:pic>
      <p:sp>
        <p:nvSpPr>
          <p:cNvPr id="51" name="TextBox 50">
            <a:extLst>
              <a:ext uri="{FF2B5EF4-FFF2-40B4-BE49-F238E27FC236}">
                <a16:creationId xmlns:a16="http://schemas.microsoft.com/office/drawing/2014/main" id="{8CC423EC-4D3D-4746-8EB5-7479E2987C99}"/>
              </a:ext>
            </a:extLst>
          </p:cNvPr>
          <p:cNvSpPr txBox="1"/>
          <p:nvPr/>
        </p:nvSpPr>
        <p:spPr>
          <a:xfrm>
            <a:off x="9861688" y="4045798"/>
            <a:ext cx="1473687" cy="600164"/>
          </a:xfrm>
          <a:prstGeom prst="rect">
            <a:avLst/>
          </a:prstGeom>
          <a:noFill/>
        </p:spPr>
        <p:txBody>
          <a:bodyPr wrap="square" rtlCol="0">
            <a:spAutoFit/>
          </a:bodyPr>
          <a:lstStyle/>
          <a:p>
            <a:pPr algn="ctr"/>
            <a:r>
              <a:rPr lang="en-US" sz="1100" dirty="0"/>
              <a:t>Deploy the Best Model</a:t>
            </a:r>
          </a:p>
          <a:p>
            <a:pPr algn="ctr"/>
            <a:endParaRPr lang="en-US" sz="1100" dirty="0"/>
          </a:p>
        </p:txBody>
      </p:sp>
      <p:pic>
        <p:nvPicPr>
          <p:cNvPr id="52" name="Picture 51">
            <a:extLst>
              <a:ext uri="{FF2B5EF4-FFF2-40B4-BE49-F238E27FC236}">
                <a16:creationId xmlns:a16="http://schemas.microsoft.com/office/drawing/2014/main" id="{D852E759-BB50-4718-89E2-0FFEA2B2BC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0664" y="4715104"/>
            <a:ext cx="1134859" cy="766796"/>
          </a:xfrm>
          <a:prstGeom prst="rect">
            <a:avLst/>
          </a:prstGeom>
        </p:spPr>
      </p:pic>
      <p:sp>
        <p:nvSpPr>
          <p:cNvPr id="53" name="TextBox 52">
            <a:extLst>
              <a:ext uri="{FF2B5EF4-FFF2-40B4-BE49-F238E27FC236}">
                <a16:creationId xmlns:a16="http://schemas.microsoft.com/office/drawing/2014/main" id="{F171614D-0889-4705-B9B2-07D955D69914}"/>
              </a:ext>
            </a:extLst>
          </p:cNvPr>
          <p:cNvSpPr txBox="1"/>
          <p:nvPr/>
        </p:nvSpPr>
        <p:spPr>
          <a:xfrm>
            <a:off x="9861688" y="5688960"/>
            <a:ext cx="1562464" cy="430887"/>
          </a:xfrm>
          <a:prstGeom prst="rect">
            <a:avLst/>
          </a:prstGeom>
          <a:noFill/>
        </p:spPr>
        <p:txBody>
          <a:bodyPr wrap="square" rtlCol="0">
            <a:spAutoFit/>
          </a:bodyPr>
          <a:lstStyle/>
          <a:p>
            <a:pPr algn="ctr"/>
            <a:r>
              <a:rPr lang="en-US" sz="1100" dirty="0"/>
              <a:t>Use it for further Predictions</a:t>
            </a:r>
          </a:p>
        </p:txBody>
      </p:sp>
      <p:sp>
        <p:nvSpPr>
          <p:cNvPr id="2" name="TextBox 1">
            <a:extLst>
              <a:ext uri="{FF2B5EF4-FFF2-40B4-BE49-F238E27FC236}">
                <a16:creationId xmlns:a16="http://schemas.microsoft.com/office/drawing/2014/main" id="{FC7AD0D9-95AF-45CB-AAF2-1989FAC55B7A}"/>
              </a:ext>
            </a:extLst>
          </p:cNvPr>
          <p:cNvSpPr txBox="1"/>
          <p:nvPr/>
        </p:nvSpPr>
        <p:spPr>
          <a:xfrm>
            <a:off x="4367814" y="3429000"/>
            <a:ext cx="541537" cy="1200329"/>
          </a:xfrm>
          <a:prstGeom prst="rect">
            <a:avLst/>
          </a:prstGeom>
          <a:noFill/>
        </p:spPr>
        <p:txBody>
          <a:bodyPr wrap="square" rtlCol="0">
            <a:spAutoFit/>
          </a:bodyPr>
          <a:lstStyle/>
          <a:p>
            <a:pPr algn="ctr"/>
            <a:r>
              <a:rPr lang="en-US" dirty="0"/>
              <a:t>.</a:t>
            </a:r>
          </a:p>
          <a:p>
            <a:pPr algn="ctr"/>
            <a:r>
              <a:rPr lang="en-US" dirty="0"/>
              <a:t>.</a:t>
            </a:r>
          </a:p>
          <a:p>
            <a:pPr algn="ctr"/>
            <a:r>
              <a:rPr lang="en-US" dirty="0"/>
              <a:t>.</a:t>
            </a:r>
          </a:p>
          <a:p>
            <a:pPr algn="ctr"/>
            <a:r>
              <a:rPr lang="en-US" dirty="0"/>
              <a:t>.</a:t>
            </a:r>
          </a:p>
        </p:txBody>
      </p:sp>
    </p:spTree>
    <p:extLst>
      <p:ext uri="{BB962C8B-B14F-4D97-AF65-F5344CB8AC3E}">
        <p14:creationId xmlns:p14="http://schemas.microsoft.com/office/powerpoint/2010/main" val="27608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3BC2BE-0226-4C84-83A1-F8EEE9C649BA}"/>
              </a:ext>
            </a:extLst>
          </p:cNvPr>
          <p:cNvSpPr>
            <a:spLocks noGrp="1"/>
          </p:cNvSpPr>
          <p:nvPr>
            <p:ph type="sldNum" sz="quarter" idx="12"/>
          </p:nvPr>
        </p:nvSpPr>
        <p:spPr/>
        <p:txBody>
          <a:bodyPr/>
          <a:lstStyle/>
          <a:p>
            <a:fld id="{B3F3A8D6-2225-461B-BE22-44AE4524D7B0}" type="slidenum">
              <a:rPr lang="en-US" smtClean="0"/>
              <a:t>4</a:t>
            </a:fld>
            <a:endParaRPr lang="en-US"/>
          </a:p>
        </p:txBody>
      </p:sp>
      <p:sp>
        <p:nvSpPr>
          <p:cNvPr id="4" name="Title 3">
            <a:extLst>
              <a:ext uri="{FF2B5EF4-FFF2-40B4-BE49-F238E27FC236}">
                <a16:creationId xmlns:a16="http://schemas.microsoft.com/office/drawing/2014/main" id="{E2324592-F371-4E20-87A5-4363E4B74416}"/>
              </a:ext>
            </a:extLst>
          </p:cNvPr>
          <p:cNvSpPr>
            <a:spLocks noGrp="1"/>
          </p:cNvSpPr>
          <p:nvPr>
            <p:ph type="title" idx="4294967295"/>
          </p:nvPr>
        </p:nvSpPr>
        <p:spPr>
          <a:xfrm>
            <a:off x="838200" y="2374900"/>
            <a:ext cx="11353800" cy="1325563"/>
          </a:xfrm>
        </p:spPr>
        <p:txBody>
          <a:bodyPr>
            <a:normAutofit/>
          </a:bodyPr>
          <a:lstStyle/>
          <a:p>
            <a:r>
              <a:rPr lang="en-US" b="1" dirty="0"/>
              <a:t>How to configure and use Azure Automated ML</a:t>
            </a:r>
          </a:p>
        </p:txBody>
      </p:sp>
    </p:spTree>
    <p:extLst>
      <p:ext uri="{BB962C8B-B14F-4D97-AF65-F5344CB8AC3E}">
        <p14:creationId xmlns:p14="http://schemas.microsoft.com/office/powerpoint/2010/main" val="193679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9EDC5D-E200-4CD9-9D6F-DB029A1CC3A9}"/>
              </a:ext>
            </a:extLst>
          </p:cNvPr>
          <p:cNvSpPr>
            <a:spLocks noGrp="1"/>
          </p:cNvSpPr>
          <p:nvPr>
            <p:ph type="sldNum" sz="quarter" idx="12"/>
          </p:nvPr>
        </p:nvSpPr>
        <p:spPr/>
        <p:txBody>
          <a:bodyPr/>
          <a:lstStyle/>
          <a:p>
            <a:fld id="{2465CFD4-9401-47B7-ADC2-1B0E4994DF73}" type="slidenum">
              <a:rPr lang="en-IN" smtClean="0"/>
              <a:pPr/>
              <a:t>5</a:t>
            </a:fld>
            <a:endParaRPr lang="en-IN"/>
          </a:p>
        </p:txBody>
      </p:sp>
      <p:sp>
        <p:nvSpPr>
          <p:cNvPr id="2" name="Title 1">
            <a:extLst>
              <a:ext uri="{FF2B5EF4-FFF2-40B4-BE49-F238E27FC236}">
                <a16:creationId xmlns:a16="http://schemas.microsoft.com/office/drawing/2014/main" id="{C775C5FA-44B3-4005-858C-1FF5DB996D10}"/>
              </a:ext>
            </a:extLst>
          </p:cNvPr>
          <p:cNvSpPr>
            <a:spLocks noGrp="1"/>
          </p:cNvSpPr>
          <p:nvPr>
            <p:ph type="title" idx="4294967295"/>
          </p:nvPr>
        </p:nvSpPr>
        <p:spPr>
          <a:xfrm>
            <a:off x="1443038" y="166688"/>
            <a:ext cx="10748962" cy="1325562"/>
          </a:xfrm>
        </p:spPr>
        <p:txBody>
          <a:bodyPr>
            <a:normAutofit/>
          </a:bodyPr>
          <a:lstStyle/>
          <a:p>
            <a:r>
              <a:rPr lang="en-US" sz="3200" b="1" dirty="0"/>
              <a:t>Steps to run Automated ML</a:t>
            </a:r>
          </a:p>
        </p:txBody>
      </p:sp>
      <p:sp>
        <p:nvSpPr>
          <p:cNvPr id="8" name="TextBox 7">
            <a:extLst>
              <a:ext uri="{FF2B5EF4-FFF2-40B4-BE49-F238E27FC236}">
                <a16:creationId xmlns:a16="http://schemas.microsoft.com/office/drawing/2014/main" id="{AE7EEF00-8E0B-437E-9ECA-27F3606DFA3E}"/>
              </a:ext>
            </a:extLst>
          </p:cNvPr>
          <p:cNvSpPr txBox="1"/>
          <p:nvPr/>
        </p:nvSpPr>
        <p:spPr>
          <a:xfrm>
            <a:off x="878889" y="1491475"/>
            <a:ext cx="9081857" cy="3785652"/>
          </a:xfrm>
          <a:prstGeom prst="rect">
            <a:avLst/>
          </a:prstGeom>
          <a:noFill/>
        </p:spPr>
        <p:txBody>
          <a:bodyPr wrap="square" rtlCol="0">
            <a:spAutoFit/>
          </a:bodyPr>
          <a:lstStyle/>
          <a:p>
            <a:r>
              <a:rPr lang="en-US" sz="2400" dirty="0"/>
              <a:t>Pre-requisites</a:t>
            </a:r>
          </a:p>
          <a:p>
            <a:pPr marL="285750" indent="-285750">
              <a:buFont typeface="Arial" panose="020B0604020202020204" pitchFamily="34" charset="0"/>
              <a:buChar char="•"/>
            </a:pPr>
            <a:r>
              <a:rPr lang="en-US" sz="2400" dirty="0"/>
              <a:t>Create a workspace and its configuration file (config.json)</a:t>
            </a:r>
          </a:p>
          <a:p>
            <a:pPr marL="285750" indent="-285750">
              <a:buFont typeface="Arial" panose="020B0604020202020204" pitchFamily="34" charset="0"/>
              <a:buChar char="•"/>
            </a:pPr>
            <a:r>
              <a:rPr lang="en-US" sz="2400" dirty="0"/>
              <a:t>Install Anaconda Jupyter Notebook</a:t>
            </a:r>
          </a:p>
          <a:p>
            <a:r>
              <a:rPr lang="en-US" sz="2400" dirty="0"/>
              <a:t>Steps (Create a new Jupyter Notebook to work on)</a:t>
            </a:r>
          </a:p>
          <a:p>
            <a:pPr marL="285750" indent="-285750">
              <a:buFont typeface="Arial" panose="020B0604020202020204" pitchFamily="34" charset="0"/>
              <a:buChar char="•"/>
            </a:pPr>
            <a:r>
              <a:rPr lang="en-US" sz="2400" dirty="0"/>
              <a:t>Step 1 – Configure workspace</a:t>
            </a:r>
          </a:p>
          <a:p>
            <a:pPr marL="285750" indent="-285750">
              <a:buFont typeface="Arial" panose="020B0604020202020204" pitchFamily="34" charset="0"/>
              <a:buChar char="•"/>
            </a:pPr>
            <a:r>
              <a:rPr lang="en-US" sz="2400" dirty="0"/>
              <a:t>Step 2 – Import and Explore the Dataset</a:t>
            </a:r>
          </a:p>
          <a:p>
            <a:pPr marL="285750" indent="-285750">
              <a:buFont typeface="Arial" panose="020B0604020202020204" pitchFamily="34" charset="0"/>
              <a:buChar char="•"/>
            </a:pPr>
            <a:r>
              <a:rPr lang="en-US" sz="2400" dirty="0"/>
              <a:t>Step 3 – Configure your automated machine learning experiment</a:t>
            </a:r>
          </a:p>
          <a:p>
            <a:pPr marL="285750" indent="-285750">
              <a:buFont typeface="Arial" panose="020B0604020202020204" pitchFamily="34" charset="0"/>
              <a:buChar char="•"/>
            </a:pPr>
            <a:r>
              <a:rPr lang="en-US" sz="2400" dirty="0"/>
              <a:t>Step 4 – Submit your Experiment</a:t>
            </a:r>
          </a:p>
          <a:p>
            <a:pPr marL="285750" indent="-285750">
              <a:buFont typeface="Arial" panose="020B0604020202020204" pitchFamily="34" charset="0"/>
              <a:buChar char="•"/>
            </a:pPr>
            <a:r>
              <a:rPr lang="en-US" sz="2400" dirty="0"/>
              <a:t>Step 5 – Review Results</a:t>
            </a:r>
          </a:p>
          <a:p>
            <a:pPr marL="285750" indent="-285750">
              <a:buFont typeface="Arial" panose="020B0604020202020204" pitchFamily="34" charset="0"/>
              <a:buChar char="•"/>
            </a:pPr>
            <a:r>
              <a:rPr lang="en-US" sz="2400" dirty="0"/>
              <a:t>Step 6 – Deploy the Best Model</a:t>
            </a:r>
          </a:p>
        </p:txBody>
      </p:sp>
    </p:spTree>
    <p:extLst>
      <p:ext uri="{BB962C8B-B14F-4D97-AF65-F5344CB8AC3E}">
        <p14:creationId xmlns:p14="http://schemas.microsoft.com/office/powerpoint/2010/main" val="345788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9EDC5D-E200-4CD9-9D6F-DB029A1CC3A9}"/>
              </a:ext>
            </a:extLst>
          </p:cNvPr>
          <p:cNvSpPr>
            <a:spLocks noGrp="1"/>
          </p:cNvSpPr>
          <p:nvPr>
            <p:ph type="sldNum" sz="quarter" idx="12"/>
          </p:nvPr>
        </p:nvSpPr>
        <p:spPr/>
        <p:txBody>
          <a:bodyPr/>
          <a:lstStyle/>
          <a:p>
            <a:fld id="{2465CFD4-9401-47B7-ADC2-1B0E4994DF73}" type="slidenum">
              <a:rPr lang="en-IN" smtClean="0"/>
              <a:pPr/>
              <a:t>6</a:t>
            </a:fld>
            <a:endParaRPr lang="en-IN"/>
          </a:p>
        </p:txBody>
      </p:sp>
      <p:sp>
        <p:nvSpPr>
          <p:cNvPr id="2" name="Title 1">
            <a:extLst>
              <a:ext uri="{FF2B5EF4-FFF2-40B4-BE49-F238E27FC236}">
                <a16:creationId xmlns:a16="http://schemas.microsoft.com/office/drawing/2014/main" id="{C775C5FA-44B3-4005-858C-1FF5DB996D10}"/>
              </a:ext>
            </a:extLst>
          </p:cNvPr>
          <p:cNvSpPr>
            <a:spLocks noGrp="1"/>
          </p:cNvSpPr>
          <p:nvPr>
            <p:ph type="title" idx="4294967295"/>
          </p:nvPr>
        </p:nvSpPr>
        <p:spPr>
          <a:xfrm>
            <a:off x="809173" y="165913"/>
            <a:ext cx="10748962" cy="1325562"/>
          </a:xfrm>
        </p:spPr>
        <p:txBody>
          <a:bodyPr>
            <a:normAutofit/>
          </a:bodyPr>
          <a:lstStyle/>
          <a:p>
            <a:r>
              <a:rPr lang="en-US" sz="3200" b="1" dirty="0"/>
              <a:t>Create a workspace and its configuration file (config.json)</a:t>
            </a:r>
          </a:p>
        </p:txBody>
      </p:sp>
      <p:sp>
        <p:nvSpPr>
          <p:cNvPr id="3" name="TextBox 2">
            <a:extLst>
              <a:ext uri="{FF2B5EF4-FFF2-40B4-BE49-F238E27FC236}">
                <a16:creationId xmlns:a16="http://schemas.microsoft.com/office/drawing/2014/main" id="{A664D050-CAFE-4F34-B541-1AD610F12EB3}"/>
              </a:ext>
            </a:extLst>
          </p:cNvPr>
          <p:cNvSpPr txBox="1"/>
          <p:nvPr/>
        </p:nvSpPr>
        <p:spPr>
          <a:xfrm>
            <a:off x="759668" y="1491475"/>
            <a:ext cx="9867705" cy="923330"/>
          </a:xfrm>
          <a:prstGeom prst="rect">
            <a:avLst/>
          </a:prstGeom>
          <a:noFill/>
        </p:spPr>
        <p:txBody>
          <a:bodyPr wrap="square" rtlCol="0">
            <a:spAutoFit/>
          </a:bodyPr>
          <a:lstStyle/>
          <a:p>
            <a:pPr marL="285750" lvl="0" indent="-285750">
              <a:buFont typeface="Arial" panose="020B0604020202020204" pitchFamily="34" charset="0"/>
              <a:buChar char="•"/>
            </a:pPr>
            <a:r>
              <a:rPr lang="en-US" dirty="0"/>
              <a:t>Create a Workspace in Azure Portal</a:t>
            </a:r>
          </a:p>
          <a:p>
            <a:pPr marL="285750" lvl="0" indent="-285750">
              <a:buFont typeface="Arial" panose="020B0604020202020204" pitchFamily="34" charset="0"/>
              <a:buChar char="•"/>
            </a:pPr>
            <a:r>
              <a:rPr lang="en-US" dirty="0"/>
              <a:t>Copy the subscription Id, resource_group and workspace_name and save it in a json format</a:t>
            </a:r>
          </a:p>
          <a:p>
            <a:pPr marL="285750" lvl="0" indent="-285750">
              <a:buFont typeface="Arial" panose="020B0604020202020204" pitchFamily="34" charset="0"/>
              <a:buChar char="•"/>
            </a:pPr>
            <a:r>
              <a:rPr lang="en-US" dirty="0"/>
              <a:t>Save this json format file in the same directory with the Jupyter Notebook</a:t>
            </a:r>
          </a:p>
        </p:txBody>
      </p:sp>
      <p:sp>
        <p:nvSpPr>
          <p:cNvPr id="5" name="Rectangle 4">
            <a:extLst>
              <a:ext uri="{FF2B5EF4-FFF2-40B4-BE49-F238E27FC236}">
                <a16:creationId xmlns:a16="http://schemas.microsoft.com/office/drawing/2014/main" id="{F0012ABB-C81F-4356-97D7-E78308910875}"/>
              </a:ext>
            </a:extLst>
          </p:cNvPr>
          <p:cNvSpPr/>
          <p:nvPr/>
        </p:nvSpPr>
        <p:spPr>
          <a:xfrm>
            <a:off x="809173" y="2562647"/>
            <a:ext cx="5286827" cy="1005725"/>
          </a:xfrm>
          <a:prstGeom prst="rect">
            <a:avLst/>
          </a:prstGeom>
          <a:solidFill>
            <a:schemeClr val="bg2"/>
          </a:solidFill>
        </p:spPr>
        <p:txBody>
          <a:bodyPr wrap="square">
            <a:spAutoFit/>
          </a:bodyPr>
          <a:lstStyle/>
          <a:p>
            <a:pPr>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"subscription_id": " subscription_id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"resource_group": " resource_group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"workspace_name": " workspace_name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42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637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F0BEB8-83D1-4E28-B024-2ED352EB4A2F}"/>
              </a:ext>
            </a:extLst>
          </p:cNvPr>
          <p:cNvSpPr>
            <a:spLocks noGrp="1"/>
          </p:cNvSpPr>
          <p:nvPr>
            <p:ph type="sldNum" sz="quarter" idx="12"/>
          </p:nvPr>
        </p:nvSpPr>
        <p:spPr/>
        <p:txBody>
          <a:bodyPr/>
          <a:lstStyle/>
          <a:p>
            <a:fld id="{2465CFD4-9401-47B7-ADC2-1B0E4994DF73}" type="slidenum">
              <a:rPr lang="en-IN" smtClean="0"/>
              <a:pPr/>
              <a:t>7</a:t>
            </a:fld>
            <a:endParaRPr lang="en-IN"/>
          </a:p>
        </p:txBody>
      </p:sp>
      <p:sp>
        <p:nvSpPr>
          <p:cNvPr id="2" name="Title 1">
            <a:extLst>
              <a:ext uri="{FF2B5EF4-FFF2-40B4-BE49-F238E27FC236}">
                <a16:creationId xmlns:a16="http://schemas.microsoft.com/office/drawing/2014/main" id="{497E8518-8558-487C-9EAF-194D060123CC}"/>
              </a:ext>
            </a:extLst>
          </p:cNvPr>
          <p:cNvSpPr>
            <a:spLocks noGrp="1"/>
          </p:cNvSpPr>
          <p:nvPr>
            <p:ph type="title" idx="4294967295"/>
          </p:nvPr>
        </p:nvSpPr>
        <p:spPr>
          <a:xfrm>
            <a:off x="852006" y="266421"/>
            <a:ext cx="10748962" cy="997062"/>
          </a:xfrm>
        </p:spPr>
        <p:txBody>
          <a:bodyPr>
            <a:normAutofit fontScale="90000"/>
          </a:bodyPr>
          <a:lstStyle/>
          <a:p>
            <a:br>
              <a:rPr lang="en-US" b="1" dirty="0"/>
            </a:br>
            <a:r>
              <a:rPr lang="en-US" b="1" dirty="0"/>
              <a:t>Step – 1 Configure workspace</a:t>
            </a:r>
            <a:br>
              <a:rPr lang="en-US" b="1" dirty="0"/>
            </a:br>
            <a:endParaRPr lang="en-US" b="1" dirty="0"/>
          </a:p>
        </p:txBody>
      </p:sp>
      <p:sp>
        <p:nvSpPr>
          <p:cNvPr id="5" name="TextBox 4">
            <a:extLst>
              <a:ext uri="{FF2B5EF4-FFF2-40B4-BE49-F238E27FC236}">
                <a16:creationId xmlns:a16="http://schemas.microsoft.com/office/drawing/2014/main" id="{942DF528-6655-4049-A10E-F0153818D53D}"/>
              </a:ext>
            </a:extLst>
          </p:cNvPr>
          <p:cNvSpPr txBox="1"/>
          <p:nvPr/>
        </p:nvSpPr>
        <p:spPr>
          <a:xfrm>
            <a:off x="852006" y="2884386"/>
            <a:ext cx="10657121" cy="923330"/>
          </a:xfrm>
          <a:prstGeom prst="rect">
            <a:avLst/>
          </a:prstGeom>
          <a:solidFill>
            <a:schemeClr val="bg2"/>
          </a:solidFill>
        </p:spPr>
        <p:txBody>
          <a:bodyPr wrap="square" rtlCol="0">
            <a:spAutoFit/>
          </a:bodyPr>
          <a:lstStyle/>
          <a:p>
            <a:r>
              <a:rPr lang="en-US" dirty="0"/>
              <a:t>ws = Workspace.from_config()</a:t>
            </a:r>
          </a:p>
          <a:p>
            <a:r>
              <a:rPr lang="en-US" dirty="0"/>
              <a:t>experiment_name = ‘experiment_name'</a:t>
            </a:r>
          </a:p>
          <a:p>
            <a:r>
              <a:rPr lang="en-US" dirty="0"/>
              <a:t>project_folder = ‘./project_folder_name'</a:t>
            </a:r>
          </a:p>
        </p:txBody>
      </p:sp>
      <p:sp>
        <p:nvSpPr>
          <p:cNvPr id="13" name="TextBox 12">
            <a:extLst>
              <a:ext uri="{FF2B5EF4-FFF2-40B4-BE49-F238E27FC236}">
                <a16:creationId xmlns:a16="http://schemas.microsoft.com/office/drawing/2014/main" id="{74E07D27-01C8-471A-B04C-3D71B4CB4A2E}"/>
              </a:ext>
            </a:extLst>
          </p:cNvPr>
          <p:cNvSpPr txBox="1"/>
          <p:nvPr/>
        </p:nvSpPr>
        <p:spPr>
          <a:xfrm>
            <a:off x="852006" y="1091085"/>
            <a:ext cx="10657121" cy="1754326"/>
          </a:xfrm>
          <a:prstGeom prst="rect">
            <a:avLst/>
          </a:prstGeom>
          <a:noFill/>
        </p:spPr>
        <p:txBody>
          <a:bodyPr wrap="square" rtlCol="0">
            <a:spAutoFit/>
          </a:bodyPr>
          <a:lstStyle/>
          <a:p>
            <a:pPr marL="285750" indent="-285750" defTabSz="914400">
              <a:buFont typeface="Arial" panose="020B0604020202020204" pitchFamily="34" charset="0"/>
              <a:buChar char="•"/>
            </a:pPr>
            <a:r>
              <a:rPr lang="en-US" altLang="en-US" dirty="0">
                <a:solidFill>
                  <a:srgbClr val="000000"/>
                </a:solidFill>
                <a:latin typeface="Segoe UI" panose="020B0502040204020203" pitchFamily="34" charset="0"/>
                <a:cs typeface="Segoe UI" panose="020B0502040204020203" pitchFamily="34" charset="0"/>
              </a:rPr>
              <a:t>Create a Jupyter Note book</a:t>
            </a:r>
          </a:p>
          <a:p>
            <a:pPr marL="285750" indent="-285750" defTabSz="914400">
              <a:buFont typeface="Arial" panose="020B0604020202020204" pitchFamily="34" charset="0"/>
              <a:buChar char="•"/>
            </a:pPr>
            <a:r>
              <a:rPr lang="en-US" altLang="en-US" dirty="0">
                <a:solidFill>
                  <a:srgbClr val="000000"/>
                </a:solidFill>
                <a:latin typeface="Segoe UI" panose="020B0502040204020203" pitchFamily="34" charset="0"/>
                <a:cs typeface="Segoe UI" panose="020B0502040204020203" pitchFamily="34" charset="0"/>
              </a:rPr>
              <a:t>Create a workspace object from the existing workspace.                                             reads the file </a:t>
            </a:r>
            <a:r>
              <a:rPr lang="en-US" altLang="en-US" b="1" dirty="0">
                <a:solidFill>
                  <a:srgbClr val="000000"/>
                </a:solidFill>
                <a:latin typeface="Segoe UI" panose="020B0502040204020203" pitchFamily="34" charset="0"/>
                <a:cs typeface="Segoe UI" panose="020B0502040204020203" pitchFamily="34" charset="0"/>
              </a:rPr>
              <a:t>aml_config/config.json</a:t>
            </a:r>
            <a:r>
              <a:rPr lang="en-US" altLang="en-US" dirty="0">
                <a:solidFill>
                  <a:srgbClr val="000000"/>
                </a:solidFill>
                <a:latin typeface="Segoe UI" panose="020B0502040204020203" pitchFamily="34" charset="0"/>
                <a:cs typeface="Segoe UI" panose="020B0502040204020203" pitchFamily="34" charset="0"/>
              </a:rPr>
              <a:t> and loads the details into an object named         .         is used throughout the rest of the code in this tutorial.</a:t>
            </a:r>
          </a:p>
          <a:p>
            <a:pPr marL="285750" indent="-285750" defTabSz="914400">
              <a:buFont typeface="Arial" panose="020B0604020202020204" pitchFamily="34" charset="0"/>
              <a:buChar char="•"/>
            </a:pPr>
            <a:r>
              <a:rPr lang="en-US" dirty="0"/>
              <a:t>Once you have a workspace object, specify a name for the experiment and create and register a local directory with the workspace. The history of all runs is recorded under the specified experiment.</a:t>
            </a:r>
            <a:endParaRPr lang="en-US" altLang="en-US" sz="2800" dirty="0"/>
          </a:p>
        </p:txBody>
      </p:sp>
      <p:sp>
        <p:nvSpPr>
          <p:cNvPr id="16" name="Rectangle 15">
            <a:extLst>
              <a:ext uri="{FF2B5EF4-FFF2-40B4-BE49-F238E27FC236}">
                <a16:creationId xmlns:a16="http://schemas.microsoft.com/office/drawing/2014/main" id="{55AB2B07-5EEA-49FD-A52F-846FAD0D33D3}"/>
              </a:ext>
            </a:extLst>
          </p:cNvPr>
          <p:cNvSpPr/>
          <p:nvPr/>
        </p:nvSpPr>
        <p:spPr>
          <a:xfrm>
            <a:off x="7016015" y="1814799"/>
            <a:ext cx="2358803" cy="239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1200" b="1" dirty="0">
                <a:solidFill>
                  <a:srgbClr val="000000"/>
                </a:solidFill>
                <a:latin typeface="Consolas" panose="020B0609020204030204" pitchFamily="49" charset="0"/>
              </a:rPr>
              <a:t>Workspace.from_config()</a:t>
            </a:r>
            <a:endParaRPr lang="en-US" sz="1200" dirty="0"/>
          </a:p>
        </p:txBody>
      </p:sp>
      <p:sp>
        <p:nvSpPr>
          <p:cNvPr id="17" name="Rectangle 16">
            <a:extLst>
              <a:ext uri="{FF2B5EF4-FFF2-40B4-BE49-F238E27FC236}">
                <a16:creationId xmlns:a16="http://schemas.microsoft.com/office/drawing/2014/main" id="{D49E96F5-A6CB-4CD4-9EB5-C461A53A21DD}"/>
              </a:ext>
            </a:extLst>
          </p:cNvPr>
          <p:cNvSpPr/>
          <p:nvPr/>
        </p:nvSpPr>
        <p:spPr>
          <a:xfrm>
            <a:off x="8085774" y="2128941"/>
            <a:ext cx="435006" cy="239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ws</a:t>
            </a:r>
          </a:p>
        </p:txBody>
      </p:sp>
      <p:sp>
        <p:nvSpPr>
          <p:cNvPr id="18" name="Rectangle 17">
            <a:extLst>
              <a:ext uri="{FF2B5EF4-FFF2-40B4-BE49-F238E27FC236}">
                <a16:creationId xmlns:a16="http://schemas.microsoft.com/office/drawing/2014/main" id="{ADAC4DAA-658F-4760-BAA2-86665C41D87D}"/>
              </a:ext>
            </a:extLst>
          </p:cNvPr>
          <p:cNvSpPr/>
          <p:nvPr/>
        </p:nvSpPr>
        <p:spPr>
          <a:xfrm>
            <a:off x="8700115" y="2128940"/>
            <a:ext cx="435006" cy="239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ws</a:t>
            </a:r>
          </a:p>
        </p:txBody>
      </p:sp>
      <p:sp>
        <p:nvSpPr>
          <p:cNvPr id="3" name="TextBox 2">
            <a:extLst>
              <a:ext uri="{FF2B5EF4-FFF2-40B4-BE49-F238E27FC236}">
                <a16:creationId xmlns:a16="http://schemas.microsoft.com/office/drawing/2014/main" id="{4FC670C4-7BCE-4832-ACD5-DB72E37A9955}"/>
              </a:ext>
            </a:extLst>
          </p:cNvPr>
          <p:cNvSpPr txBox="1"/>
          <p:nvPr/>
        </p:nvSpPr>
        <p:spPr>
          <a:xfrm>
            <a:off x="852006" y="3846691"/>
            <a:ext cx="10200691" cy="646331"/>
          </a:xfrm>
          <a:prstGeom prst="rect">
            <a:avLst/>
          </a:prstGeom>
          <a:noFill/>
        </p:spPr>
        <p:txBody>
          <a:bodyPr wrap="square" rtlCol="0">
            <a:spAutoFit/>
          </a:bodyPr>
          <a:lstStyle/>
          <a:p>
            <a:r>
              <a:rPr lang="en-US" sz="3600" b="1" dirty="0">
                <a:solidFill>
                  <a:schemeClr val="accent1"/>
                </a:solidFill>
                <a:latin typeface="+mj-lt"/>
              </a:rPr>
              <a:t>Check your Workspace configurations</a:t>
            </a:r>
          </a:p>
        </p:txBody>
      </p:sp>
      <p:sp>
        <p:nvSpPr>
          <p:cNvPr id="6" name="TextBox 5">
            <a:extLst>
              <a:ext uri="{FF2B5EF4-FFF2-40B4-BE49-F238E27FC236}">
                <a16:creationId xmlns:a16="http://schemas.microsoft.com/office/drawing/2014/main" id="{3332F710-DA56-49F9-8AD5-50F1EC91D53F}"/>
              </a:ext>
            </a:extLst>
          </p:cNvPr>
          <p:cNvSpPr txBox="1"/>
          <p:nvPr/>
        </p:nvSpPr>
        <p:spPr>
          <a:xfrm>
            <a:off x="852007" y="4363433"/>
            <a:ext cx="10657120" cy="1938992"/>
          </a:xfrm>
          <a:prstGeom prst="rect">
            <a:avLst/>
          </a:prstGeom>
          <a:solidFill>
            <a:schemeClr val="bg2"/>
          </a:solidFill>
        </p:spPr>
        <p:txBody>
          <a:bodyPr wrap="square" rtlCol="0">
            <a:spAutoFit/>
          </a:bodyPr>
          <a:lstStyle/>
          <a:p>
            <a:r>
              <a:rPr lang="en-US" sz="1200" dirty="0"/>
              <a:t>import </a:t>
            </a:r>
            <a:r>
              <a:rPr lang="en-US" sz="1200" dirty="0" err="1"/>
              <a:t>os</a:t>
            </a:r>
            <a:endParaRPr lang="en-US" sz="1200" dirty="0"/>
          </a:p>
          <a:p>
            <a:r>
              <a:rPr lang="en-US" sz="1200" dirty="0"/>
              <a:t>output = {}</a:t>
            </a:r>
          </a:p>
          <a:p>
            <a:r>
              <a:rPr lang="en-US" sz="1200" dirty="0"/>
              <a:t>output['SDK version'] = </a:t>
            </a:r>
            <a:r>
              <a:rPr lang="en-US" sz="1200" dirty="0" err="1"/>
              <a:t>azureml.core.VERSION</a:t>
            </a:r>
            <a:endParaRPr lang="en-US" sz="1200" dirty="0"/>
          </a:p>
          <a:p>
            <a:r>
              <a:rPr lang="en-US" sz="1200" dirty="0"/>
              <a:t>output['Subscription ID'] = </a:t>
            </a:r>
            <a:r>
              <a:rPr lang="en-US" sz="1200" dirty="0" err="1"/>
              <a:t>ws.subscription_id</a:t>
            </a:r>
            <a:endParaRPr lang="en-US" sz="1200" dirty="0"/>
          </a:p>
          <a:p>
            <a:r>
              <a:rPr lang="en-US" sz="1200" dirty="0"/>
              <a:t>output['Workspace'] = ws.name</a:t>
            </a:r>
          </a:p>
          <a:p>
            <a:r>
              <a:rPr lang="en-US" sz="1200" dirty="0"/>
              <a:t>output['Resource Group'] = </a:t>
            </a:r>
            <a:r>
              <a:rPr lang="en-US" sz="1200" dirty="0" err="1"/>
              <a:t>ws.resource_group</a:t>
            </a:r>
            <a:endParaRPr lang="en-US" sz="1200" dirty="0"/>
          </a:p>
          <a:p>
            <a:r>
              <a:rPr lang="en-US" sz="1200" dirty="0"/>
              <a:t>output['Location'] = </a:t>
            </a:r>
            <a:r>
              <a:rPr lang="en-US" sz="1200" dirty="0" err="1"/>
              <a:t>ws.location</a:t>
            </a:r>
            <a:endParaRPr lang="en-US" sz="1200" dirty="0"/>
          </a:p>
          <a:p>
            <a:r>
              <a:rPr lang="en-US" sz="1200" dirty="0"/>
              <a:t>output['Project Directory'] = </a:t>
            </a:r>
            <a:r>
              <a:rPr lang="en-US" sz="1200" dirty="0" err="1"/>
              <a:t>project_folder</a:t>
            </a:r>
            <a:endParaRPr lang="en-US" sz="1200" dirty="0"/>
          </a:p>
          <a:p>
            <a:r>
              <a:rPr lang="en-US" sz="1200" dirty="0" err="1"/>
              <a:t>pd.set_option</a:t>
            </a:r>
            <a:r>
              <a:rPr lang="en-US" sz="1200" dirty="0"/>
              <a:t>('</a:t>
            </a:r>
            <a:r>
              <a:rPr lang="en-US" sz="1200" dirty="0" err="1"/>
              <a:t>display.max_colwidth</a:t>
            </a:r>
            <a:r>
              <a:rPr lang="en-US" sz="1200" dirty="0"/>
              <a:t>', -1)</a:t>
            </a:r>
          </a:p>
          <a:p>
            <a:r>
              <a:rPr lang="en-US" sz="1200" dirty="0" err="1"/>
              <a:t>pd.DataFrame</a:t>
            </a:r>
            <a:r>
              <a:rPr lang="en-US" sz="1200" dirty="0"/>
              <a:t>(data=output, index=['']).T</a:t>
            </a:r>
            <a:endParaRPr lang="en-US" dirty="0"/>
          </a:p>
        </p:txBody>
      </p:sp>
    </p:spTree>
    <p:extLst>
      <p:ext uri="{BB962C8B-B14F-4D97-AF65-F5344CB8AC3E}">
        <p14:creationId xmlns:p14="http://schemas.microsoft.com/office/powerpoint/2010/main" val="54917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F0BEB8-83D1-4E28-B024-2ED352EB4A2F}"/>
              </a:ext>
            </a:extLst>
          </p:cNvPr>
          <p:cNvSpPr>
            <a:spLocks noGrp="1"/>
          </p:cNvSpPr>
          <p:nvPr>
            <p:ph type="sldNum" sz="quarter" idx="12"/>
          </p:nvPr>
        </p:nvSpPr>
        <p:spPr/>
        <p:txBody>
          <a:bodyPr/>
          <a:lstStyle/>
          <a:p>
            <a:fld id="{2465CFD4-9401-47B7-ADC2-1B0E4994DF73}" type="slidenum">
              <a:rPr lang="en-IN" smtClean="0"/>
              <a:pPr/>
              <a:t>8</a:t>
            </a:fld>
            <a:endParaRPr lang="en-IN"/>
          </a:p>
        </p:txBody>
      </p:sp>
      <p:sp>
        <p:nvSpPr>
          <p:cNvPr id="2" name="Title 1">
            <a:extLst>
              <a:ext uri="{FF2B5EF4-FFF2-40B4-BE49-F238E27FC236}">
                <a16:creationId xmlns:a16="http://schemas.microsoft.com/office/drawing/2014/main" id="{497E8518-8558-487C-9EAF-194D060123CC}"/>
              </a:ext>
            </a:extLst>
          </p:cNvPr>
          <p:cNvSpPr>
            <a:spLocks noGrp="1"/>
          </p:cNvSpPr>
          <p:nvPr>
            <p:ph type="title" idx="4294967295"/>
          </p:nvPr>
        </p:nvSpPr>
        <p:spPr>
          <a:xfrm>
            <a:off x="759668" y="0"/>
            <a:ext cx="10748962" cy="1325562"/>
          </a:xfrm>
        </p:spPr>
        <p:txBody>
          <a:bodyPr>
            <a:normAutofit/>
          </a:bodyPr>
          <a:lstStyle/>
          <a:p>
            <a:r>
              <a:rPr lang="en-US" b="1" dirty="0"/>
              <a:t>Step – 2 Import and Explore the Dataset</a:t>
            </a:r>
          </a:p>
        </p:txBody>
      </p:sp>
      <p:sp>
        <p:nvSpPr>
          <p:cNvPr id="8" name="TextBox 7">
            <a:extLst>
              <a:ext uri="{FF2B5EF4-FFF2-40B4-BE49-F238E27FC236}">
                <a16:creationId xmlns:a16="http://schemas.microsoft.com/office/drawing/2014/main" id="{B7593B3B-C15E-4EB0-A29F-8F5E66FAB358}"/>
              </a:ext>
            </a:extLst>
          </p:cNvPr>
          <p:cNvSpPr txBox="1"/>
          <p:nvPr/>
        </p:nvSpPr>
        <p:spPr>
          <a:xfrm>
            <a:off x="759668" y="1491475"/>
            <a:ext cx="10180364" cy="2585323"/>
          </a:xfrm>
          <a:prstGeom prst="rect">
            <a:avLst/>
          </a:prstGeom>
          <a:noFill/>
        </p:spPr>
        <p:txBody>
          <a:bodyPr wrap="square" rtlCol="0">
            <a:spAutoFit/>
          </a:bodyPr>
          <a:lstStyle/>
          <a:p>
            <a:r>
              <a:rPr lang="en-US" dirty="0"/>
              <a:t>Automated ML supports data that resides on your local desktop or in the cloud in Azure Blob Storage. The data can be read into scikit-learn supported data formats. You need to convert the data into any of the following format:  </a:t>
            </a:r>
          </a:p>
          <a:p>
            <a:pPr marL="342900" indent="-342900">
              <a:buAutoNum type="arabicParenR"/>
            </a:pPr>
            <a:r>
              <a:rPr lang="en-US" dirty="0"/>
              <a:t>NumPy arrays </a:t>
            </a:r>
          </a:p>
          <a:p>
            <a:pPr marL="342900" indent="-342900">
              <a:buAutoNum type="arabicParenR"/>
            </a:pPr>
            <a:r>
              <a:rPr lang="en-US" dirty="0"/>
              <a:t>Pandas data frame.</a:t>
            </a:r>
          </a:p>
          <a:p>
            <a:endParaRPr lang="en-US" dirty="0"/>
          </a:p>
          <a:p>
            <a:r>
              <a:rPr lang="en-US" dirty="0"/>
              <a:t>X will be the (features) and y will be the (target variable or also known as label).</a:t>
            </a:r>
          </a:p>
          <a:p>
            <a:endParaRPr lang="en-US" dirty="0"/>
          </a:p>
          <a:p>
            <a:r>
              <a:rPr lang="en-US" dirty="0"/>
              <a:t>For Classification Problems the Target variable should always be numerical.</a:t>
            </a:r>
          </a:p>
        </p:txBody>
      </p:sp>
      <p:sp>
        <p:nvSpPr>
          <p:cNvPr id="3" name="TextBox 2">
            <a:extLst>
              <a:ext uri="{FF2B5EF4-FFF2-40B4-BE49-F238E27FC236}">
                <a16:creationId xmlns:a16="http://schemas.microsoft.com/office/drawing/2014/main" id="{0120288E-DD73-416F-B96A-4EB34581B363}"/>
              </a:ext>
            </a:extLst>
          </p:cNvPr>
          <p:cNvSpPr txBox="1"/>
          <p:nvPr/>
        </p:nvSpPr>
        <p:spPr>
          <a:xfrm>
            <a:off x="759668" y="4076798"/>
            <a:ext cx="10729760" cy="646331"/>
          </a:xfrm>
          <a:prstGeom prst="rect">
            <a:avLst/>
          </a:prstGeom>
          <a:solidFill>
            <a:schemeClr val="bg2"/>
          </a:solidFill>
        </p:spPr>
        <p:txBody>
          <a:bodyPr wrap="square" rtlCol="0">
            <a:spAutoFit/>
          </a:bodyPr>
          <a:lstStyle/>
          <a:p>
            <a:r>
              <a:rPr lang="en-US" dirty="0"/>
              <a:t>import pandas as pd</a:t>
            </a:r>
          </a:p>
          <a:p>
            <a:r>
              <a:rPr lang="en-US" dirty="0"/>
              <a:t>data = </a:t>
            </a:r>
            <a:r>
              <a:rPr lang="en-US" dirty="0" err="1"/>
              <a:t>pd.read_csv</a:t>
            </a:r>
            <a:r>
              <a:rPr lang="en-US" dirty="0"/>
              <a:t>(‘yourdataset.csv')</a:t>
            </a:r>
          </a:p>
        </p:txBody>
      </p:sp>
    </p:spTree>
    <p:extLst>
      <p:ext uri="{BB962C8B-B14F-4D97-AF65-F5344CB8AC3E}">
        <p14:creationId xmlns:p14="http://schemas.microsoft.com/office/powerpoint/2010/main" val="27555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F0379-1EA1-453A-B90C-DB9DA7D83C27}"/>
              </a:ext>
            </a:extLst>
          </p:cNvPr>
          <p:cNvSpPr>
            <a:spLocks noGrp="1"/>
          </p:cNvSpPr>
          <p:nvPr>
            <p:ph type="sldNum" sz="quarter" idx="12"/>
          </p:nvPr>
        </p:nvSpPr>
        <p:spPr/>
        <p:txBody>
          <a:bodyPr vert="horz" lIns="91440" tIns="45720" rIns="91440" bIns="45720" rtlCol="0" anchor="ctr">
            <a:normAutofit/>
          </a:bodyPr>
          <a:lstStyle/>
          <a:p>
            <a:pPr algn="r" defTabSz="914400">
              <a:spcAft>
                <a:spcPts val="600"/>
              </a:spcAft>
            </a:pPr>
            <a:fld id="{2465CFD4-9401-47B7-ADC2-1B0E4994DF73}" type="slidenum">
              <a:rPr lang="en-US" smtClean="0">
                <a:solidFill>
                  <a:schemeClr val="tx1">
                    <a:alpha val="80000"/>
                  </a:schemeClr>
                </a:solidFill>
              </a:rPr>
              <a:pPr algn="r" defTabSz="914400">
                <a:spcAft>
                  <a:spcPts val="600"/>
                </a:spcAft>
              </a:pPr>
              <a:t>9</a:t>
            </a:fld>
            <a:endParaRPr lang="en-US">
              <a:solidFill>
                <a:schemeClr val="tx1">
                  <a:alpha val="80000"/>
                </a:schemeClr>
              </a:solidFill>
            </a:endParaRPr>
          </a:p>
        </p:txBody>
      </p:sp>
      <p:sp>
        <p:nvSpPr>
          <p:cNvPr id="2" name="Title 1">
            <a:extLst>
              <a:ext uri="{FF2B5EF4-FFF2-40B4-BE49-F238E27FC236}">
                <a16:creationId xmlns:a16="http://schemas.microsoft.com/office/drawing/2014/main" id="{E2CD20D3-2441-4256-B6EF-1ADBD64D3579}"/>
              </a:ext>
            </a:extLst>
          </p:cNvPr>
          <p:cNvSpPr>
            <a:spLocks noGrp="1"/>
          </p:cNvSpPr>
          <p:nvPr>
            <p:ph type="title" idx="4294967295"/>
          </p:nvPr>
        </p:nvSpPr>
        <p:spPr>
          <a:xfrm>
            <a:off x="759666" y="33090"/>
            <a:ext cx="10748962" cy="1325562"/>
          </a:xfrm>
        </p:spPr>
        <p:txBody>
          <a:bodyPr vert="horz" lIns="91440" tIns="45720" rIns="91440" bIns="45720" rtlCol="0" anchor="ctr">
            <a:noAutofit/>
          </a:bodyPr>
          <a:lstStyle/>
          <a:p>
            <a:r>
              <a:rPr lang="en-US" sz="3200" b="1" dirty="0"/>
              <a:t>Step – 3 Configure your automated machine learning experiment</a:t>
            </a:r>
            <a:endParaRPr lang="en-US" sz="3200" b="1" kern="1200" dirty="0">
              <a:latin typeface="+mj-lt"/>
              <a:ea typeface="+mj-ea"/>
              <a:cs typeface="+mj-cs"/>
            </a:endParaRPr>
          </a:p>
        </p:txBody>
      </p:sp>
      <p:sp>
        <p:nvSpPr>
          <p:cNvPr id="3" name="Text Placeholder 2">
            <a:extLst>
              <a:ext uri="{FF2B5EF4-FFF2-40B4-BE49-F238E27FC236}">
                <a16:creationId xmlns:a16="http://schemas.microsoft.com/office/drawing/2014/main" id="{54DEE0C3-ADBE-4A75-8ACC-0C21A87BC762}"/>
              </a:ext>
            </a:extLst>
          </p:cNvPr>
          <p:cNvSpPr>
            <a:spLocks noGrp="1"/>
          </p:cNvSpPr>
          <p:nvPr>
            <p:ph type="body" sz="quarter" idx="4294967295"/>
          </p:nvPr>
        </p:nvSpPr>
        <p:spPr>
          <a:xfrm>
            <a:off x="1443038" y="2130425"/>
            <a:ext cx="10748962" cy="981075"/>
          </a:xfrm>
        </p:spPr>
        <p:txBody>
          <a:bodyPr vert="horz" lIns="91440" tIns="45720" rIns="91440" bIns="45720" rtlCol="0" anchor="ctr">
            <a:noAutofit/>
          </a:bodyPr>
          <a:lstStyle/>
          <a:p>
            <a:pPr marL="0"/>
            <a:r>
              <a:rPr lang="en-US" sz="2000" dirty="0"/>
              <a:t>Automated ML supports two categories of supervised learning: Classification and Regression. Automated ML supports the following algorithms during the automation and tuning process. As a user, there is no need for you to specify the algorithm.</a:t>
            </a:r>
          </a:p>
        </p:txBody>
      </p:sp>
      <p:graphicFrame>
        <p:nvGraphicFramePr>
          <p:cNvPr id="5" name="Table 4">
            <a:extLst>
              <a:ext uri="{FF2B5EF4-FFF2-40B4-BE49-F238E27FC236}">
                <a16:creationId xmlns:a16="http://schemas.microsoft.com/office/drawing/2014/main" id="{DE68946A-DFD8-43B8-ABA5-72793EEF7777}"/>
              </a:ext>
            </a:extLst>
          </p:cNvPr>
          <p:cNvGraphicFramePr>
            <a:graphicFrameLocks noGrp="1"/>
          </p:cNvGraphicFramePr>
          <p:nvPr>
            <p:extLst>
              <p:ext uri="{D42A27DB-BD31-4B8C-83A1-F6EECF244321}">
                <p14:modId xmlns:p14="http://schemas.microsoft.com/office/powerpoint/2010/main" val="2863657693"/>
              </p:ext>
            </p:extLst>
          </p:nvPr>
        </p:nvGraphicFramePr>
        <p:xfrm>
          <a:off x="759667" y="3262251"/>
          <a:ext cx="10352855" cy="3070464"/>
        </p:xfrm>
        <a:graphic>
          <a:graphicData uri="http://schemas.openxmlformats.org/drawingml/2006/table">
            <a:tbl>
              <a:tblPr firstRow="1" firstCol="1" bandRow="1"/>
              <a:tblGrid>
                <a:gridCol w="5118820">
                  <a:extLst>
                    <a:ext uri="{9D8B030D-6E8A-4147-A177-3AD203B41FA5}">
                      <a16:colId xmlns:a16="http://schemas.microsoft.com/office/drawing/2014/main" val="2901097070"/>
                    </a:ext>
                  </a:extLst>
                </a:gridCol>
                <a:gridCol w="5234035">
                  <a:extLst>
                    <a:ext uri="{9D8B030D-6E8A-4147-A177-3AD203B41FA5}">
                      <a16:colId xmlns:a16="http://schemas.microsoft.com/office/drawing/2014/main" val="4190335787"/>
                    </a:ext>
                  </a:extLst>
                </a:gridCol>
              </a:tblGrid>
              <a:tr h="223504">
                <a:tc>
                  <a:txBody>
                    <a:bodyPr/>
                    <a:lstStyle/>
                    <a:p>
                      <a:pPr marL="0" marR="0" algn="l" fontAlgn="b">
                        <a:lnSpc>
                          <a:spcPts val="1565"/>
                        </a:lnSpc>
                        <a:spcBef>
                          <a:spcPts val="0"/>
                        </a:spcBef>
                        <a:spcAft>
                          <a:spcPts val="0"/>
                        </a:spcAft>
                      </a:pPr>
                      <a:r>
                        <a:rPr lang="en-US" sz="800" b="1"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Classification</a:t>
                      </a:r>
                      <a:endParaRPr lang="en-US" sz="1200" b="0" i="0" u="none" strike="noStrike" dirty="0">
                        <a:effectLst/>
                        <a:latin typeface="Arial" panose="020B0604020202020204" pitchFamily="34" charset="0"/>
                      </a:endParaRPr>
                    </a:p>
                  </a:txBody>
                  <a:tcPr marL="71839" marR="71839" marT="53879" marB="538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b">
                        <a:lnSpc>
                          <a:spcPts val="1565"/>
                        </a:lnSpc>
                        <a:spcBef>
                          <a:spcPts val="0"/>
                        </a:spcBef>
                        <a:spcAft>
                          <a:spcPts val="0"/>
                        </a:spcAft>
                      </a:pPr>
                      <a:r>
                        <a:rPr lang="en-US" sz="800" b="1"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Regression</a:t>
                      </a:r>
                      <a:endParaRPr lang="en-US" sz="1200" b="0" i="0" u="none" strike="noStrike" dirty="0">
                        <a:effectLst/>
                        <a:latin typeface="Arial" panose="020B0604020202020204" pitchFamily="34" charset="0"/>
                      </a:endParaRPr>
                    </a:p>
                  </a:txBody>
                  <a:tcPr marL="71839" marR="71839" marT="53879" marB="5387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747832581"/>
                  </a:ext>
                </a:extLst>
              </a:tr>
              <a:tr h="255665">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sklearn.linear_model.LogisticRegression</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sklearn.linear_model.ElasticNet</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14859756"/>
                  </a:ext>
                </a:extLst>
              </a:tr>
              <a:tr h="255665">
                <a:tc>
                  <a:txBody>
                    <a:bodyPr/>
                    <a:lstStyle/>
                    <a:p>
                      <a:pPr marL="0" marR="0" algn="l" fontAlgn="t">
                        <a:lnSpc>
                          <a:spcPts val="1565"/>
                        </a:lnSpc>
                        <a:spcBef>
                          <a:spcPts val="0"/>
                        </a:spcBef>
                        <a:spcAft>
                          <a:spcPts val="0"/>
                        </a:spcAft>
                      </a:pPr>
                      <a:r>
                        <a:rPr lang="en-US" sz="8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sklearn.linear_model.SGDClassifier</a:t>
                      </a:r>
                      <a:endParaRPr lang="en-US" sz="1200" b="0" i="0" u="none" strike="noStrike" dirty="0">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sklearn.ensemble.GradientBoostingRegressor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559795378"/>
                  </a:ext>
                </a:extLst>
              </a:tr>
              <a:tr h="255665">
                <a:tc>
                  <a:txBody>
                    <a:bodyPr/>
                    <a:lstStyle/>
                    <a:p>
                      <a:pPr marL="0" marR="0" algn="l" fontAlgn="t">
                        <a:lnSpc>
                          <a:spcPts val="1565"/>
                        </a:lnSpc>
                        <a:spcBef>
                          <a:spcPts val="0"/>
                        </a:spcBef>
                        <a:spcAft>
                          <a:spcPts val="0"/>
                        </a:spcAft>
                      </a:pPr>
                      <a:r>
                        <a:rPr lang="en-US" sz="800" b="0" i="0" u="none" strike="noStrike"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sklearn.naive_bayes.BernoulliNB</a:t>
                      </a:r>
                      <a:endParaRPr lang="en-US" sz="1200" b="0" i="0" u="none" strike="noStrike" dirty="0">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sklearn.tree.DecisionTreeRegressor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191359881"/>
                  </a:ext>
                </a:extLst>
              </a:tr>
              <a:tr h="255665">
                <a:tc>
                  <a:txBody>
                    <a:bodyPr/>
                    <a:lstStyle/>
                    <a:p>
                      <a:pPr marL="0" marR="0" algn="l" fontAlgn="t">
                        <a:lnSpc>
                          <a:spcPts val="1565"/>
                        </a:lnSpc>
                        <a:spcBef>
                          <a:spcPts val="0"/>
                        </a:spcBef>
                        <a:spcAft>
                          <a:spcPts val="0"/>
                        </a:spcAft>
                      </a:pPr>
                      <a:r>
                        <a:rPr lang="en-US" sz="800" b="0" i="0" u="none" strike="noStrike"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sklearn.naive_bayes.MultinomialNB</a:t>
                      </a:r>
                      <a:endParaRPr lang="en-US" sz="1200" b="0" i="0" u="none" strike="noStrike" dirty="0">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sklearn.neighbors.KNeighborsRegressor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195874471"/>
                  </a:ext>
                </a:extLst>
              </a:tr>
              <a:tr h="255665">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sklearn.svm.SVC</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sklearn.linear_model.LassoLars</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350602707"/>
                  </a:ext>
                </a:extLst>
              </a:tr>
              <a:tr h="255665">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sklearn.svm.LinearSVC</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sklearn.linear_model.SGDRegressor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927208475"/>
                  </a:ext>
                </a:extLst>
              </a:tr>
              <a:tr h="255665">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sklearn.calibration.CalibratedClassifierCV</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sklearn.ensemble.RandomForestRegressor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281166271"/>
                  </a:ext>
                </a:extLst>
              </a:tr>
              <a:tr h="255665">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sklearn.neighbors.KNeighborsClassifier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sklearn.ensemble.ExtraTreesRegressor</a:t>
                      </a:r>
                      <a:endParaRPr lang="en-US" sz="1200" b="0" i="0" u="none" strike="noStrike">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510221551"/>
                  </a:ext>
                </a:extLst>
              </a:tr>
              <a:tr h="255665">
                <a:tc>
                  <a:txBody>
                    <a:bodyPr/>
                    <a:lstStyle/>
                    <a:p>
                      <a:pPr marL="0" marR="0" algn="l" fontAlgn="t">
                        <a:lnSpc>
                          <a:spcPts val="1565"/>
                        </a:lnSpc>
                        <a:spcBef>
                          <a:spcPts val="0"/>
                        </a:spcBef>
                        <a:spcAft>
                          <a:spcPts val="0"/>
                        </a:spcAft>
                      </a:pPr>
                      <a:r>
                        <a:rPr lang="en-US" sz="800" b="0" i="0" u="none" strike="noStrike"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sklearn.tree.DecisionTreeClassifier</a:t>
                      </a:r>
                      <a:endParaRPr lang="en-US" sz="1200" b="0" i="0" u="none" strike="noStrike" dirty="0">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0" marR="0" algn="l" fontAlgn="t">
                        <a:lnSpc>
                          <a:spcPts val="1565"/>
                        </a:lnSpc>
                        <a:spcBef>
                          <a:spcPts val="0"/>
                        </a:spcBef>
                        <a:spcAft>
                          <a:spcPts val="0"/>
                        </a:spcAft>
                      </a:pPr>
                      <a:r>
                        <a:rPr lang="en-US" sz="8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lightgbm.LGBMRegressor</a:t>
                      </a:r>
                      <a:endParaRPr lang="en-US" sz="1200" b="0" i="0" u="none" strike="noStrike" dirty="0">
                        <a:effectLst/>
                        <a:latin typeface="Arial" panose="020B0604020202020204" pitchFamily="34" charset="0"/>
                      </a:endParaRPr>
                    </a:p>
                  </a:txBody>
                  <a:tcPr marL="71839" marR="71839" marT="53879" marB="5387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955903940"/>
                  </a:ext>
                </a:extLst>
              </a:tr>
            </a:tbl>
          </a:graphicData>
        </a:graphic>
      </p:graphicFrame>
      <p:sp>
        <p:nvSpPr>
          <p:cNvPr id="7" name="TextBox 6">
            <a:extLst>
              <a:ext uri="{FF2B5EF4-FFF2-40B4-BE49-F238E27FC236}">
                <a16:creationId xmlns:a16="http://schemas.microsoft.com/office/drawing/2014/main" id="{87F5B5B7-ACE0-4554-AFB9-CCC1AA536F64}"/>
              </a:ext>
            </a:extLst>
          </p:cNvPr>
          <p:cNvSpPr txBox="1"/>
          <p:nvPr/>
        </p:nvSpPr>
        <p:spPr>
          <a:xfrm>
            <a:off x="759666" y="1486996"/>
            <a:ext cx="10352855" cy="523220"/>
          </a:xfrm>
          <a:prstGeom prst="rect">
            <a:avLst/>
          </a:prstGeom>
          <a:noFill/>
        </p:spPr>
        <p:txBody>
          <a:bodyPr wrap="square" rtlCol="0">
            <a:spAutoFit/>
          </a:bodyPr>
          <a:lstStyle/>
          <a:p>
            <a:r>
              <a:rPr lang="en-US" sz="2800" dirty="0">
                <a:solidFill>
                  <a:srgbClr val="BA141A"/>
                </a:solidFill>
              </a:rPr>
              <a:t>Select Your Experiment Type</a:t>
            </a:r>
          </a:p>
        </p:txBody>
      </p:sp>
    </p:spTree>
    <p:extLst>
      <p:ext uri="{BB962C8B-B14F-4D97-AF65-F5344CB8AC3E}">
        <p14:creationId xmlns:p14="http://schemas.microsoft.com/office/powerpoint/2010/main" val="9764877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5E71A28204954FA6F784DAB64BA5D5" ma:contentTypeVersion="6" ma:contentTypeDescription="Create a new document." ma:contentTypeScope="" ma:versionID="d0cdc674d0b61c6d9f0bac318eae1565">
  <xsd:schema xmlns:xsd="http://www.w3.org/2001/XMLSchema" xmlns:xs="http://www.w3.org/2001/XMLSchema" xmlns:p="http://schemas.microsoft.com/office/2006/metadata/properties" xmlns:ns2="ccaf2a7b-1b78-46f5-9b8f-65d41fb843a3" xmlns:ns3="1bcaade2-2332-4128-b24c-efabfa8a1999" targetNamespace="http://schemas.microsoft.com/office/2006/metadata/properties" ma:root="true" ma:fieldsID="a5d5ead2c89185c13b4a3df83de59e99" ns2:_="" ns3:_="">
    <xsd:import namespace="ccaf2a7b-1b78-46f5-9b8f-65d41fb843a3"/>
    <xsd:import namespace="1bcaade2-2332-4128-b24c-efabfa8a19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f2a7b-1b78-46f5-9b8f-65d41fb843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caade2-2332-4128-b24c-efabfa8a19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FF92F2-A593-44D8-A9D6-7D90C146F536}">
  <ds:schemaRefs>
    <ds:schemaRef ds:uri="http://schemas.microsoft.com/sharepoint/v3/contenttype/forms"/>
  </ds:schemaRefs>
</ds:datastoreItem>
</file>

<file path=customXml/itemProps2.xml><?xml version="1.0" encoding="utf-8"?>
<ds:datastoreItem xmlns:ds="http://schemas.openxmlformats.org/officeDocument/2006/customXml" ds:itemID="{C3646732-24BD-4B67-A491-F1AEA8D4FABB}">
  <ds:schemaRefs>
    <ds:schemaRef ds:uri="http://schemas.microsoft.com/office/infopath/2007/PartnerControls"/>
    <ds:schemaRef ds:uri="http://schemas.microsoft.com/office/2006/metadata/properties"/>
    <ds:schemaRef ds:uri="http://www.w3.org/XML/1998/namespace"/>
    <ds:schemaRef ds:uri="http://purl.org/dc/terms/"/>
    <ds:schemaRef ds:uri="1bcaade2-2332-4128-b24c-efabfa8a1999"/>
    <ds:schemaRef ds:uri="http://purl.org/dc/dcmitype/"/>
    <ds:schemaRef ds:uri="http://schemas.microsoft.com/office/2006/documentManagement/types"/>
    <ds:schemaRef ds:uri="http://schemas.openxmlformats.org/package/2006/metadata/core-properties"/>
    <ds:schemaRef ds:uri="ccaf2a7b-1b78-46f5-9b8f-65d41fb843a3"/>
    <ds:schemaRef ds:uri="http://purl.org/dc/elements/1.1/"/>
  </ds:schemaRefs>
</ds:datastoreItem>
</file>

<file path=customXml/itemProps3.xml><?xml version="1.0" encoding="utf-8"?>
<ds:datastoreItem xmlns:ds="http://schemas.openxmlformats.org/officeDocument/2006/customXml" ds:itemID="{5EBDAEAB-5E4B-4D31-93FF-D5F0FE37E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af2a7b-1b78-46f5-9b8f-65d41fb843a3"/>
    <ds:schemaRef ds:uri="1bcaade2-2332-4128-b24c-efabfa8a19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1925</TotalTime>
  <Words>2287</Words>
  <Application>Microsoft Office PowerPoint</Application>
  <PresentationFormat>Widescreen</PresentationFormat>
  <Paragraphs>355</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Courier New</vt:lpstr>
      <vt:lpstr>Segoe UI</vt:lpstr>
      <vt:lpstr>Times New Roman</vt:lpstr>
      <vt:lpstr>Retrospect</vt:lpstr>
      <vt:lpstr>          Azure Automated Machine Learning</vt:lpstr>
      <vt:lpstr>What is automated machine learning?</vt:lpstr>
      <vt:lpstr>How it works?</vt:lpstr>
      <vt:lpstr>How to configure and use Azure Automated ML</vt:lpstr>
      <vt:lpstr>Steps to run Automated ML</vt:lpstr>
      <vt:lpstr>Create a workspace and its configuration file (config.json)</vt:lpstr>
      <vt:lpstr> Step – 1 Configure workspace </vt:lpstr>
      <vt:lpstr>Step – 2 Import and Explore the Dataset</vt:lpstr>
      <vt:lpstr>Step – 3 Configure your automated machine learning experiment</vt:lpstr>
      <vt:lpstr>Parameters for Automated ML experiment settings</vt:lpstr>
      <vt:lpstr>Parameters for Automated ML experiment settings</vt:lpstr>
      <vt:lpstr>Parameters for Automated ML experiment settings</vt:lpstr>
      <vt:lpstr>Parameters for Automated ML experiment settings</vt:lpstr>
      <vt:lpstr>Parameters for Automated ML experiment settings</vt:lpstr>
      <vt:lpstr>Some of the examples of Configuration of  your experiment settings</vt:lpstr>
      <vt:lpstr>Step – 4 Submit your Automated ML Experiment</vt:lpstr>
      <vt:lpstr>What is a Pipeline?</vt:lpstr>
      <vt:lpstr>Step 5 – Review Results</vt:lpstr>
      <vt:lpstr>Step 5 – Review Results</vt:lpstr>
      <vt:lpstr>Step – 6 Register and deploy model best Model</vt:lpstr>
      <vt:lpstr>You can select the iteration manually or you can search for the best iteration for specified Metrix</vt:lpstr>
      <vt:lpstr>Manual ML vs Automated ML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Automated Machine Learning</dc:title>
  <dc:creator>sreetejav@maqsoftware.net</dc:creator>
  <cp:lastModifiedBy>sreetejav@maqsoftware.net</cp:lastModifiedBy>
  <cp:revision>77</cp:revision>
  <dcterms:created xsi:type="dcterms:W3CDTF">2018-10-16T06:00:55Z</dcterms:created>
  <dcterms:modified xsi:type="dcterms:W3CDTF">2018-11-10T10:37:45Z</dcterms:modified>
</cp:coreProperties>
</file>