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8" r:id="rId3"/>
    <p:sldId id="259" r:id="rId4"/>
    <p:sldId id="272" r:id="rId5"/>
    <p:sldId id="260" r:id="rId6"/>
    <p:sldId id="268" r:id="rId7"/>
    <p:sldId id="269" r:id="rId8"/>
    <p:sldId id="270" r:id="rId9"/>
    <p:sldId id="271" r:id="rId10"/>
    <p:sldId id="274" r:id="rId11"/>
    <p:sldId id="273" r:id="rId12"/>
    <p:sldId id="261" r:id="rId13"/>
    <p:sldId id="266"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4" d="100"/>
          <a:sy n="74" d="100"/>
        </p:scale>
        <p:origin x="44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7843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pexels.com/photo/blue-background-conclusion-1888005/" TargetMode="External"/><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pixabay.com/en/book-read-book-literature-learn-3163563/" TargetMode="External"/><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111513" y="0"/>
            <a:ext cx="14630400" cy="8229600"/>
          </a:xfrm>
          <a:prstGeom prst="rect">
            <a:avLst/>
          </a:prstGeom>
          <a:solidFill>
            <a:srgbClr val="EFEFEF"/>
          </a:solidFill>
          <a:ln/>
        </p:spPr>
      </p:sp>
      <p:pic>
        <p:nvPicPr>
          <p:cNvPr id="4" name="Image 0" descr="preencoded.png"/>
          <p:cNvPicPr>
            <a:picLocks noChangeAspect="1"/>
          </p:cNvPicPr>
          <p:nvPr/>
        </p:nvPicPr>
        <p:blipFill>
          <a:blip r:embed="rId3"/>
          <a:stretch>
            <a:fillRect/>
          </a:stretch>
        </p:blipFill>
        <p:spPr>
          <a:xfrm>
            <a:off x="9000312" y="0"/>
            <a:ext cx="5630088" cy="8229600"/>
          </a:xfrm>
          <a:prstGeom prst="rect">
            <a:avLst/>
          </a:prstGeom>
        </p:spPr>
      </p:pic>
      <p:sp>
        <p:nvSpPr>
          <p:cNvPr id="5" name="Text 2"/>
          <p:cNvSpPr/>
          <p:nvPr/>
        </p:nvSpPr>
        <p:spPr>
          <a:xfrm>
            <a:off x="626901" y="209145"/>
            <a:ext cx="7477601" cy="2499598"/>
          </a:xfrm>
          <a:prstGeom prst="rect">
            <a:avLst/>
          </a:prstGeom>
          <a:noFill/>
          <a:ln/>
        </p:spPr>
        <p:txBody>
          <a:bodyPr wrap="square" rtlCol="0" anchor="t"/>
          <a:lstStyle/>
          <a:p>
            <a:pPr marL="0" indent="0">
              <a:lnSpc>
                <a:spcPts val="6561"/>
              </a:lnSpc>
              <a:buNone/>
            </a:pPr>
            <a:r>
              <a:rPr lang="en-US" sz="5249" b="1" dirty="0">
                <a:solidFill>
                  <a:srgbClr val="1D1D1B"/>
                </a:solidFill>
                <a:latin typeface="Tomorrow" pitchFamily="34" charset="0"/>
                <a:ea typeface="Tomorrow" pitchFamily="34" charset="-122"/>
                <a:cs typeface="Tomorrow" pitchFamily="34" charset="-120"/>
              </a:rPr>
              <a:t>Predicting Students' Academic Success and Dropout</a:t>
            </a:r>
            <a:endParaRPr lang="en-US" sz="5249" dirty="0"/>
          </a:p>
        </p:txBody>
      </p:sp>
      <p:sp>
        <p:nvSpPr>
          <p:cNvPr id="6" name="Text 3"/>
          <p:cNvSpPr/>
          <p:nvPr/>
        </p:nvSpPr>
        <p:spPr>
          <a:xfrm>
            <a:off x="532116" y="2874731"/>
            <a:ext cx="7477601" cy="2132409"/>
          </a:xfrm>
          <a:prstGeom prst="rect">
            <a:avLst/>
          </a:prstGeom>
          <a:noFill/>
          <a:ln/>
        </p:spPr>
        <p:txBody>
          <a:bodyPr wrap="square" rtlCol="0" anchor="t"/>
          <a:lstStyle/>
          <a:p>
            <a:pPr marL="0" indent="0">
              <a:lnSpc>
                <a:spcPts val="2799"/>
              </a:lnSpc>
              <a:buNone/>
            </a:pPr>
            <a:r>
              <a:rPr lang="en-US" sz="2400" dirty="0">
                <a:solidFill>
                  <a:srgbClr val="61615C"/>
                </a:solidFill>
                <a:latin typeface="Tomorrow" pitchFamily="34" charset="0"/>
                <a:ea typeface="Tomorrow" pitchFamily="34" charset="-122"/>
                <a:cs typeface="Tomorrow" pitchFamily="34" charset="-120"/>
              </a:rPr>
              <a:t>Discover how machine learning techniques like deep learning and TensorFlow can predict students' success and dropout rates. By analyzing factors such as demographics, performance, and behavior, we gain insights to identify at-risk students and implement targeted interventions. Join us as we explore the power of machine learning in education.</a:t>
            </a:r>
            <a:endParaRPr lang="en-US" sz="2400" dirty="0"/>
          </a:p>
        </p:txBody>
      </p:sp>
      <p:sp>
        <p:nvSpPr>
          <p:cNvPr id="7" name="Shape 4"/>
          <p:cNvSpPr/>
          <p:nvPr/>
        </p:nvSpPr>
        <p:spPr>
          <a:xfrm>
            <a:off x="833199" y="6544628"/>
            <a:ext cx="355402" cy="355402"/>
          </a:xfrm>
          <a:prstGeom prst="roundRect">
            <a:avLst>
              <a:gd name="adj" fmla="val 25726039"/>
            </a:avLst>
          </a:prstGeom>
          <a:noFill/>
          <a:ln w="7620">
            <a:solidFill>
              <a:srgbClr val="FFFFFF"/>
            </a:solidFill>
            <a:prstDash val="solid"/>
          </a:ln>
        </p:spPr>
      </p:sp>
      <p:sp>
        <p:nvSpPr>
          <p:cNvPr id="9" name="Text 5"/>
          <p:cNvSpPr/>
          <p:nvPr/>
        </p:nvSpPr>
        <p:spPr>
          <a:xfrm>
            <a:off x="1299686" y="6527959"/>
            <a:ext cx="3795593" cy="388858"/>
          </a:xfrm>
          <a:prstGeom prst="rect">
            <a:avLst/>
          </a:prstGeom>
          <a:noFill/>
          <a:ln/>
        </p:spPr>
        <p:txBody>
          <a:bodyPr wrap="none" rtlCol="0" anchor="t"/>
          <a:lstStyle/>
          <a:p>
            <a:pPr marL="0" indent="0" algn="l">
              <a:lnSpc>
                <a:spcPts val="3062"/>
              </a:lnSpc>
              <a:buNone/>
            </a:pPr>
            <a:endParaRPr lang="en-US" sz="2187" dirty="0"/>
          </a:p>
        </p:txBody>
      </p:sp>
      <p:sp>
        <p:nvSpPr>
          <p:cNvPr id="14" name="TextBox 13">
            <a:extLst>
              <a:ext uri="{FF2B5EF4-FFF2-40B4-BE49-F238E27FC236}">
                <a16:creationId xmlns:a16="http://schemas.microsoft.com/office/drawing/2014/main" id="{CB46F3D3-4FE9-9322-EDD9-59FEB6F29CC6}"/>
              </a:ext>
            </a:extLst>
          </p:cNvPr>
          <p:cNvSpPr txBox="1"/>
          <p:nvPr/>
        </p:nvSpPr>
        <p:spPr>
          <a:xfrm>
            <a:off x="403876" y="6260664"/>
            <a:ext cx="6799811" cy="923330"/>
          </a:xfrm>
          <a:prstGeom prst="rect">
            <a:avLst/>
          </a:prstGeom>
          <a:noFill/>
        </p:spPr>
        <p:txBody>
          <a:bodyPr wrap="square" rtlCol="0">
            <a:spAutoFit/>
          </a:bodyPr>
          <a:lstStyle/>
          <a:p>
            <a:r>
              <a:rPr lang="en-US" b="1" dirty="0"/>
              <a:t>SOHAM SHASHIDHAR 22MIS1151</a:t>
            </a:r>
          </a:p>
          <a:p>
            <a:r>
              <a:rPr lang="en-US" b="1" dirty="0"/>
              <a:t>MOHAMMAD SHAHZIL 22MIS1161</a:t>
            </a:r>
          </a:p>
          <a:p>
            <a:r>
              <a:rPr lang="en-US" b="1" dirty="0"/>
              <a:t>SREEVALLABH 22MIS1170</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A1B0F8-2EFA-C0F5-15E0-631B968896AC}"/>
              </a:ext>
            </a:extLst>
          </p:cNvPr>
          <p:cNvSpPr/>
          <p:nvPr/>
        </p:nvSpPr>
        <p:spPr>
          <a:xfrm>
            <a:off x="0" y="0"/>
            <a:ext cx="14630400" cy="25353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400" b="1" dirty="0">
                <a:solidFill>
                  <a:schemeClr val="tx1"/>
                </a:solidFill>
              </a:rPr>
              <a:t>ADDITIONAL FEATURES</a:t>
            </a:r>
          </a:p>
        </p:txBody>
      </p:sp>
      <p:sp>
        <p:nvSpPr>
          <p:cNvPr id="3" name="TextBox 2">
            <a:extLst>
              <a:ext uri="{FF2B5EF4-FFF2-40B4-BE49-F238E27FC236}">
                <a16:creationId xmlns:a16="http://schemas.microsoft.com/office/drawing/2014/main" id="{6970D53F-ECCF-B513-488C-CEE0A0FDED2D}"/>
              </a:ext>
            </a:extLst>
          </p:cNvPr>
          <p:cNvSpPr txBox="1"/>
          <p:nvPr/>
        </p:nvSpPr>
        <p:spPr>
          <a:xfrm>
            <a:off x="457200" y="3013364"/>
            <a:ext cx="13892645"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Our project revolutionizes course prediction by integrating students' interests into the modeling process, enhancing the relevance and accuracy of recommendations.</a:t>
            </a:r>
          </a:p>
          <a:p>
            <a:pPr marL="285750" indent="-285750">
              <a:buFont typeface="Arial" panose="020B0604020202020204" pitchFamily="34" charset="0"/>
              <a:buChar char="•"/>
            </a:pPr>
            <a:r>
              <a:rPr lang="en-US" sz="2400" dirty="0"/>
              <a:t>Upon user input of their top five interests, our system employs cutting-edge machine learning techniques, such as Decision Trees, Random Forests, and Naive Bayes classifiers, to predict the most suitable courses aligned with individual preferences.</a:t>
            </a:r>
          </a:p>
          <a:p>
            <a:pPr marL="285750" indent="-285750">
              <a:buFont typeface="Arial" panose="020B0604020202020204" pitchFamily="34" charset="0"/>
              <a:buChar char="•"/>
            </a:pPr>
            <a:r>
              <a:rPr lang="en-US" sz="2400" dirty="0"/>
              <a:t>The 'main()' function orchestrates a seamless user experience, allowing effortless input of interests and providing comprehensive predictions across multiple classifiers.</a:t>
            </a:r>
          </a:p>
          <a:p>
            <a:pPr marL="285750" indent="-285750">
              <a:buFont typeface="Arial" panose="020B0604020202020204" pitchFamily="34" charset="0"/>
              <a:buChar char="•"/>
            </a:pPr>
            <a:r>
              <a:rPr lang="en-US" sz="2400" dirty="0"/>
              <a:t>By incorporating user interests, our approach fosters a student-centric approach to course selection, empowering individuals to explore academic pathways tailored to their passions and aspirations.</a:t>
            </a:r>
          </a:p>
          <a:p>
            <a:pPr marL="285750" indent="-285750">
              <a:buFont typeface="Arial" panose="020B0604020202020204" pitchFamily="34" charset="0"/>
              <a:buChar char="•"/>
            </a:pPr>
            <a:r>
              <a:rPr lang="en-US" sz="2400" dirty="0"/>
              <a:t>This personalized course prediction model represents a paradigm shift in educational decision-making, offering students valuable insights and guidance for shaping their academic journey.</a:t>
            </a:r>
            <a:endParaRPr lang="en-IN" sz="2400" dirty="0"/>
          </a:p>
        </p:txBody>
      </p:sp>
    </p:spTree>
    <p:extLst>
      <p:ext uri="{BB962C8B-B14F-4D97-AF65-F5344CB8AC3E}">
        <p14:creationId xmlns:p14="http://schemas.microsoft.com/office/powerpoint/2010/main" val="2785103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823A271-4A9A-3051-494E-C61DBC591294}"/>
              </a:ext>
            </a:extLst>
          </p:cNvPr>
          <p:cNvSpPr txBox="1"/>
          <p:nvPr/>
        </p:nvSpPr>
        <p:spPr>
          <a:xfrm>
            <a:off x="7351208" y="487680"/>
            <a:ext cx="7208072" cy="6463308"/>
          </a:xfrm>
          <a:prstGeom prst="rect">
            <a:avLst/>
          </a:prstGeom>
          <a:noFill/>
        </p:spPr>
        <p:txBody>
          <a:bodyPr wrap="square" rtlCol="0">
            <a:spAutoFit/>
          </a:bodyPr>
          <a:lstStyle/>
          <a:p>
            <a:r>
              <a:rPr lang="en-US" dirty="0"/>
              <a:t>Our project focuses on predicting student dropout and academic success using a combination of deep learning and logistic regression. By analyzing historical student data, we create an early warning system that estimates the probability of dropout for each student. This system provides actionable insights to educators, allowing them to intervene and support at-risk students effectively.</a:t>
            </a:r>
          </a:p>
          <a:p>
            <a:endParaRPr lang="en-US" dirty="0"/>
          </a:p>
          <a:p>
            <a:endParaRPr lang="en-US" dirty="0"/>
          </a:p>
          <a:p>
            <a:r>
              <a:rPr lang="en-US" dirty="0"/>
              <a:t>The significance of this project lies in its potential impact on educational outcomes. Identifying students at risk of dropout early can prevent educational disruptions, reduce social inequalities, and enhance overall student success. By leveraging machine learning techniques, we empower educators to make data-driven decisions, allocate resources efficiently, and foster a supportive learning environment.</a:t>
            </a:r>
          </a:p>
          <a:p>
            <a:endParaRPr lang="en-US" dirty="0"/>
          </a:p>
          <a:p>
            <a:endParaRPr lang="en-US" dirty="0"/>
          </a:p>
          <a:p>
            <a:r>
              <a:rPr lang="en-US" dirty="0"/>
              <a:t>Our project contributes to the advancement of educational data analytics and personalized interventions. By incorporating deep learning, we move beyond traditional methods and capture intricate patterns in student behavior. Additionally, our early warning system aligns with the global push for equitable education, emphasizing proactive measures to ensure every student's success. As we refine and deploy this system, we pave the way for more effective educational practices and improved student outcomes.</a:t>
            </a:r>
            <a:endParaRPr lang="en-IN" dirty="0"/>
          </a:p>
        </p:txBody>
      </p:sp>
      <p:pic>
        <p:nvPicPr>
          <p:cNvPr id="8" name="Picture 7">
            <a:extLst>
              <a:ext uri="{FF2B5EF4-FFF2-40B4-BE49-F238E27FC236}">
                <a16:creationId xmlns:a16="http://schemas.microsoft.com/office/drawing/2014/main" id="{468E7D79-A69C-D668-2EE6-9CD4B558315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0"/>
            <a:ext cx="7279194" cy="8321040"/>
          </a:xfrm>
          <a:prstGeom prst="rect">
            <a:avLst/>
          </a:prstGeom>
        </p:spPr>
      </p:pic>
    </p:spTree>
    <p:extLst>
      <p:ext uri="{BB962C8B-B14F-4D97-AF65-F5344CB8AC3E}">
        <p14:creationId xmlns:p14="http://schemas.microsoft.com/office/powerpoint/2010/main" val="148785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75374"/>
            <a:ext cx="14630400" cy="8229600"/>
          </a:xfrm>
          <a:prstGeom prst="rect">
            <a:avLst/>
          </a:prstGeom>
          <a:solidFill>
            <a:srgbClr val="FCFCFC"/>
          </a:solidFill>
          <a:ln/>
        </p:spPr>
      </p:sp>
      <p:sp>
        <p:nvSpPr>
          <p:cNvPr id="4" name="Text 2"/>
          <p:cNvSpPr/>
          <p:nvPr/>
        </p:nvSpPr>
        <p:spPr>
          <a:xfrm>
            <a:off x="4167876" y="150748"/>
            <a:ext cx="5554980" cy="694373"/>
          </a:xfrm>
          <a:prstGeom prst="rect">
            <a:avLst/>
          </a:prstGeom>
          <a:noFill/>
          <a:ln/>
        </p:spPr>
        <p:txBody>
          <a:bodyPr wrap="none" rtlCol="0" anchor="t"/>
          <a:lstStyle/>
          <a:p>
            <a:pPr marL="0" indent="0">
              <a:lnSpc>
                <a:spcPts val="5468"/>
              </a:lnSpc>
              <a:buNone/>
            </a:pPr>
            <a:r>
              <a:rPr lang="en-US" sz="4374" b="1" dirty="0">
                <a:solidFill>
                  <a:srgbClr val="1D1D1B"/>
                </a:solidFill>
                <a:latin typeface="Tomorrow" pitchFamily="34" charset="0"/>
                <a:ea typeface="Tomorrow" pitchFamily="34" charset="-122"/>
              </a:rPr>
              <a:t>REFERENCES</a:t>
            </a:r>
            <a:endParaRPr lang="en-US" sz="4374" dirty="0"/>
          </a:p>
        </p:txBody>
      </p:sp>
      <p:sp>
        <p:nvSpPr>
          <p:cNvPr id="5" name="Text 3"/>
          <p:cNvSpPr/>
          <p:nvPr/>
        </p:nvSpPr>
        <p:spPr>
          <a:xfrm>
            <a:off x="2037993" y="4450913"/>
            <a:ext cx="10554414" cy="355402"/>
          </a:xfrm>
          <a:prstGeom prst="rect">
            <a:avLst/>
          </a:prstGeom>
          <a:noFill/>
          <a:ln/>
        </p:spPr>
        <p:txBody>
          <a:bodyPr wrap="none" rtlCol="0" anchor="t"/>
          <a:lstStyle/>
          <a:p>
            <a:pPr marL="0" indent="0">
              <a:lnSpc>
                <a:spcPts val="2799"/>
              </a:lnSpc>
              <a:buNone/>
            </a:pPr>
            <a:endParaRPr lang="en-US" sz="1750" dirty="0"/>
          </a:p>
        </p:txBody>
      </p:sp>
      <p:sp>
        <p:nvSpPr>
          <p:cNvPr id="7" name="TextBox 6">
            <a:extLst>
              <a:ext uri="{FF2B5EF4-FFF2-40B4-BE49-F238E27FC236}">
                <a16:creationId xmlns:a16="http://schemas.microsoft.com/office/drawing/2014/main" id="{CBFD5445-DD5F-6270-C1A3-CA63CE86093F}"/>
              </a:ext>
            </a:extLst>
          </p:cNvPr>
          <p:cNvSpPr txBox="1"/>
          <p:nvPr/>
        </p:nvSpPr>
        <p:spPr>
          <a:xfrm>
            <a:off x="473927" y="1118535"/>
            <a:ext cx="12690088" cy="1477328"/>
          </a:xfrm>
          <a:prstGeom prst="rect">
            <a:avLst/>
          </a:prstGeom>
          <a:noFill/>
        </p:spPr>
        <p:txBody>
          <a:bodyPr wrap="square" rtlCol="0">
            <a:spAutoFit/>
          </a:bodyPr>
          <a:lstStyle/>
          <a:p>
            <a:r>
              <a:rPr lang="en-IN" b="1" dirty="0"/>
              <a:t>1. A. Prasanth and H. </a:t>
            </a:r>
            <a:r>
              <a:rPr lang="en-IN" b="1" dirty="0" err="1"/>
              <a:t>Alqahtani</a:t>
            </a:r>
            <a:r>
              <a:rPr lang="en-IN" b="1" dirty="0"/>
              <a:t>, "Predictive </a:t>
            </a:r>
            <a:r>
              <a:rPr lang="en-IN" b="1" dirty="0" err="1"/>
              <a:t>Modeling</a:t>
            </a:r>
            <a:r>
              <a:rPr lang="en-IN" b="1" dirty="0"/>
              <a:t> of Student </a:t>
            </a:r>
            <a:r>
              <a:rPr lang="en-IN" b="1" dirty="0" err="1"/>
              <a:t>Behavior</a:t>
            </a:r>
            <a:r>
              <a:rPr lang="en-IN" b="1" dirty="0"/>
              <a:t> for Early Dropout Detection in Universities using Machine Learning Techniques," 2023 IEEE 8th International Conference on Engineering Technologies and Applied Sciences (ICETAS), Bahrain, Bahrain, 2023, pp. 1-5, </a:t>
            </a:r>
            <a:r>
              <a:rPr lang="en-IN" b="1" dirty="0" err="1"/>
              <a:t>doi</a:t>
            </a:r>
            <a:r>
              <a:rPr lang="en-IN" b="1" dirty="0"/>
              <a:t>: 10.1109/ICETAS59148.2023.10346531. keywords: {Support vector </a:t>
            </a:r>
            <a:r>
              <a:rPr lang="en-IN" b="1" dirty="0" err="1"/>
              <a:t>machines;Machine</a:t>
            </a:r>
            <a:r>
              <a:rPr lang="en-IN" b="1" dirty="0"/>
              <a:t> learning </a:t>
            </a:r>
            <a:r>
              <a:rPr lang="en-IN" b="1" dirty="0" err="1"/>
              <a:t>algorithms;Education;Stacking;Predictive</a:t>
            </a:r>
            <a:r>
              <a:rPr lang="en-IN" b="1" dirty="0"/>
              <a:t> </a:t>
            </a:r>
            <a:r>
              <a:rPr lang="en-IN" b="1" dirty="0" err="1"/>
              <a:t>models;Feature</a:t>
            </a:r>
            <a:r>
              <a:rPr lang="en-IN" b="1" dirty="0"/>
              <a:t> </a:t>
            </a:r>
            <a:r>
              <a:rPr lang="en-IN" b="1" dirty="0" err="1"/>
              <a:t>extraction;Behavioral</a:t>
            </a:r>
            <a:r>
              <a:rPr lang="en-IN" b="1" dirty="0"/>
              <a:t> </a:t>
            </a:r>
            <a:r>
              <a:rPr lang="en-IN" b="1" dirty="0" err="1"/>
              <a:t>sciences;Student</a:t>
            </a:r>
            <a:r>
              <a:rPr lang="en-IN" b="1" dirty="0"/>
              <a:t> </a:t>
            </a:r>
            <a:r>
              <a:rPr lang="en-IN" b="1" dirty="0" err="1"/>
              <a:t>behavior</a:t>
            </a:r>
            <a:r>
              <a:rPr lang="en-IN" b="1" dirty="0"/>
              <a:t> </a:t>
            </a:r>
            <a:r>
              <a:rPr lang="en-IN" b="1" dirty="0" err="1"/>
              <a:t>analysis;early</a:t>
            </a:r>
            <a:r>
              <a:rPr lang="en-IN" b="1" dirty="0"/>
              <a:t> dropout </a:t>
            </a:r>
            <a:r>
              <a:rPr lang="en-IN" b="1" dirty="0" err="1"/>
              <a:t>prediction;machine</a:t>
            </a:r>
            <a:r>
              <a:rPr lang="en-IN" b="1" dirty="0"/>
              <a:t> </a:t>
            </a:r>
            <a:r>
              <a:rPr lang="en-IN" b="1" dirty="0" err="1"/>
              <a:t>learning;higher</a:t>
            </a:r>
            <a:r>
              <a:rPr lang="en-IN" b="1" dirty="0"/>
              <a:t> </a:t>
            </a:r>
            <a:r>
              <a:rPr lang="en-IN" b="1" dirty="0" err="1"/>
              <a:t>education;student</a:t>
            </a:r>
            <a:r>
              <a:rPr lang="en-IN" b="1" dirty="0"/>
              <a:t> </a:t>
            </a:r>
            <a:r>
              <a:rPr lang="en-IN" b="1" dirty="0" err="1"/>
              <a:t>retention;university</a:t>
            </a:r>
            <a:r>
              <a:rPr lang="en-IN" b="1" dirty="0"/>
              <a:t> settings},</a:t>
            </a:r>
          </a:p>
        </p:txBody>
      </p:sp>
      <p:sp>
        <p:nvSpPr>
          <p:cNvPr id="8" name="TextBox 7">
            <a:extLst>
              <a:ext uri="{FF2B5EF4-FFF2-40B4-BE49-F238E27FC236}">
                <a16:creationId xmlns:a16="http://schemas.microsoft.com/office/drawing/2014/main" id="{04189532-D6AC-D551-14EE-395F3926A3C2}"/>
              </a:ext>
            </a:extLst>
          </p:cNvPr>
          <p:cNvSpPr txBox="1"/>
          <p:nvPr/>
        </p:nvSpPr>
        <p:spPr>
          <a:xfrm>
            <a:off x="473927" y="2800135"/>
            <a:ext cx="12935414" cy="1477328"/>
          </a:xfrm>
          <a:prstGeom prst="rect">
            <a:avLst/>
          </a:prstGeom>
          <a:noFill/>
        </p:spPr>
        <p:txBody>
          <a:bodyPr wrap="square" rtlCol="0">
            <a:spAutoFit/>
          </a:bodyPr>
          <a:lstStyle/>
          <a:p>
            <a:r>
              <a:rPr lang="en-IN" b="1" dirty="0"/>
              <a:t>2. B. Perez, C. Castellanos and D. </a:t>
            </a:r>
            <a:r>
              <a:rPr lang="en-IN" b="1" dirty="0" err="1"/>
              <a:t>Correal</a:t>
            </a:r>
            <a:r>
              <a:rPr lang="en-IN" b="1" dirty="0"/>
              <a:t>, "Applying Data Mining Techniques to Predict Student Dropout: A Case Study," 2018 IEEE 1st Colombian Conference on Applications in Computational Intelligence (</a:t>
            </a:r>
            <a:r>
              <a:rPr lang="en-IN" b="1" dirty="0" err="1"/>
              <a:t>ColCACI</a:t>
            </a:r>
            <a:r>
              <a:rPr lang="en-IN" b="1" dirty="0"/>
              <a:t>), Medellin, Colombia, 2018, pp. 1-6, </a:t>
            </a:r>
            <a:r>
              <a:rPr lang="en-IN" b="1" dirty="0" err="1"/>
              <a:t>doi</a:t>
            </a:r>
            <a:r>
              <a:rPr lang="en-IN" b="1" dirty="0"/>
              <a:t>: 10.1109/ColCACI.2018.8484847. keywords: {Data </a:t>
            </a:r>
            <a:r>
              <a:rPr lang="en-IN" b="1" dirty="0" err="1"/>
              <a:t>mining;Correlation;PROM;Systems</a:t>
            </a:r>
            <a:r>
              <a:rPr lang="en-IN" b="1" dirty="0"/>
              <a:t> engineering and </a:t>
            </a:r>
            <a:r>
              <a:rPr lang="en-IN" b="1" dirty="0" err="1"/>
              <a:t>theory;Decision</a:t>
            </a:r>
            <a:r>
              <a:rPr lang="en-IN" b="1" dirty="0"/>
              <a:t> </a:t>
            </a:r>
            <a:r>
              <a:rPr lang="en-IN" b="1" dirty="0" err="1"/>
              <a:t>trees;Education;Principal</a:t>
            </a:r>
            <a:r>
              <a:rPr lang="en-IN" b="1" dirty="0"/>
              <a:t> component </a:t>
            </a:r>
            <a:r>
              <a:rPr lang="en-IN" b="1" dirty="0" err="1"/>
              <a:t>analysis;Student</a:t>
            </a:r>
            <a:r>
              <a:rPr lang="en-IN" b="1" dirty="0"/>
              <a:t> drop </a:t>
            </a:r>
            <a:r>
              <a:rPr lang="en-IN" b="1" dirty="0" err="1"/>
              <a:t>out;student</a:t>
            </a:r>
            <a:r>
              <a:rPr lang="en-IN" b="1" dirty="0"/>
              <a:t> desertion </a:t>
            </a:r>
            <a:r>
              <a:rPr lang="en-IN" b="1" dirty="0" err="1"/>
              <a:t>prediction;educational</a:t>
            </a:r>
            <a:r>
              <a:rPr lang="en-IN" b="1" dirty="0"/>
              <a:t> data </a:t>
            </a:r>
            <a:r>
              <a:rPr lang="en-IN" b="1" dirty="0" err="1"/>
              <a:t>mining;prediction</a:t>
            </a:r>
            <a:r>
              <a:rPr lang="en-IN" b="1" dirty="0"/>
              <a:t> models},</a:t>
            </a:r>
          </a:p>
        </p:txBody>
      </p:sp>
      <p:sp>
        <p:nvSpPr>
          <p:cNvPr id="9" name="TextBox 8">
            <a:extLst>
              <a:ext uri="{FF2B5EF4-FFF2-40B4-BE49-F238E27FC236}">
                <a16:creationId xmlns:a16="http://schemas.microsoft.com/office/drawing/2014/main" id="{2CAFA1C9-4ABB-F398-A33C-76CF4E2E3B09}"/>
              </a:ext>
            </a:extLst>
          </p:cNvPr>
          <p:cNvSpPr txBox="1"/>
          <p:nvPr/>
        </p:nvSpPr>
        <p:spPr>
          <a:xfrm>
            <a:off x="473927" y="4581960"/>
            <a:ext cx="12389005" cy="1477328"/>
          </a:xfrm>
          <a:prstGeom prst="rect">
            <a:avLst/>
          </a:prstGeom>
          <a:noFill/>
        </p:spPr>
        <p:txBody>
          <a:bodyPr wrap="square" rtlCol="0">
            <a:spAutoFit/>
          </a:bodyPr>
          <a:lstStyle/>
          <a:p>
            <a:r>
              <a:rPr lang="en-IN" b="1" dirty="0"/>
              <a:t>3. T. </a:t>
            </a:r>
            <a:r>
              <a:rPr lang="en-IN" b="1" dirty="0" err="1"/>
              <a:t>Nema</a:t>
            </a:r>
            <a:r>
              <a:rPr lang="en-IN" b="1" dirty="0"/>
              <a:t> and S. </a:t>
            </a:r>
            <a:r>
              <a:rPr lang="en-IN" b="1" dirty="0" err="1"/>
              <a:t>Palwe</a:t>
            </a:r>
            <a:r>
              <a:rPr lang="en-IN" b="1" dirty="0"/>
              <a:t>, "Predicting Students' Academic Success using Machine Learning Algorithms," 2023 7th International Conference On Computing, Communication, Control And Automation (ICCUBEA), Pune, India, 2023, pp. 1-7, </a:t>
            </a:r>
            <a:r>
              <a:rPr lang="en-IN" b="1" dirty="0" err="1"/>
              <a:t>doi</a:t>
            </a:r>
            <a:r>
              <a:rPr lang="en-IN" b="1" dirty="0"/>
              <a:t>: 10.1109/ICCUBEA58933.2023.10392079. keywords: {Logistic </a:t>
            </a:r>
            <a:r>
              <a:rPr lang="en-IN" b="1" dirty="0" err="1"/>
              <a:t>regression;Machine</a:t>
            </a:r>
            <a:r>
              <a:rPr lang="en-IN" b="1" dirty="0"/>
              <a:t> learning </a:t>
            </a:r>
            <a:r>
              <a:rPr lang="en-IN" b="1" dirty="0" err="1"/>
              <a:t>algorithms;Recurrent</a:t>
            </a:r>
            <a:r>
              <a:rPr lang="en-IN" b="1" dirty="0"/>
              <a:t> neural </a:t>
            </a:r>
            <a:r>
              <a:rPr lang="en-IN" b="1" dirty="0" err="1"/>
              <a:t>networks;Education;Time</a:t>
            </a:r>
            <a:r>
              <a:rPr lang="en-IN" b="1" dirty="0"/>
              <a:t> series </a:t>
            </a:r>
            <a:r>
              <a:rPr lang="en-IN" b="1" dirty="0" err="1"/>
              <a:t>analysis;Predictive</a:t>
            </a:r>
            <a:r>
              <a:rPr lang="en-IN" b="1" dirty="0"/>
              <a:t> </a:t>
            </a:r>
            <a:r>
              <a:rPr lang="en-IN" b="1" dirty="0" err="1"/>
              <a:t>models;Resource</a:t>
            </a:r>
            <a:r>
              <a:rPr lang="en-IN" b="1" dirty="0"/>
              <a:t> </a:t>
            </a:r>
            <a:r>
              <a:rPr lang="en-IN" b="1" dirty="0" err="1"/>
              <a:t>management;Machine</a:t>
            </a:r>
            <a:r>
              <a:rPr lang="en-IN" b="1" dirty="0"/>
              <a:t> </a:t>
            </a:r>
            <a:r>
              <a:rPr lang="en-IN" b="1" dirty="0" err="1"/>
              <a:t>Learning;Academic</a:t>
            </a:r>
            <a:r>
              <a:rPr lang="en-IN" b="1" dirty="0"/>
              <a:t> </a:t>
            </a:r>
            <a:r>
              <a:rPr lang="en-IN" b="1" dirty="0" err="1"/>
              <a:t>Success;Random</a:t>
            </a:r>
            <a:r>
              <a:rPr lang="en-IN" b="1" dirty="0"/>
              <a:t> </a:t>
            </a:r>
            <a:r>
              <a:rPr lang="en-IN" b="1" dirty="0" err="1"/>
              <a:t>Forest;Voting</a:t>
            </a:r>
            <a:r>
              <a:rPr lang="en-IN" b="1" dirty="0"/>
              <a:t> Classifier},</a:t>
            </a:r>
          </a:p>
        </p:txBody>
      </p:sp>
      <p:sp>
        <p:nvSpPr>
          <p:cNvPr id="11" name="TextBox 10">
            <a:extLst>
              <a:ext uri="{FF2B5EF4-FFF2-40B4-BE49-F238E27FC236}">
                <a16:creationId xmlns:a16="http://schemas.microsoft.com/office/drawing/2014/main" id="{27FDB9BF-E71F-7B3D-4E91-C03652CD1BB7}"/>
              </a:ext>
            </a:extLst>
          </p:cNvPr>
          <p:cNvSpPr txBox="1"/>
          <p:nvPr/>
        </p:nvSpPr>
        <p:spPr>
          <a:xfrm>
            <a:off x="345687" y="6601524"/>
            <a:ext cx="12389005" cy="1477328"/>
          </a:xfrm>
          <a:prstGeom prst="rect">
            <a:avLst/>
          </a:prstGeom>
          <a:noFill/>
        </p:spPr>
        <p:txBody>
          <a:bodyPr wrap="square" rtlCol="0">
            <a:spAutoFit/>
          </a:bodyPr>
          <a:lstStyle/>
          <a:p>
            <a:r>
              <a:rPr lang="en-IN" b="1" dirty="0"/>
              <a:t>4. M. A. Dewi, F. I. </a:t>
            </a:r>
            <a:r>
              <a:rPr lang="en-IN" b="1" dirty="0" err="1"/>
              <a:t>Kurniadi</a:t>
            </a:r>
            <a:r>
              <a:rPr lang="en-IN" b="1" dirty="0"/>
              <a:t>, D. F. Murad, S. G. </a:t>
            </a:r>
            <a:r>
              <a:rPr lang="en-IN" b="1" dirty="0" err="1"/>
              <a:t>Rabiha</a:t>
            </a:r>
            <a:r>
              <a:rPr lang="en-IN" b="1" dirty="0"/>
              <a:t> and A. </a:t>
            </a:r>
            <a:r>
              <a:rPr lang="en-IN" b="1" dirty="0" err="1"/>
              <a:t>Romli</a:t>
            </a:r>
            <a:r>
              <a:rPr lang="en-IN" b="1" dirty="0"/>
              <a:t>, "Machine Learning Algorithms for Early Predicting Dropout Student Online Learning," 2023 IEEE 9th International Conference on Computing, Engineering and Design (ICCED), Kuala Lumpur, Malaysia, 2023, pp. 1-4, </a:t>
            </a:r>
            <a:r>
              <a:rPr lang="en-IN" b="1" dirty="0" err="1"/>
              <a:t>doi</a:t>
            </a:r>
            <a:r>
              <a:rPr lang="en-IN" b="1" dirty="0"/>
              <a:t>: 10.1109/ICCED60214.2023.10425359. keywords: {Support vector </a:t>
            </a:r>
            <a:r>
              <a:rPr lang="en-IN" b="1" dirty="0" err="1"/>
              <a:t>machines;Logistic</a:t>
            </a:r>
            <a:r>
              <a:rPr lang="en-IN" b="1" dirty="0"/>
              <a:t> </a:t>
            </a:r>
            <a:r>
              <a:rPr lang="en-IN" b="1" dirty="0" err="1"/>
              <a:t>regression;Machine</a:t>
            </a:r>
            <a:r>
              <a:rPr lang="en-IN" b="1" dirty="0"/>
              <a:t> learning </a:t>
            </a:r>
            <a:r>
              <a:rPr lang="en-IN" b="1" dirty="0" err="1"/>
              <a:t>algorithms;Machine</a:t>
            </a:r>
            <a:r>
              <a:rPr lang="en-IN" b="1" dirty="0"/>
              <a:t> </a:t>
            </a:r>
            <a:r>
              <a:rPr lang="en-IN" b="1" dirty="0" err="1"/>
              <a:t>learning;Predictive</a:t>
            </a:r>
            <a:r>
              <a:rPr lang="en-IN" b="1" dirty="0"/>
              <a:t> </a:t>
            </a:r>
            <a:r>
              <a:rPr lang="en-IN" b="1" dirty="0" err="1"/>
              <a:t>models;Media;Prediction</a:t>
            </a:r>
            <a:r>
              <a:rPr lang="en-IN" b="1" dirty="0"/>
              <a:t> </a:t>
            </a:r>
            <a:r>
              <a:rPr lang="en-IN" b="1" dirty="0" err="1"/>
              <a:t>algorithms;Predictions;student;dropout;online</a:t>
            </a:r>
            <a:r>
              <a:rPr lang="en-IN" b="1" dirty="0"/>
              <a:t> </a:t>
            </a:r>
            <a:r>
              <a:rPr lang="en-IN" b="1" dirty="0" err="1"/>
              <a:t>learning;machine</a:t>
            </a:r>
            <a:r>
              <a:rPr lang="en-IN" b="1" dirty="0"/>
              <a:t> learning},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7014F2-1537-4216-615F-75BFE476633E}"/>
              </a:ext>
            </a:extLst>
          </p:cNvPr>
          <p:cNvSpPr txBox="1"/>
          <p:nvPr/>
        </p:nvSpPr>
        <p:spPr>
          <a:xfrm>
            <a:off x="317809" y="200722"/>
            <a:ext cx="12779298" cy="1631216"/>
          </a:xfrm>
          <a:prstGeom prst="rect">
            <a:avLst/>
          </a:prstGeom>
          <a:noFill/>
        </p:spPr>
        <p:txBody>
          <a:bodyPr wrap="square" rtlCol="0">
            <a:spAutoFit/>
          </a:bodyPr>
          <a:lstStyle/>
          <a:p>
            <a:r>
              <a:rPr lang="en-IN" sz="2000" b="1" dirty="0"/>
              <a:t>5. V. Hegde and P. P. </a:t>
            </a:r>
            <a:r>
              <a:rPr lang="en-IN" sz="2000" b="1" dirty="0" err="1"/>
              <a:t>Prageeth</a:t>
            </a:r>
            <a:r>
              <a:rPr lang="en-IN" sz="2000" b="1" dirty="0"/>
              <a:t>, "Higher education student dropout prediction and analysis through educational data mining," 2018 2nd International Conference on Inventive Systems and Control (ICISC), Coimbatore, India, 2018, pp. 694-699, </a:t>
            </a:r>
            <a:r>
              <a:rPr lang="en-IN" sz="2000" b="1" dirty="0" err="1"/>
              <a:t>doi</a:t>
            </a:r>
            <a:r>
              <a:rPr lang="en-IN" sz="2000" b="1" dirty="0"/>
              <a:t>: 10.1109/ICISC.2018.8398887. keywords: {Feature </a:t>
            </a:r>
            <a:r>
              <a:rPr lang="en-IN" sz="2000" b="1" dirty="0" err="1"/>
              <a:t>extraction;Data</a:t>
            </a:r>
            <a:r>
              <a:rPr lang="en-IN" sz="2000" b="1" dirty="0"/>
              <a:t> </a:t>
            </a:r>
            <a:r>
              <a:rPr lang="en-IN" sz="2000" b="1" dirty="0" err="1"/>
              <a:t>mining;Classification</a:t>
            </a:r>
            <a:r>
              <a:rPr lang="en-IN" sz="2000" b="1" dirty="0"/>
              <a:t> </a:t>
            </a:r>
            <a:r>
              <a:rPr lang="en-IN" sz="2000" b="1" dirty="0" err="1"/>
              <a:t>algorithms;Data</a:t>
            </a:r>
            <a:r>
              <a:rPr lang="en-IN" sz="2000" b="1" dirty="0"/>
              <a:t> </a:t>
            </a:r>
            <a:r>
              <a:rPr lang="en-IN" sz="2000" b="1" dirty="0" err="1"/>
              <a:t>preprocessing;Training</a:t>
            </a:r>
            <a:r>
              <a:rPr lang="en-IN" sz="2000" b="1" dirty="0"/>
              <a:t> </a:t>
            </a:r>
            <a:r>
              <a:rPr lang="en-IN" sz="2000" b="1" dirty="0" err="1"/>
              <a:t>data;Testing;Conferences;Dimensionality</a:t>
            </a:r>
            <a:r>
              <a:rPr lang="en-IN" sz="2000" b="1" dirty="0"/>
              <a:t> </a:t>
            </a:r>
            <a:r>
              <a:rPr lang="en-IN" sz="2000" b="1" dirty="0" err="1"/>
              <a:t>reduction;Feature</a:t>
            </a:r>
            <a:r>
              <a:rPr lang="en-IN" sz="2000" b="1" dirty="0"/>
              <a:t> </a:t>
            </a:r>
            <a:r>
              <a:rPr lang="en-IN" sz="2000" b="1" dirty="0" err="1"/>
              <a:t>selection;Feature</a:t>
            </a:r>
            <a:r>
              <a:rPr lang="en-IN" sz="2000" b="1" dirty="0"/>
              <a:t> </a:t>
            </a:r>
            <a:r>
              <a:rPr lang="en-IN" sz="2000" b="1" dirty="0" err="1"/>
              <a:t>extraction;Dropout;Retention;EDM</a:t>
            </a:r>
            <a:r>
              <a:rPr lang="en-IN" sz="2000" b="1" dirty="0"/>
              <a:t>},</a:t>
            </a:r>
          </a:p>
        </p:txBody>
      </p:sp>
      <p:sp>
        <p:nvSpPr>
          <p:cNvPr id="5" name="TextBox 4">
            <a:extLst>
              <a:ext uri="{FF2B5EF4-FFF2-40B4-BE49-F238E27FC236}">
                <a16:creationId xmlns:a16="http://schemas.microsoft.com/office/drawing/2014/main" id="{B4DE92EF-237C-1A36-C961-529117211F2C}"/>
              </a:ext>
            </a:extLst>
          </p:cNvPr>
          <p:cNvSpPr txBox="1"/>
          <p:nvPr/>
        </p:nvSpPr>
        <p:spPr>
          <a:xfrm>
            <a:off x="317809" y="2145911"/>
            <a:ext cx="11931805" cy="1631216"/>
          </a:xfrm>
          <a:prstGeom prst="rect">
            <a:avLst/>
          </a:prstGeom>
          <a:noFill/>
        </p:spPr>
        <p:txBody>
          <a:bodyPr wrap="square" rtlCol="0">
            <a:spAutoFit/>
          </a:bodyPr>
          <a:lstStyle/>
          <a:p>
            <a:r>
              <a:rPr lang="en-IN" sz="2000" b="1" dirty="0"/>
              <a:t>6. V. Hegde and P. P. </a:t>
            </a:r>
            <a:r>
              <a:rPr lang="en-IN" sz="2000" b="1" dirty="0" err="1"/>
              <a:t>Prageeth</a:t>
            </a:r>
            <a:r>
              <a:rPr lang="en-IN" sz="2000" b="1" dirty="0"/>
              <a:t>, "Higher education student dropout prediction and analysis through educational data mining," 2018 2nd International Conference on Inventive Systems and Control (ICISC), Coimbatore, India, 2018, pp. 694-699, </a:t>
            </a:r>
            <a:r>
              <a:rPr lang="en-IN" sz="2000" b="1" dirty="0" err="1"/>
              <a:t>doi</a:t>
            </a:r>
            <a:r>
              <a:rPr lang="en-IN" sz="2000" b="1" dirty="0"/>
              <a:t>: 10.1109/ICISC.2018.8398887. keywords: {Feature </a:t>
            </a:r>
            <a:r>
              <a:rPr lang="en-IN" sz="2000" b="1" dirty="0" err="1"/>
              <a:t>extraction;Data</a:t>
            </a:r>
            <a:r>
              <a:rPr lang="en-IN" sz="2000" b="1" dirty="0"/>
              <a:t> </a:t>
            </a:r>
            <a:r>
              <a:rPr lang="en-IN" sz="2000" b="1" dirty="0" err="1"/>
              <a:t>mining;Classification</a:t>
            </a:r>
            <a:r>
              <a:rPr lang="en-IN" sz="2000" b="1" dirty="0"/>
              <a:t> </a:t>
            </a:r>
            <a:r>
              <a:rPr lang="en-IN" sz="2000" b="1" dirty="0" err="1"/>
              <a:t>algorithms;Data</a:t>
            </a:r>
            <a:r>
              <a:rPr lang="en-IN" sz="2000" b="1" dirty="0"/>
              <a:t> </a:t>
            </a:r>
            <a:r>
              <a:rPr lang="en-IN" sz="2000" b="1" dirty="0" err="1"/>
              <a:t>preprocessing;Training</a:t>
            </a:r>
            <a:r>
              <a:rPr lang="en-IN" sz="2000" b="1" dirty="0"/>
              <a:t> </a:t>
            </a:r>
            <a:r>
              <a:rPr lang="en-IN" sz="2000" b="1" dirty="0" err="1"/>
              <a:t>data;Testing;Conferences;Dimensionality</a:t>
            </a:r>
            <a:r>
              <a:rPr lang="en-IN" sz="2000" b="1" dirty="0"/>
              <a:t> </a:t>
            </a:r>
            <a:r>
              <a:rPr lang="en-IN" sz="2000" b="1" dirty="0" err="1"/>
              <a:t>reduction;Feature</a:t>
            </a:r>
            <a:r>
              <a:rPr lang="en-IN" sz="2000" b="1" dirty="0"/>
              <a:t> </a:t>
            </a:r>
            <a:r>
              <a:rPr lang="en-IN" sz="2000" b="1" dirty="0" err="1"/>
              <a:t>selection;Feature</a:t>
            </a:r>
            <a:r>
              <a:rPr lang="en-IN" sz="2000" b="1" dirty="0"/>
              <a:t> </a:t>
            </a:r>
            <a:r>
              <a:rPr lang="en-IN" sz="2000" b="1" dirty="0" err="1"/>
              <a:t>extraction;Dropout;Retention;EDM</a:t>
            </a:r>
            <a:r>
              <a:rPr lang="en-IN" sz="2000" b="1" dirty="0"/>
              <a:t>},</a:t>
            </a:r>
          </a:p>
        </p:txBody>
      </p:sp>
      <p:sp>
        <p:nvSpPr>
          <p:cNvPr id="6" name="TextBox 5">
            <a:extLst>
              <a:ext uri="{FF2B5EF4-FFF2-40B4-BE49-F238E27FC236}">
                <a16:creationId xmlns:a16="http://schemas.microsoft.com/office/drawing/2014/main" id="{3EBB5738-E75B-90B2-E3C0-567E2024CD43}"/>
              </a:ext>
            </a:extLst>
          </p:cNvPr>
          <p:cNvSpPr txBox="1"/>
          <p:nvPr/>
        </p:nvSpPr>
        <p:spPr>
          <a:xfrm>
            <a:off x="317809" y="4087963"/>
            <a:ext cx="11719932" cy="1631216"/>
          </a:xfrm>
          <a:prstGeom prst="rect">
            <a:avLst/>
          </a:prstGeom>
          <a:noFill/>
        </p:spPr>
        <p:txBody>
          <a:bodyPr wrap="square" rtlCol="0">
            <a:spAutoFit/>
          </a:bodyPr>
          <a:lstStyle/>
          <a:p>
            <a:r>
              <a:rPr lang="en-IN" sz="2000" b="1" dirty="0"/>
              <a:t>7. C. E. Aguirre and J. C. Pérez, "Predictive data analysis techniques applied to dropping out of university studies," 2020 XLVI Latin American Computing Conference (CLEI), Loja, Ecuador, 2020, pp. 512-521, </a:t>
            </a:r>
            <a:r>
              <a:rPr lang="en-IN" sz="2000" b="1" dirty="0" err="1"/>
              <a:t>doi</a:t>
            </a:r>
            <a:r>
              <a:rPr lang="en-IN" sz="2000" b="1" dirty="0"/>
              <a:t>: 10.1109/CLEI52000.2020.00066. keywords: {</a:t>
            </a:r>
            <a:r>
              <a:rPr lang="en-IN" sz="2000" b="1" dirty="0" err="1"/>
              <a:t>Training;Engineering</a:t>
            </a:r>
            <a:r>
              <a:rPr lang="en-IN" sz="2000" b="1" dirty="0"/>
              <a:t> </a:t>
            </a:r>
            <a:r>
              <a:rPr lang="en-IN" sz="2000" b="1" dirty="0" err="1"/>
              <a:t>profession;Sociology;Linear</a:t>
            </a:r>
            <a:r>
              <a:rPr lang="en-IN" sz="2000" b="1" dirty="0"/>
              <a:t> </a:t>
            </a:r>
            <a:r>
              <a:rPr lang="en-IN" sz="2000" b="1" dirty="0" err="1"/>
              <a:t>regression;Machine</a:t>
            </a:r>
            <a:r>
              <a:rPr lang="en-IN" sz="2000" b="1" dirty="0"/>
              <a:t> </a:t>
            </a:r>
            <a:r>
              <a:rPr lang="en-IN" sz="2000" b="1" dirty="0" err="1"/>
              <a:t>learning;Predictive</a:t>
            </a:r>
            <a:r>
              <a:rPr lang="en-IN" sz="2000" b="1" dirty="0"/>
              <a:t> </a:t>
            </a:r>
            <a:r>
              <a:rPr lang="en-IN" sz="2000" b="1" dirty="0" err="1"/>
              <a:t>models;Ontologies;Dropout</a:t>
            </a:r>
            <a:r>
              <a:rPr lang="en-IN" sz="2000" b="1" dirty="0"/>
              <a:t> </a:t>
            </a:r>
            <a:r>
              <a:rPr lang="en-IN" sz="2000" b="1" dirty="0" err="1"/>
              <a:t>model;Student</a:t>
            </a:r>
            <a:r>
              <a:rPr lang="en-IN" sz="2000" b="1" dirty="0"/>
              <a:t> retention in higher </a:t>
            </a:r>
            <a:r>
              <a:rPr lang="en-IN" sz="2000" b="1" dirty="0" err="1"/>
              <a:t>education;University</a:t>
            </a:r>
            <a:r>
              <a:rPr lang="en-IN" sz="2000" b="1" dirty="0"/>
              <a:t> dropout prediction},</a:t>
            </a:r>
          </a:p>
        </p:txBody>
      </p:sp>
      <p:sp>
        <p:nvSpPr>
          <p:cNvPr id="7" name="TextBox 6">
            <a:extLst>
              <a:ext uri="{FF2B5EF4-FFF2-40B4-BE49-F238E27FC236}">
                <a16:creationId xmlns:a16="http://schemas.microsoft.com/office/drawing/2014/main" id="{62ED1D38-308B-1B98-D4C4-8EB66045F760}"/>
              </a:ext>
            </a:extLst>
          </p:cNvPr>
          <p:cNvSpPr txBox="1"/>
          <p:nvPr/>
        </p:nvSpPr>
        <p:spPr>
          <a:xfrm>
            <a:off x="317809" y="6155473"/>
            <a:ext cx="12400156" cy="1631216"/>
          </a:xfrm>
          <a:prstGeom prst="rect">
            <a:avLst/>
          </a:prstGeom>
          <a:noFill/>
        </p:spPr>
        <p:txBody>
          <a:bodyPr wrap="square" rtlCol="0">
            <a:spAutoFit/>
          </a:bodyPr>
          <a:lstStyle/>
          <a:p>
            <a:r>
              <a:rPr lang="en-IN" sz="2000" b="1" dirty="0"/>
              <a:t>8. H. P. Singh and H. N. </a:t>
            </a:r>
            <a:r>
              <a:rPr lang="en-IN" sz="2000" b="1" dirty="0" err="1"/>
              <a:t>Alhulail</a:t>
            </a:r>
            <a:r>
              <a:rPr lang="en-IN" sz="2000" b="1" dirty="0"/>
              <a:t>, "Predicting Student-Teachers Dropout Risk and Early Identification: A Four-Step Logistic Regression Approach," in IEEE Access, vol. 10, pp. 6470-6482, 2022, </a:t>
            </a:r>
            <a:r>
              <a:rPr lang="en-IN" sz="2000" b="1" dirty="0" err="1"/>
              <a:t>doi</a:t>
            </a:r>
            <a:r>
              <a:rPr lang="en-IN" sz="2000" b="1" dirty="0"/>
              <a:t>: 10.1109/ACCESS.2022.3141992.keywords: {</a:t>
            </a:r>
            <a:r>
              <a:rPr lang="en-IN" sz="2000" b="1" dirty="0" err="1"/>
              <a:t>Education;Predictive</a:t>
            </a:r>
            <a:r>
              <a:rPr lang="en-IN" sz="2000" b="1" dirty="0"/>
              <a:t> </a:t>
            </a:r>
            <a:r>
              <a:rPr lang="en-IN" sz="2000" b="1" dirty="0" err="1"/>
              <a:t>models;Logistics;Training;Developing</a:t>
            </a:r>
            <a:r>
              <a:rPr lang="en-IN" sz="2000" b="1" dirty="0"/>
              <a:t> </a:t>
            </a:r>
            <a:r>
              <a:rPr lang="en-IN" sz="2000" b="1" dirty="0" err="1"/>
              <a:t>countries;Costs;Analytical</a:t>
            </a:r>
            <a:r>
              <a:rPr lang="en-IN" sz="2000" b="1" dirty="0"/>
              <a:t> </a:t>
            </a:r>
            <a:r>
              <a:rPr lang="en-IN" sz="2000" b="1" dirty="0" err="1"/>
              <a:t>models;Dropout</a:t>
            </a:r>
            <a:r>
              <a:rPr lang="en-IN" sz="2000" b="1" dirty="0"/>
              <a:t> </a:t>
            </a:r>
            <a:r>
              <a:rPr lang="en-IN" sz="2000" b="1" dirty="0" err="1"/>
              <a:t>risk;early</a:t>
            </a:r>
            <a:r>
              <a:rPr lang="en-IN" sz="2000" b="1" dirty="0"/>
              <a:t> </a:t>
            </a:r>
            <a:r>
              <a:rPr lang="en-IN" sz="2000" b="1" dirty="0" err="1"/>
              <a:t>identification;least-developed</a:t>
            </a:r>
            <a:r>
              <a:rPr lang="en-IN" sz="2000" b="1" dirty="0"/>
              <a:t> </a:t>
            </a:r>
            <a:r>
              <a:rPr lang="en-IN" sz="2000" b="1" dirty="0" err="1"/>
              <a:t>economy;logistic</a:t>
            </a:r>
            <a:r>
              <a:rPr lang="en-IN" sz="2000" b="1" dirty="0"/>
              <a:t> regression </a:t>
            </a:r>
            <a:r>
              <a:rPr lang="en-IN" sz="2000" b="1" dirty="0" err="1"/>
              <a:t>model;prediction;student-teachers;teacher</a:t>
            </a:r>
            <a:r>
              <a:rPr lang="en-IN" sz="2000" b="1" dirty="0"/>
              <a:t> training colleges},</a:t>
            </a:r>
          </a:p>
        </p:txBody>
      </p:sp>
    </p:spTree>
    <p:extLst>
      <p:ext uri="{BB962C8B-B14F-4D97-AF65-F5344CB8AC3E}">
        <p14:creationId xmlns:p14="http://schemas.microsoft.com/office/powerpoint/2010/main" val="364341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1515666"/>
            <a:ext cx="5554980" cy="694373"/>
          </a:xfrm>
          <a:prstGeom prst="rect">
            <a:avLst/>
          </a:prstGeom>
          <a:noFill/>
          <a:ln/>
        </p:spPr>
        <p:txBody>
          <a:bodyPr wrap="none" rtlCol="0" anchor="t"/>
          <a:lstStyle/>
          <a:p>
            <a:pPr marL="0" indent="0">
              <a:lnSpc>
                <a:spcPts val="5468"/>
              </a:lnSpc>
              <a:buNone/>
            </a:pPr>
            <a:r>
              <a:rPr lang="en-US" sz="4374" b="1" dirty="0">
                <a:solidFill>
                  <a:srgbClr val="1D1D1B"/>
                </a:solidFill>
                <a:latin typeface="Tomorrow" pitchFamily="34" charset="0"/>
                <a:ea typeface="Tomorrow" pitchFamily="34" charset="-122"/>
                <a:cs typeface="Tomorrow" pitchFamily="34" charset="-120"/>
              </a:rPr>
              <a:t>Abstract</a:t>
            </a:r>
            <a:endParaRPr lang="en-US" sz="4374" dirty="0"/>
          </a:p>
        </p:txBody>
      </p:sp>
      <p:sp>
        <p:nvSpPr>
          <p:cNvPr id="6" name="Shape 3"/>
          <p:cNvSpPr/>
          <p:nvPr/>
        </p:nvSpPr>
        <p:spPr>
          <a:xfrm>
            <a:off x="833199" y="2716887"/>
            <a:ext cx="499943" cy="499943"/>
          </a:xfrm>
          <a:prstGeom prst="roundRect">
            <a:avLst>
              <a:gd name="adj" fmla="val 26667"/>
            </a:avLst>
          </a:prstGeom>
          <a:solidFill>
            <a:srgbClr val="EAEAEA"/>
          </a:solidFill>
          <a:ln/>
        </p:spPr>
      </p:sp>
      <p:sp>
        <p:nvSpPr>
          <p:cNvPr id="7" name="Text 4"/>
          <p:cNvSpPr/>
          <p:nvPr/>
        </p:nvSpPr>
        <p:spPr>
          <a:xfrm>
            <a:off x="1007269" y="2758559"/>
            <a:ext cx="151686" cy="416481"/>
          </a:xfrm>
          <a:prstGeom prst="rect">
            <a:avLst/>
          </a:prstGeom>
          <a:noFill/>
          <a:ln/>
        </p:spPr>
        <p:txBody>
          <a:bodyPr wrap="none" rtlCol="0" anchor="t"/>
          <a:lstStyle/>
          <a:p>
            <a:pPr marL="0" indent="0" algn="ctr">
              <a:lnSpc>
                <a:spcPts val="3281"/>
              </a:lnSpc>
              <a:buNone/>
            </a:pPr>
            <a:r>
              <a:rPr lang="en-US" sz="2624" b="1" dirty="0">
                <a:solidFill>
                  <a:srgbClr val="1D1D1B"/>
                </a:solidFill>
                <a:latin typeface="Tomorrow" pitchFamily="34" charset="0"/>
                <a:ea typeface="Tomorrow" pitchFamily="34" charset="-122"/>
                <a:cs typeface="Tomorrow" pitchFamily="34" charset="-120"/>
              </a:rPr>
              <a:t>1</a:t>
            </a:r>
            <a:endParaRPr lang="en-US" sz="2624" dirty="0"/>
          </a:p>
        </p:txBody>
      </p:sp>
      <p:sp>
        <p:nvSpPr>
          <p:cNvPr id="8" name="Text 5"/>
          <p:cNvSpPr/>
          <p:nvPr/>
        </p:nvSpPr>
        <p:spPr>
          <a:xfrm>
            <a:off x="1555313" y="2793206"/>
            <a:ext cx="2777490" cy="347186"/>
          </a:xfrm>
          <a:prstGeom prst="rect">
            <a:avLst/>
          </a:prstGeom>
          <a:noFill/>
          <a:ln/>
        </p:spPr>
        <p:txBody>
          <a:bodyPr wrap="none" rtlCol="0" anchor="t"/>
          <a:lstStyle/>
          <a:p>
            <a:pPr marL="0" indent="0">
              <a:lnSpc>
                <a:spcPts val="2734"/>
              </a:lnSpc>
              <a:buNone/>
            </a:pPr>
            <a:r>
              <a:rPr lang="en-US" sz="2187" b="1" dirty="0">
                <a:solidFill>
                  <a:srgbClr val="1D1D1B"/>
                </a:solidFill>
                <a:latin typeface="Tomorrow" pitchFamily="34" charset="0"/>
                <a:ea typeface="Tomorrow" pitchFamily="34" charset="-122"/>
                <a:cs typeface="Tomorrow" pitchFamily="34" charset="-120"/>
              </a:rPr>
              <a:t>Project Overview</a:t>
            </a:r>
            <a:endParaRPr lang="en-US" sz="2187" dirty="0"/>
          </a:p>
        </p:txBody>
      </p:sp>
      <p:sp>
        <p:nvSpPr>
          <p:cNvPr id="9" name="Text 6"/>
          <p:cNvSpPr/>
          <p:nvPr/>
        </p:nvSpPr>
        <p:spPr>
          <a:xfrm>
            <a:off x="1555313" y="3273623"/>
            <a:ext cx="3820001" cy="1777008"/>
          </a:xfrm>
          <a:prstGeom prst="rect">
            <a:avLst/>
          </a:prstGeom>
          <a:noFill/>
          <a:ln/>
        </p:spPr>
        <p:txBody>
          <a:bodyPr wrap="square" rtlCol="0" anchor="t"/>
          <a:lstStyle/>
          <a:p>
            <a:pPr marL="0" indent="0">
              <a:lnSpc>
                <a:spcPts val="2799"/>
              </a:lnSpc>
              <a:buNone/>
            </a:pPr>
            <a:r>
              <a:rPr lang="en-US" sz="1750" dirty="0">
                <a:solidFill>
                  <a:srgbClr val="61615C"/>
                </a:solidFill>
                <a:latin typeface="Tomorrow" pitchFamily="34" charset="0"/>
                <a:ea typeface="Tomorrow" pitchFamily="34" charset="-122"/>
                <a:cs typeface="Tomorrow" pitchFamily="34" charset="-120"/>
              </a:rPr>
              <a:t>This section provides an abstract overview of the research project, outlining the main objectives and the methodologies that will be implemented.</a:t>
            </a:r>
            <a:endParaRPr lang="en-US" sz="1750" dirty="0"/>
          </a:p>
        </p:txBody>
      </p:sp>
      <p:sp>
        <p:nvSpPr>
          <p:cNvPr id="10" name="Shape 7"/>
          <p:cNvSpPr/>
          <p:nvPr/>
        </p:nvSpPr>
        <p:spPr>
          <a:xfrm>
            <a:off x="5597485" y="2716887"/>
            <a:ext cx="499943" cy="499943"/>
          </a:xfrm>
          <a:prstGeom prst="roundRect">
            <a:avLst>
              <a:gd name="adj" fmla="val 26667"/>
            </a:avLst>
          </a:prstGeom>
          <a:solidFill>
            <a:srgbClr val="EAEAEA"/>
          </a:solidFill>
          <a:ln/>
        </p:spPr>
      </p:sp>
      <p:sp>
        <p:nvSpPr>
          <p:cNvPr id="11" name="Text 8"/>
          <p:cNvSpPr/>
          <p:nvPr/>
        </p:nvSpPr>
        <p:spPr>
          <a:xfrm>
            <a:off x="5735479" y="2758559"/>
            <a:ext cx="223957" cy="416481"/>
          </a:xfrm>
          <a:prstGeom prst="rect">
            <a:avLst/>
          </a:prstGeom>
          <a:noFill/>
          <a:ln/>
        </p:spPr>
        <p:txBody>
          <a:bodyPr wrap="none" rtlCol="0" anchor="t"/>
          <a:lstStyle/>
          <a:p>
            <a:pPr marL="0" indent="0" algn="ctr">
              <a:lnSpc>
                <a:spcPts val="3281"/>
              </a:lnSpc>
              <a:buNone/>
            </a:pPr>
            <a:r>
              <a:rPr lang="en-US" sz="2624" b="1" dirty="0">
                <a:solidFill>
                  <a:srgbClr val="1D1D1B"/>
                </a:solidFill>
                <a:latin typeface="Tomorrow" pitchFamily="34" charset="0"/>
                <a:ea typeface="Tomorrow" pitchFamily="34" charset="-122"/>
                <a:cs typeface="Tomorrow" pitchFamily="34" charset="-120"/>
              </a:rPr>
              <a:t>2</a:t>
            </a:r>
            <a:endParaRPr lang="en-US" sz="2624" dirty="0"/>
          </a:p>
        </p:txBody>
      </p:sp>
      <p:sp>
        <p:nvSpPr>
          <p:cNvPr id="12" name="Text 9"/>
          <p:cNvSpPr/>
          <p:nvPr/>
        </p:nvSpPr>
        <p:spPr>
          <a:xfrm>
            <a:off x="6319599" y="2793206"/>
            <a:ext cx="2777490" cy="347186"/>
          </a:xfrm>
          <a:prstGeom prst="rect">
            <a:avLst/>
          </a:prstGeom>
          <a:noFill/>
          <a:ln/>
        </p:spPr>
        <p:txBody>
          <a:bodyPr wrap="none" rtlCol="0" anchor="t"/>
          <a:lstStyle/>
          <a:p>
            <a:pPr marL="0" indent="0">
              <a:lnSpc>
                <a:spcPts val="2734"/>
              </a:lnSpc>
              <a:buNone/>
            </a:pPr>
            <a:r>
              <a:rPr lang="en-US" sz="2187" b="1" dirty="0">
                <a:solidFill>
                  <a:srgbClr val="1D1D1B"/>
                </a:solidFill>
                <a:latin typeface="Tomorrow" pitchFamily="34" charset="0"/>
                <a:ea typeface="Tomorrow" pitchFamily="34" charset="-122"/>
                <a:cs typeface="Tomorrow" pitchFamily="34" charset="-120"/>
              </a:rPr>
              <a:t>Relevance</a:t>
            </a:r>
            <a:endParaRPr lang="en-US" sz="2187" dirty="0"/>
          </a:p>
        </p:txBody>
      </p:sp>
      <p:sp>
        <p:nvSpPr>
          <p:cNvPr id="13" name="Text 10"/>
          <p:cNvSpPr/>
          <p:nvPr/>
        </p:nvSpPr>
        <p:spPr>
          <a:xfrm>
            <a:off x="6319599" y="3273623"/>
            <a:ext cx="3820001" cy="1777008"/>
          </a:xfrm>
          <a:prstGeom prst="rect">
            <a:avLst/>
          </a:prstGeom>
          <a:noFill/>
          <a:ln/>
        </p:spPr>
        <p:txBody>
          <a:bodyPr wrap="square" rtlCol="0" anchor="t"/>
          <a:lstStyle/>
          <a:p>
            <a:pPr marL="0" indent="0">
              <a:lnSpc>
                <a:spcPts val="2799"/>
              </a:lnSpc>
              <a:buNone/>
            </a:pPr>
            <a:r>
              <a:rPr lang="en-US" sz="1750" dirty="0">
                <a:solidFill>
                  <a:srgbClr val="61615C"/>
                </a:solidFill>
                <a:latin typeface="Tomorrow" pitchFamily="34" charset="0"/>
                <a:ea typeface="Tomorrow" pitchFamily="34" charset="-122"/>
                <a:cs typeface="Tomorrow" pitchFamily="34" charset="-120"/>
              </a:rPr>
              <a:t>Highlights the relevance of the research and the potential impact it can have on educational institutions by identifying students at risk and enhancing academic success rates.</a:t>
            </a:r>
            <a:endParaRPr lang="en-US" sz="1750" dirty="0"/>
          </a:p>
        </p:txBody>
      </p:sp>
      <p:sp>
        <p:nvSpPr>
          <p:cNvPr id="14" name="Shape 11"/>
          <p:cNvSpPr/>
          <p:nvPr/>
        </p:nvSpPr>
        <p:spPr>
          <a:xfrm>
            <a:off x="833199" y="5446395"/>
            <a:ext cx="499943" cy="499943"/>
          </a:xfrm>
          <a:prstGeom prst="roundRect">
            <a:avLst>
              <a:gd name="adj" fmla="val 26667"/>
            </a:avLst>
          </a:prstGeom>
          <a:solidFill>
            <a:srgbClr val="EAEAEA"/>
          </a:solidFill>
          <a:ln/>
        </p:spPr>
      </p:sp>
      <p:sp>
        <p:nvSpPr>
          <p:cNvPr id="15" name="Text 12"/>
          <p:cNvSpPr/>
          <p:nvPr/>
        </p:nvSpPr>
        <p:spPr>
          <a:xfrm>
            <a:off x="971788" y="5488067"/>
            <a:ext cx="222647" cy="416481"/>
          </a:xfrm>
          <a:prstGeom prst="rect">
            <a:avLst/>
          </a:prstGeom>
          <a:noFill/>
          <a:ln/>
        </p:spPr>
        <p:txBody>
          <a:bodyPr wrap="none" rtlCol="0" anchor="t"/>
          <a:lstStyle/>
          <a:p>
            <a:pPr marL="0" indent="0" algn="ctr">
              <a:lnSpc>
                <a:spcPts val="3281"/>
              </a:lnSpc>
              <a:buNone/>
            </a:pPr>
            <a:r>
              <a:rPr lang="en-US" sz="2624" b="1" dirty="0">
                <a:solidFill>
                  <a:srgbClr val="1D1D1B"/>
                </a:solidFill>
                <a:latin typeface="Tomorrow" pitchFamily="34" charset="0"/>
                <a:ea typeface="Tomorrow" pitchFamily="34" charset="-122"/>
                <a:cs typeface="Tomorrow" pitchFamily="34" charset="-120"/>
              </a:rPr>
              <a:t>3</a:t>
            </a:r>
            <a:endParaRPr lang="en-US" sz="2624" dirty="0"/>
          </a:p>
        </p:txBody>
      </p:sp>
      <p:sp>
        <p:nvSpPr>
          <p:cNvPr id="16" name="Text 13"/>
          <p:cNvSpPr/>
          <p:nvPr/>
        </p:nvSpPr>
        <p:spPr>
          <a:xfrm>
            <a:off x="1555313" y="5522714"/>
            <a:ext cx="2777490" cy="347186"/>
          </a:xfrm>
          <a:prstGeom prst="rect">
            <a:avLst/>
          </a:prstGeom>
          <a:noFill/>
          <a:ln/>
        </p:spPr>
        <p:txBody>
          <a:bodyPr wrap="none" rtlCol="0" anchor="t"/>
          <a:lstStyle/>
          <a:p>
            <a:pPr marL="0" indent="0">
              <a:lnSpc>
                <a:spcPts val="2734"/>
              </a:lnSpc>
              <a:buNone/>
            </a:pPr>
            <a:r>
              <a:rPr lang="en-US" sz="2187" b="1" dirty="0">
                <a:solidFill>
                  <a:srgbClr val="1D1D1B"/>
                </a:solidFill>
                <a:latin typeface="Tomorrow" pitchFamily="34" charset="0"/>
                <a:ea typeface="Tomorrow" pitchFamily="34" charset="-122"/>
                <a:cs typeface="Tomorrow" pitchFamily="34" charset="-120"/>
              </a:rPr>
              <a:t>Key Components</a:t>
            </a:r>
            <a:endParaRPr lang="en-US" sz="2187" dirty="0"/>
          </a:p>
        </p:txBody>
      </p:sp>
      <p:sp>
        <p:nvSpPr>
          <p:cNvPr id="17" name="Text 14"/>
          <p:cNvSpPr/>
          <p:nvPr/>
        </p:nvSpPr>
        <p:spPr>
          <a:xfrm>
            <a:off x="1555313" y="6003131"/>
            <a:ext cx="8584287" cy="710803"/>
          </a:xfrm>
          <a:prstGeom prst="rect">
            <a:avLst/>
          </a:prstGeom>
          <a:noFill/>
          <a:ln/>
        </p:spPr>
        <p:txBody>
          <a:bodyPr wrap="square" rtlCol="0" anchor="t"/>
          <a:lstStyle/>
          <a:p>
            <a:pPr marL="0" indent="0">
              <a:lnSpc>
                <a:spcPts val="2799"/>
              </a:lnSpc>
              <a:buNone/>
            </a:pPr>
            <a:r>
              <a:rPr lang="en-US" sz="1750" dirty="0">
                <a:solidFill>
                  <a:srgbClr val="61615C"/>
                </a:solidFill>
                <a:latin typeface="Tomorrow" pitchFamily="34" charset="0"/>
                <a:ea typeface="Tomorrow" pitchFamily="34" charset="-122"/>
                <a:cs typeface="Tomorrow" pitchFamily="34" charset="-120"/>
              </a:rPr>
              <a:t>Details the key components of the project, including machine learning techniques such as logistic regression, data collection, and analysis methods.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2102" y="36433"/>
            <a:ext cx="14630400" cy="8229600"/>
          </a:xfrm>
          <a:prstGeom prst="rect">
            <a:avLst/>
          </a:prstGeom>
          <a:solidFill>
            <a:srgbClr val="FCFCFC"/>
          </a:solidFill>
          <a:ln/>
        </p:spPr>
      </p:sp>
      <p:pic>
        <p:nvPicPr>
          <p:cNvPr id="4" name="Image 0" descr="preencoded.png"/>
          <p:cNvPicPr>
            <a:picLocks noChangeAspect="1"/>
          </p:cNvPicPr>
          <p:nvPr/>
        </p:nvPicPr>
        <p:blipFill>
          <a:blip r:embed="rId3"/>
          <a:stretch>
            <a:fillRect/>
          </a:stretch>
        </p:blipFill>
        <p:spPr>
          <a:xfrm>
            <a:off x="0" y="0"/>
            <a:ext cx="14630400" cy="2709743"/>
          </a:xfrm>
          <a:prstGeom prst="rect">
            <a:avLst/>
          </a:prstGeom>
        </p:spPr>
      </p:pic>
      <p:sp>
        <p:nvSpPr>
          <p:cNvPr id="5" name="Text 2"/>
          <p:cNvSpPr/>
          <p:nvPr/>
        </p:nvSpPr>
        <p:spPr>
          <a:xfrm>
            <a:off x="83899" y="2782609"/>
            <a:ext cx="5419487" cy="677466"/>
          </a:xfrm>
          <a:prstGeom prst="rect">
            <a:avLst/>
          </a:prstGeom>
          <a:noFill/>
          <a:ln/>
        </p:spPr>
        <p:txBody>
          <a:bodyPr wrap="none" rtlCol="0" anchor="t"/>
          <a:lstStyle/>
          <a:p>
            <a:pPr marL="0" indent="0">
              <a:lnSpc>
                <a:spcPts val="5334"/>
              </a:lnSpc>
              <a:buNone/>
            </a:pPr>
            <a:r>
              <a:rPr lang="en-US" sz="4267" b="1" dirty="0">
                <a:solidFill>
                  <a:srgbClr val="1D1D1B"/>
                </a:solidFill>
                <a:latin typeface="Tomorrow" pitchFamily="34" charset="0"/>
                <a:ea typeface="Tomorrow" pitchFamily="34" charset="-122"/>
                <a:cs typeface="Tomorrow" pitchFamily="34" charset="-120"/>
              </a:rPr>
              <a:t>Objectives</a:t>
            </a:r>
            <a:endParaRPr lang="en-US" sz="4267" dirty="0"/>
          </a:p>
        </p:txBody>
      </p:sp>
      <p:sp>
        <p:nvSpPr>
          <p:cNvPr id="6" name="Shape 3"/>
          <p:cNvSpPr/>
          <p:nvPr/>
        </p:nvSpPr>
        <p:spPr>
          <a:xfrm>
            <a:off x="161269" y="4093368"/>
            <a:ext cx="3287911" cy="3321844"/>
          </a:xfrm>
          <a:prstGeom prst="roundRect">
            <a:avLst>
              <a:gd name="adj" fmla="val 3956"/>
            </a:avLst>
          </a:prstGeom>
          <a:solidFill>
            <a:srgbClr val="EAEAEA"/>
          </a:solidFill>
          <a:ln/>
        </p:spPr>
      </p:sp>
      <p:sp>
        <p:nvSpPr>
          <p:cNvPr id="7" name="Text 4"/>
          <p:cNvSpPr/>
          <p:nvPr/>
        </p:nvSpPr>
        <p:spPr>
          <a:xfrm>
            <a:off x="274033" y="4249876"/>
            <a:ext cx="2709743" cy="338733"/>
          </a:xfrm>
          <a:prstGeom prst="rect">
            <a:avLst/>
          </a:prstGeom>
          <a:noFill/>
          <a:ln/>
        </p:spPr>
        <p:txBody>
          <a:bodyPr wrap="none" rtlCol="0" anchor="t"/>
          <a:lstStyle/>
          <a:p>
            <a:pPr marL="0" indent="0">
              <a:lnSpc>
                <a:spcPts val="2667"/>
              </a:lnSpc>
              <a:buNone/>
            </a:pPr>
            <a:r>
              <a:rPr lang="en-US" sz="2134" b="1" dirty="0">
                <a:solidFill>
                  <a:srgbClr val="1D1D1B"/>
                </a:solidFill>
                <a:latin typeface="Tomorrow" pitchFamily="34" charset="0"/>
                <a:ea typeface="Tomorrow" pitchFamily="34" charset="-122"/>
                <a:cs typeface="Tomorrow" pitchFamily="34" charset="-120"/>
              </a:rPr>
              <a:t>Evaluate Data</a:t>
            </a:r>
            <a:endParaRPr lang="en-US" sz="2134" dirty="0"/>
          </a:p>
        </p:txBody>
      </p:sp>
      <p:sp>
        <p:nvSpPr>
          <p:cNvPr id="8" name="Text 5"/>
          <p:cNvSpPr/>
          <p:nvPr/>
        </p:nvSpPr>
        <p:spPr>
          <a:xfrm>
            <a:off x="250686" y="4930498"/>
            <a:ext cx="2854523" cy="2080974"/>
          </a:xfrm>
          <a:prstGeom prst="rect">
            <a:avLst/>
          </a:prstGeom>
          <a:noFill/>
          <a:ln/>
        </p:spPr>
        <p:txBody>
          <a:bodyPr wrap="square" rtlCol="0" anchor="t"/>
          <a:lstStyle/>
          <a:p>
            <a:pPr marL="0" indent="0">
              <a:lnSpc>
                <a:spcPts val="2731"/>
              </a:lnSpc>
              <a:buNone/>
            </a:pPr>
            <a:r>
              <a:rPr lang="en-US" sz="1707" dirty="0">
                <a:solidFill>
                  <a:srgbClr val="61615C"/>
                </a:solidFill>
                <a:latin typeface="Tomorrow" pitchFamily="34" charset="0"/>
                <a:ea typeface="Tomorrow" pitchFamily="34" charset="-122"/>
                <a:cs typeface="Tomorrow" pitchFamily="34" charset="-120"/>
              </a:rPr>
              <a:t>Collect and evaluate student demographic, academic, and behavioral data to identify patterns related to academic success and dropout.</a:t>
            </a:r>
            <a:endParaRPr lang="en-US" sz="1707" dirty="0"/>
          </a:p>
        </p:txBody>
      </p:sp>
      <p:sp>
        <p:nvSpPr>
          <p:cNvPr id="9" name="Shape 6"/>
          <p:cNvSpPr/>
          <p:nvPr/>
        </p:nvSpPr>
        <p:spPr>
          <a:xfrm>
            <a:off x="4244042" y="4155341"/>
            <a:ext cx="3287911" cy="3321844"/>
          </a:xfrm>
          <a:prstGeom prst="roundRect">
            <a:avLst>
              <a:gd name="adj" fmla="val 3956"/>
            </a:avLst>
          </a:prstGeom>
          <a:solidFill>
            <a:srgbClr val="EAEAEA"/>
          </a:solidFill>
          <a:ln/>
        </p:spPr>
      </p:sp>
      <p:sp>
        <p:nvSpPr>
          <p:cNvPr id="10" name="Text 7"/>
          <p:cNvSpPr/>
          <p:nvPr/>
        </p:nvSpPr>
        <p:spPr>
          <a:xfrm>
            <a:off x="4324382" y="4287689"/>
            <a:ext cx="2709743" cy="338733"/>
          </a:xfrm>
          <a:prstGeom prst="rect">
            <a:avLst/>
          </a:prstGeom>
          <a:noFill/>
          <a:ln/>
        </p:spPr>
        <p:txBody>
          <a:bodyPr wrap="none" rtlCol="0" anchor="t"/>
          <a:lstStyle/>
          <a:p>
            <a:pPr marL="0" indent="0">
              <a:lnSpc>
                <a:spcPts val="2667"/>
              </a:lnSpc>
              <a:buNone/>
            </a:pPr>
            <a:r>
              <a:rPr lang="en-US" sz="2134" b="1" dirty="0">
                <a:solidFill>
                  <a:srgbClr val="1D1D1B"/>
                </a:solidFill>
                <a:latin typeface="Tomorrow" pitchFamily="34" charset="0"/>
                <a:ea typeface="Tomorrow" pitchFamily="34" charset="-122"/>
                <a:cs typeface="Tomorrow" pitchFamily="34" charset="-120"/>
              </a:rPr>
              <a:t>Develop Models</a:t>
            </a:r>
            <a:endParaRPr lang="en-US" sz="2134" dirty="0"/>
          </a:p>
        </p:txBody>
      </p:sp>
      <p:sp>
        <p:nvSpPr>
          <p:cNvPr id="11" name="Text 8"/>
          <p:cNvSpPr/>
          <p:nvPr/>
        </p:nvSpPr>
        <p:spPr>
          <a:xfrm>
            <a:off x="4460736" y="4865489"/>
            <a:ext cx="2854523" cy="2080974"/>
          </a:xfrm>
          <a:prstGeom prst="rect">
            <a:avLst/>
          </a:prstGeom>
          <a:noFill/>
          <a:ln/>
        </p:spPr>
        <p:txBody>
          <a:bodyPr wrap="square" rtlCol="0" anchor="t"/>
          <a:lstStyle/>
          <a:p>
            <a:pPr marL="0" indent="0">
              <a:lnSpc>
                <a:spcPts val="2731"/>
              </a:lnSpc>
              <a:buNone/>
            </a:pPr>
            <a:r>
              <a:rPr lang="en-US" sz="1707" dirty="0">
                <a:solidFill>
                  <a:srgbClr val="61615C"/>
                </a:solidFill>
                <a:latin typeface="Tomorrow" pitchFamily="34" charset="0"/>
                <a:ea typeface="Tomorrow" pitchFamily="34" charset="-122"/>
                <a:cs typeface="Tomorrow" pitchFamily="34" charset="-120"/>
              </a:rPr>
              <a:t>Develop machine learning models utilizing deep learning and TensorFlow to predict academic success and identify at-risk students.</a:t>
            </a:r>
            <a:endParaRPr lang="en-US" sz="1707" dirty="0"/>
          </a:p>
        </p:txBody>
      </p:sp>
      <p:sp>
        <p:nvSpPr>
          <p:cNvPr id="12" name="Shape 9"/>
          <p:cNvSpPr/>
          <p:nvPr/>
        </p:nvSpPr>
        <p:spPr>
          <a:xfrm>
            <a:off x="8667909" y="4130516"/>
            <a:ext cx="3287911" cy="3321844"/>
          </a:xfrm>
          <a:prstGeom prst="roundRect">
            <a:avLst>
              <a:gd name="adj" fmla="val 3956"/>
            </a:avLst>
          </a:prstGeom>
          <a:solidFill>
            <a:srgbClr val="EAEAEA"/>
          </a:solidFill>
          <a:ln/>
        </p:spPr>
      </p:sp>
      <p:sp>
        <p:nvSpPr>
          <p:cNvPr id="13" name="Text 10"/>
          <p:cNvSpPr/>
          <p:nvPr/>
        </p:nvSpPr>
        <p:spPr>
          <a:xfrm>
            <a:off x="8762683" y="4188023"/>
            <a:ext cx="2854523" cy="677466"/>
          </a:xfrm>
          <a:prstGeom prst="rect">
            <a:avLst/>
          </a:prstGeom>
          <a:noFill/>
          <a:ln/>
        </p:spPr>
        <p:txBody>
          <a:bodyPr wrap="square" rtlCol="0" anchor="t"/>
          <a:lstStyle/>
          <a:p>
            <a:pPr marL="0" indent="0">
              <a:lnSpc>
                <a:spcPts val="2667"/>
              </a:lnSpc>
              <a:buNone/>
            </a:pPr>
            <a:r>
              <a:rPr lang="en-US" sz="2134" b="1" dirty="0">
                <a:solidFill>
                  <a:srgbClr val="1D1D1B"/>
                </a:solidFill>
                <a:latin typeface="Tomorrow" pitchFamily="34" charset="0"/>
                <a:ea typeface="Tomorrow" pitchFamily="34" charset="-122"/>
                <a:cs typeface="Tomorrow" pitchFamily="34" charset="-120"/>
              </a:rPr>
              <a:t>Implement Interventions</a:t>
            </a:r>
            <a:endParaRPr lang="en-US" sz="2134" dirty="0"/>
          </a:p>
        </p:txBody>
      </p:sp>
      <p:sp>
        <p:nvSpPr>
          <p:cNvPr id="14" name="Text 11"/>
          <p:cNvSpPr/>
          <p:nvPr/>
        </p:nvSpPr>
        <p:spPr>
          <a:xfrm>
            <a:off x="8919370" y="5146914"/>
            <a:ext cx="2854523" cy="2080974"/>
          </a:xfrm>
          <a:prstGeom prst="rect">
            <a:avLst/>
          </a:prstGeom>
          <a:noFill/>
          <a:ln/>
        </p:spPr>
        <p:txBody>
          <a:bodyPr wrap="square" rtlCol="0" anchor="t"/>
          <a:lstStyle/>
          <a:p>
            <a:pPr marL="0" indent="0">
              <a:lnSpc>
                <a:spcPts val="2731"/>
              </a:lnSpc>
              <a:buNone/>
            </a:pPr>
            <a:r>
              <a:rPr lang="en-US" sz="1707" dirty="0">
                <a:solidFill>
                  <a:srgbClr val="61615C"/>
                </a:solidFill>
                <a:latin typeface="Tomorrow" pitchFamily="34" charset="0"/>
                <a:ea typeface="Tomorrow" pitchFamily="34" charset="-122"/>
                <a:cs typeface="Tomorrow" pitchFamily="34" charset="-120"/>
              </a:rPr>
              <a:t>Implement targeted interventions based on the predictions to support students at risk and improve overall academic success.</a:t>
            </a:r>
            <a:endParaRPr lang="en-US" sz="1707"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Light bulb glowing">
            <a:extLst>
              <a:ext uri="{FF2B5EF4-FFF2-40B4-BE49-F238E27FC236}">
                <a16:creationId xmlns:a16="http://schemas.microsoft.com/office/drawing/2014/main" id="{E20F9D2F-A064-0AE6-119C-6113EF6093A3}"/>
              </a:ext>
            </a:extLst>
          </p:cNvPr>
          <p:cNvPicPr>
            <a:picLocks noChangeAspect="1"/>
          </p:cNvPicPr>
          <p:nvPr/>
        </p:nvPicPr>
        <p:blipFill>
          <a:blip r:embed="rId2"/>
          <a:stretch>
            <a:fillRect/>
          </a:stretch>
        </p:blipFill>
        <p:spPr>
          <a:xfrm>
            <a:off x="-540753" y="0"/>
            <a:ext cx="8882113" cy="8229600"/>
          </a:xfrm>
          <a:prstGeom prst="rect">
            <a:avLst/>
          </a:prstGeom>
        </p:spPr>
      </p:pic>
      <p:sp>
        <p:nvSpPr>
          <p:cNvPr id="16" name="TextBox 15">
            <a:extLst>
              <a:ext uri="{FF2B5EF4-FFF2-40B4-BE49-F238E27FC236}">
                <a16:creationId xmlns:a16="http://schemas.microsoft.com/office/drawing/2014/main" id="{6936A873-7682-4DC9-F6AA-43920772258D}"/>
              </a:ext>
            </a:extLst>
          </p:cNvPr>
          <p:cNvSpPr txBox="1"/>
          <p:nvPr/>
        </p:nvSpPr>
        <p:spPr>
          <a:xfrm>
            <a:off x="172720" y="2153920"/>
            <a:ext cx="4307840" cy="3139321"/>
          </a:xfrm>
          <a:prstGeom prst="rect">
            <a:avLst/>
          </a:prstGeom>
          <a:noFill/>
        </p:spPr>
        <p:txBody>
          <a:bodyPr wrap="square" rtlCol="0">
            <a:spAutoFit/>
          </a:bodyPr>
          <a:lstStyle/>
          <a:p>
            <a:r>
              <a:rPr lang="en-US" sz="6600" b="1" dirty="0">
                <a:solidFill>
                  <a:schemeClr val="bg1"/>
                </a:solidFill>
              </a:rPr>
              <a:t>PROPOSED IDEA AND TECHNIQUE</a:t>
            </a:r>
            <a:endParaRPr lang="en-IN" sz="6600" b="1" dirty="0">
              <a:solidFill>
                <a:schemeClr val="bg1"/>
              </a:solidFill>
            </a:endParaRPr>
          </a:p>
        </p:txBody>
      </p:sp>
      <p:sp>
        <p:nvSpPr>
          <p:cNvPr id="17" name="TextBox 16">
            <a:extLst>
              <a:ext uri="{FF2B5EF4-FFF2-40B4-BE49-F238E27FC236}">
                <a16:creationId xmlns:a16="http://schemas.microsoft.com/office/drawing/2014/main" id="{32350C90-0191-2B1B-6516-B66E77D95945}"/>
              </a:ext>
            </a:extLst>
          </p:cNvPr>
          <p:cNvSpPr txBox="1"/>
          <p:nvPr/>
        </p:nvSpPr>
        <p:spPr>
          <a:xfrm>
            <a:off x="8575040" y="152400"/>
            <a:ext cx="5669280" cy="7571303"/>
          </a:xfrm>
          <a:prstGeom prst="rect">
            <a:avLst/>
          </a:prstGeom>
          <a:noFill/>
        </p:spPr>
        <p:txBody>
          <a:bodyPr wrap="square" rtlCol="0">
            <a:spAutoFit/>
          </a:bodyPr>
          <a:lstStyle/>
          <a:p>
            <a:r>
              <a:rPr lang="en-US" dirty="0"/>
              <a:t>The proposed idea involves creating an early warning system using neural networks to predict student dropout and academic success. By collecting historical student data, engineering relevant features, and designing a neural network architecture, we can estimate the probability of dropout for each student. The system’s functionalities include personalized interventions, such as alerts and support programs, to prevent dropout and enhance overall educational outcomes. Additionally, adhering to deep learning specifications—such as dropout layers, early stopping, and hyperparameter tuning—ensures robust model performance and accurate predictions .</a:t>
            </a:r>
          </a:p>
          <a:p>
            <a:endParaRPr lang="en-US" dirty="0"/>
          </a:p>
          <a:p>
            <a:r>
              <a:rPr lang="en-US" dirty="0"/>
              <a:t>Deep learning is a subfield of machine learning that revolves around artificial neural networks (ANNs). These networks are inspired by the structure and function of the human brain’s biological neurons. In deep learning, we construct neural networks with multiple layers—known as deep neural networks (DNNs)—to model and solve complex problems. Our proposed deep learning model will adhere to specifications such as using rectified linear units (</a:t>
            </a:r>
            <a:r>
              <a:rPr lang="en-US" dirty="0" err="1"/>
              <a:t>ReLU</a:t>
            </a:r>
            <a:r>
              <a:rPr lang="en-US" dirty="0"/>
              <a:t>) as activation functions, incorporating dropout layers to prevent overfitting, and defining an output layer for binary classification (dropout or success). By following these guidelines, our model will learn intricate patterns from data, enabling accurate predictions and targeted interventions for student success. .</a:t>
            </a:r>
            <a:endParaRPr lang="en-IN" dirty="0"/>
          </a:p>
        </p:txBody>
      </p:sp>
    </p:spTree>
    <p:extLst>
      <p:ext uri="{BB962C8B-B14F-4D97-AF65-F5344CB8AC3E}">
        <p14:creationId xmlns:p14="http://schemas.microsoft.com/office/powerpoint/2010/main" val="171391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121920" y="-304800"/>
            <a:ext cx="14630400" cy="8229600"/>
          </a:xfrm>
          <a:prstGeom prst="rect">
            <a:avLst/>
          </a:prstGeom>
          <a:solidFill>
            <a:srgbClr val="FCFCFC"/>
          </a:solidFill>
          <a:ln/>
        </p:spPr>
      </p:sp>
      <p:sp>
        <p:nvSpPr>
          <p:cNvPr id="5" name="Text 2"/>
          <p:cNvSpPr/>
          <p:nvPr/>
        </p:nvSpPr>
        <p:spPr>
          <a:xfrm>
            <a:off x="6380077" y="304800"/>
            <a:ext cx="7477601" cy="1388745"/>
          </a:xfrm>
          <a:prstGeom prst="rect">
            <a:avLst/>
          </a:prstGeom>
          <a:noFill/>
          <a:ln/>
        </p:spPr>
        <p:txBody>
          <a:bodyPr wrap="square" rtlCol="0" anchor="t"/>
          <a:lstStyle/>
          <a:p>
            <a:pPr marL="0" indent="0">
              <a:lnSpc>
                <a:spcPts val="5468"/>
              </a:lnSpc>
              <a:buNone/>
            </a:pPr>
            <a:r>
              <a:rPr lang="en-US" sz="4374" b="1" dirty="0">
                <a:solidFill>
                  <a:srgbClr val="1D1D1B"/>
                </a:solidFill>
                <a:latin typeface="Tomorrow" pitchFamily="34" charset="0"/>
                <a:ea typeface="Tomorrow" pitchFamily="34" charset="-122"/>
                <a:cs typeface="Tomorrow" pitchFamily="34" charset="-120"/>
              </a:rPr>
              <a:t>Logistic Regression in Predictive Modeling</a:t>
            </a:r>
            <a:endParaRPr lang="en-US" sz="4374" dirty="0"/>
          </a:p>
        </p:txBody>
      </p:sp>
      <p:sp>
        <p:nvSpPr>
          <p:cNvPr id="6" name="Text 3"/>
          <p:cNvSpPr/>
          <p:nvPr/>
        </p:nvSpPr>
        <p:spPr>
          <a:xfrm>
            <a:off x="6482159" y="2337791"/>
            <a:ext cx="7477601" cy="1777008"/>
          </a:xfrm>
          <a:prstGeom prst="rect">
            <a:avLst/>
          </a:prstGeom>
          <a:noFill/>
          <a:ln/>
        </p:spPr>
        <p:txBody>
          <a:bodyPr wrap="square" rtlCol="0" anchor="t"/>
          <a:lstStyle/>
          <a:p>
            <a:pPr marL="0" indent="0">
              <a:lnSpc>
                <a:spcPts val="2799"/>
              </a:lnSpc>
              <a:buNone/>
            </a:pPr>
            <a:r>
              <a:rPr lang="en-US" sz="1750" dirty="0">
                <a:solidFill>
                  <a:srgbClr val="61615C"/>
                </a:solidFill>
                <a:latin typeface="Tomorrow" pitchFamily="34" charset="0"/>
                <a:ea typeface="Tomorrow" pitchFamily="34" charset="-122"/>
                <a:cs typeface="Tomorrow" pitchFamily="34" charset="-120"/>
              </a:rPr>
              <a:t>Logistic regression is a powerful statistical technique used to predict binary outcomes, such as whether a student will succeed or drop out. By analyzing various factors, logistic regression helps us understand the probabilities and make informed decisions to support at-risk students.</a:t>
            </a:r>
            <a:endParaRPr lang="en-US" sz="1750" dirty="0"/>
          </a:p>
        </p:txBody>
      </p:sp>
      <p:pic>
        <p:nvPicPr>
          <p:cNvPr id="7" name="Picture 6">
            <a:extLst>
              <a:ext uri="{FF2B5EF4-FFF2-40B4-BE49-F238E27FC236}">
                <a16:creationId xmlns:a16="http://schemas.microsoft.com/office/drawing/2014/main" id="{AC6C2A50-CBBC-C816-D809-5DD4B761DA8B}"/>
              </a:ext>
            </a:extLst>
          </p:cNvPr>
          <p:cNvPicPr>
            <a:picLocks noChangeAspect="1"/>
          </p:cNvPicPr>
          <p:nvPr/>
        </p:nvPicPr>
        <p:blipFill>
          <a:blip r:embed="rId3"/>
          <a:stretch>
            <a:fillRect/>
          </a:stretch>
        </p:blipFill>
        <p:spPr>
          <a:xfrm>
            <a:off x="0" y="707663"/>
            <a:ext cx="6258157" cy="681427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54CC4F-1519-9ED8-374D-41A6AF3B2803}"/>
              </a:ext>
            </a:extLst>
          </p:cNvPr>
          <p:cNvSpPr/>
          <p:nvPr/>
        </p:nvSpPr>
        <p:spPr>
          <a:xfrm>
            <a:off x="3144645" y="223025"/>
            <a:ext cx="7817995" cy="946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94F6BABB-0039-59B8-5E8E-F8C28BA2ADDF}"/>
              </a:ext>
            </a:extLst>
          </p:cNvPr>
          <p:cNvSpPr txBox="1"/>
          <p:nvPr/>
        </p:nvSpPr>
        <p:spPr>
          <a:xfrm>
            <a:off x="4962292" y="510500"/>
            <a:ext cx="4148254" cy="584775"/>
          </a:xfrm>
          <a:prstGeom prst="rect">
            <a:avLst/>
          </a:prstGeom>
          <a:noFill/>
        </p:spPr>
        <p:txBody>
          <a:bodyPr wrap="square" rtlCol="0">
            <a:spAutoFit/>
          </a:bodyPr>
          <a:lstStyle/>
          <a:p>
            <a:r>
              <a:rPr lang="en-US" sz="3200" b="1" dirty="0"/>
              <a:t>LITERATURE REVIEW</a:t>
            </a:r>
            <a:endParaRPr lang="en-IN" b="1" dirty="0"/>
          </a:p>
        </p:txBody>
      </p:sp>
      <p:sp>
        <p:nvSpPr>
          <p:cNvPr id="4" name="Oval 3">
            <a:extLst>
              <a:ext uri="{FF2B5EF4-FFF2-40B4-BE49-F238E27FC236}">
                <a16:creationId xmlns:a16="http://schemas.microsoft.com/office/drawing/2014/main" id="{A200A098-343D-B6D0-E63E-FD9BA165A5F4}"/>
              </a:ext>
            </a:extLst>
          </p:cNvPr>
          <p:cNvSpPr/>
          <p:nvPr/>
        </p:nvSpPr>
        <p:spPr>
          <a:xfrm>
            <a:off x="0" y="1561390"/>
            <a:ext cx="3445727" cy="14831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5E600FDB-512C-ED1B-47E1-0C09BCCBD418}"/>
              </a:ext>
            </a:extLst>
          </p:cNvPr>
          <p:cNvSpPr txBox="1"/>
          <p:nvPr/>
        </p:nvSpPr>
        <p:spPr>
          <a:xfrm>
            <a:off x="947854" y="2072114"/>
            <a:ext cx="1388328" cy="369332"/>
          </a:xfrm>
          <a:prstGeom prst="rect">
            <a:avLst/>
          </a:prstGeom>
          <a:noFill/>
        </p:spPr>
        <p:txBody>
          <a:bodyPr wrap="square" rtlCol="0">
            <a:spAutoFit/>
          </a:bodyPr>
          <a:lstStyle/>
          <a:p>
            <a:r>
              <a:rPr lang="en-IN" b="1" dirty="0"/>
              <a:t>Overview</a:t>
            </a:r>
          </a:p>
        </p:txBody>
      </p:sp>
      <p:sp>
        <p:nvSpPr>
          <p:cNvPr id="7" name="TextBox 6">
            <a:extLst>
              <a:ext uri="{FF2B5EF4-FFF2-40B4-BE49-F238E27FC236}">
                <a16:creationId xmlns:a16="http://schemas.microsoft.com/office/drawing/2014/main" id="{265BF132-35CA-3C04-3B78-1391F1F996BB}"/>
              </a:ext>
            </a:extLst>
          </p:cNvPr>
          <p:cNvSpPr txBox="1"/>
          <p:nvPr/>
        </p:nvSpPr>
        <p:spPr>
          <a:xfrm>
            <a:off x="111510" y="3376340"/>
            <a:ext cx="3980986" cy="5016758"/>
          </a:xfrm>
          <a:prstGeom prst="rect">
            <a:avLst/>
          </a:prstGeom>
          <a:noFill/>
        </p:spPr>
        <p:txBody>
          <a:bodyPr wrap="square" rtlCol="0">
            <a:spAutoFit/>
          </a:bodyPr>
          <a:lstStyle/>
          <a:p>
            <a:r>
              <a:rPr lang="en-US" sz="2000" dirty="0"/>
              <a:t>The field of predicting student dropout and academic success is a critical area of research in education. Researchers aim to understand the factors that contribute to students leaving their studies prematurely or achieving positive outcomes. By analyzing various features—such as academic performance, socio-economic context, and personal characteristics—educators and policymakers can design effective interventions to support students throughout their educational journey.</a:t>
            </a:r>
            <a:endParaRPr lang="en-IN" sz="2000" dirty="0"/>
          </a:p>
        </p:txBody>
      </p:sp>
      <p:sp>
        <p:nvSpPr>
          <p:cNvPr id="9" name="Oval 8">
            <a:extLst>
              <a:ext uri="{FF2B5EF4-FFF2-40B4-BE49-F238E27FC236}">
                <a16:creationId xmlns:a16="http://schemas.microsoft.com/office/drawing/2014/main" id="{3C491206-F8B4-DE31-39F8-434820520D37}"/>
              </a:ext>
            </a:extLst>
          </p:cNvPr>
          <p:cNvSpPr/>
          <p:nvPr/>
        </p:nvSpPr>
        <p:spPr>
          <a:xfrm>
            <a:off x="4962292" y="1486865"/>
            <a:ext cx="3278458" cy="14831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111D277E-62FD-0E8C-7BF8-6A93B3B16C4D}"/>
              </a:ext>
            </a:extLst>
          </p:cNvPr>
          <p:cNvSpPr txBox="1"/>
          <p:nvPr/>
        </p:nvSpPr>
        <p:spPr>
          <a:xfrm>
            <a:off x="5882268" y="1946530"/>
            <a:ext cx="1795346" cy="646331"/>
          </a:xfrm>
          <a:prstGeom prst="rect">
            <a:avLst/>
          </a:prstGeom>
          <a:noFill/>
        </p:spPr>
        <p:txBody>
          <a:bodyPr wrap="square" rtlCol="0">
            <a:spAutoFit/>
          </a:bodyPr>
          <a:lstStyle/>
          <a:p>
            <a:r>
              <a:rPr lang="en-IN" b="1" dirty="0"/>
              <a:t>Traditional Approaches</a:t>
            </a:r>
          </a:p>
        </p:txBody>
      </p:sp>
      <p:sp>
        <p:nvSpPr>
          <p:cNvPr id="11" name="TextBox 10">
            <a:extLst>
              <a:ext uri="{FF2B5EF4-FFF2-40B4-BE49-F238E27FC236}">
                <a16:creationId xmlns:a16="http://schemas.microsoft.com/office/drawing/2014/main" id="{57859A18-FD05-F646-9CC5-BDD93C7D4F60}"/>
              </a:ext>
            </a:extLst>
          </p:cNvPr>
          <p:cNvSpPr txBox="1"/>
          <p:nvPr/>
        </p:nvSpPr>
        <p:spPr>
          <a:xfrm>
            <a:off x="4839629" y="3287042"/>
            <a:ext cx="3980986" cy="5016758"/>
          </a:xfrm>
          <a:prstGeom prst="rect">
            <a:avLst/>
          </a:prstGeom>
          <a:noFill/>
        </p:spPr>
        <p:txBody>
          <a:bodyPr wrap="square" rtlCol="0">
            <a:spAutoFit/>
          </a:bodyPr>
          <a:lstStyle/>
          <a:p>
            <a:r>
              <a:rPr lang="en-US" sz="2000" dirty="0"/>
              <a:t>Traditionally, logistic regression models have been widely used in this domain. These models estimate the probability of student dropout or success based on historical data. Features like attendance, grades, and socio-demographic factors play a crucial role. Additionally, decision trees and rule-based approaches help interpret the most influential factors affecting student outcomes. By understanding these traditional methods, educators can make informed decisions to prevent dropout and enhance academic achievement.</a:t>
            </a:r>
            <a:endParaRPr lang="en-IN" sz="2000" dirty="0"/>
          </a:p>
        </p:txBody>
      </p:sp>
      <p:sp>
        <p:nvSpPr>
          <p:cNvPr id="12" name="Oval 11">
            <a:extLst>
              <a:ext uri="{FF2B5EF4-FFF2-40B4-BE49-F238E27FC236}">
                <a16:creationId xmlns:a16="http://schemas.microsoft.com/office/drawing/2014/main" id="{47AE8315-C420-B538-1F21-EB4A5703DE45}"/>
              </a:ext>
            </a:extLst>
          </p:cNvPr>
          <p:cNvSpPr/>
          <p:nvPr/>
        </p:nvSpPr>
        <p:spPr>
          <a:xfrm>
            <a:off x="10420815" y="1497056"/>
            <a:ext cx="3579542" cy="14106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5F31D74D-736A-E674-9F6C-52A0B81F7708}"/>
              </a:ext>
            </a:extLst>
          </p:cNvPr>
          <p:cNvSpPr txBox="1"/>
          <p:nvPr/>
        </p:nvSpPr>
        <p:spPr>
          <a:xfrm>
            <a:off x="11282308" y="1946530"/>
            <a:ext cx="2085278" cy="369332"/>
          </a:xfrm>
          <a:prstGeom prst="rect">
            <a:avLst/>
          </a:prstGeom>
          <a:noFill/>
        </p:spPr>
        <p:txBody>
          <a:bodyPr wrap="square" rtlCol="0">
            <a:spAutoFit/>
          </a:bodyPr>
          <a:lstStyle/>
          <a:p>
            <a:r>
              <a:rPr lang="en-IN" b="1" dirty="0"/>
              <a:t>Machine Learning</a:t>
            </a:r>
          </a:p>
        </p:txBody>
      </p:sp>
      <p:sp>
        <p:nvSpPr>
          <p:cNvPr id="14" name="TextBox 13">
            <a:extLst>
              <a:ext uri="{FF2B5EF4-FFF2-40B4-BE49-F238E27FC236}">
                <a16:creationId xmlns:a16="http://schemas.microsoft.com/office/drawing/2014/main" id="{13EABAF2-1EAF-5F36-AF86-E333C4A75483}"/>
              </a:ext>
            </a:extLst>
          </p:cNvPr>
          <p:cNvSpPr txBox="1"/>
          <p:nvPr/>
        </p:nvSpPr>
        <p:spPr>
          <a:xfrm>
            <a:off x="10270274" y="3517011"/>
            <a:ext cx="3880624" cy="4524315"/>
          </a:xfrm>
          <a:prstGeom prst="rect">
            <a:avLst/>
          </a:prstGeom>
          <a:noFill/>
        </p:spPr>
        <p:txBody>
          <a:bodyPr wrap="square" rtlCol="0">
            <a:spAutoFit/>
          </a:bodyPr>
          <a:lstStyle/>
          <a:p>
            <a:r>
              <a:rPr lang="en-US" dirty="0"/>
              <a:t>In recent years, machine learning techniques have revolutionized student outcome prediction. Random Forest, an ensemble method, combines multiple decision trees to improve accuracy. It handles non-linear relationships effectively. Deep learning, powered by neural networks, offers even more sophisticated tools. Dropout layers and early stopping mechanisms enhance model performance. By leveraging these machine learning approaches, educators can identify at-risk students early and provide targeted support, ultimately improving overall educational outcomes.</a:t>
            </a:r>
            <a:endParaRPr lang="en-IN" dirty="0"/>
          </a:p>
        </p:txBody>
      </p:sp>
    </p:spTree>
    <p:extLst>
      <p:ext uri="{BB962C8B-B14F-4D97-AF65-F5344CB8AC3E}">
        <p14:creationId xmlns:p14="http://schemas.microsoft.com/office/powerpoint/2010/main" val="4149852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9C47007-7DD0-18A9-2399-FC18710ABC57}"/>
              </a:ext>
            </a:extLst>
          </p:cNvPr>
          <p:cNvSpPr/>
          <p:nvPr/>
        </p:nvSpPr>
        <p:spPr>
          <a:xfrm>
            <a:off x="-35134" y="977337"/>
            <a:ext cx="4322654" cy="17150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56C2749-B9F3-084D-380C-773E1E4F7F2A}"/>
              </a:ext>
            </a:extLst>
          </p:cNvPr>
          <p:cNvSpPr txBox="1"/>
          <p:nvPr/>
        </p:nvSpPr>
        <p:spPr>
          <a:xfrm>
            <a:off x="912720" y="1506583"/>
            <a:ext cx="2932771" cy="830997"/>
          </a:xfrm>
          <a:prstGeom prst="rect">
            <a:avLst/>
          </a:prstGeom>
          <a:noFill/>
        </p:spPr>
        <p:txBody>
          <a:bodyPr wrap="square" rtlCol="0">
            <a:spAutoFit/>
          </a:bodyPr>
          <a:lstStyle/>
          <a:p>
            <a:r>
              <a:rPr lang="en-IN" sz="2400" b="1" dirty="0"/>
              <a:t>Previous Study and Research</a:t>
            </a:r>
          </a:p>
        </p:txBody>
      </p:sp>
      <p:sp>
        <p:nvSpPr>
          <p:cNvPr id="4" name="TextBox 3">
            <a:extLst>
              <a:ext uri="{FF2B5EF4-FFF2-40B4-BE49-F238E27FC236}">
                <a16:creationId xmlns:a16="http://schemas.microsoft.com/office/drawing/2014/main" id="{5E7EE87C-BD01-625D-D0C9-48EEB288E7F3}"/>
              </a:ext>
            </a:extLst>
          </p:cNvPr>
          <p:cNvSpPr txBox="1"/>
          <p:nvPr/>
        </p:nvSpPr>
        <p:spPr>
          <a:xfrm>
            <a:off x="542319" y="3049710"/>
            <a:ext cx="3507060" cy="4708981"/>
          </a:xfrm>
          <a:prstGeom prst="rect">
            <a:avLst/>
          </a:prstGeom>
          <a:noFill/>
        </p:spPr>
        <p:txBody>
          <a:bodyPr wrap="square" rtlCol="0">
            <a:spAutoFit/>
          </a:bodyPr>
          <a:lstStyle/>
          <a:p>
            <a:r>
              <a:rPr lang="en-US" sz="2000" dirty="0"/>
              <a:t>Before diving into recent advances, it’s essential to review existing studies and research on student dropout and academic success. Previous work provides valuable insights into the challenges faced by educational institutions, the effectiveness of various models, and the limitations of traditional approaches. Researchers often build upon this foundation to propose novel solutions and enhance prediction accuracy.</a:t>
            </a:r>
            <a:endParaRPr lang="en-IN" sz="2000" dirty="0"/>
          </a:p>
        </p:txBody>
      </p:sp>
      <p:sp>
        <p:nvSpPr>
          <p:cNvPr id="5" name="Oval 4">
            <a:extLst>
              <a:ext uri="{FF2B5EF4-FFF2-40B4-BE49-F238E27FC236}">
                <a16:creationId xmlns:a16="http://schemas.microsoft.com/office/drawing/2014/main" id="{D043B2C7-7D16-DBBD-4854-A1E3BFAB6FE2}"/>
              </a:ext>
            </a:extLst>
          </p:cNvPr>
          <p:cNvSpPr/>
          <p:nvPr/>
        </p:nvSpPr>
        <p:spPr>
          <a:xfrm>
            <a:off x="5113512" y="808845"/>
            <a:ext cx="4438187" cy="205204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24354CA6-DF93-E249-5DF7-BB40B2F70B93}"/>
              </a:ext>
            </a:extLst>
          </p:cNvPr>
          <p:cNvSpPr txBox="1"/>
          <p:nvPr/>
        </p:nvSpPr>
        <p:spPr>
          <a:xfrm>
            <a:off x="5977731" y="1342571"/>
            <a:ext cx="2709747" cy="830997"/>
          </a:xfrm>
          <a:prstGeom prst="rect">
            <a:avLst/>
          </a:prstGeom>
          <a:noFill/>
        </p:spPr>
        <p:txBody>
          <a:bodyPr wrap="square" rtlCol="0">
            <a:spAutoFit/>
          </a:bodyPr>
          <a:lstStyle/>
          <a:p>
            <a:r>
              <a:rPr lang="en-IN" sz="2400" b="1" dirty="0"/>
              <a:t> recent advances    and trends</a:t>
            </a:r>
          </a:p>
        </p:txBody>
      </p:sp>
      <p:sp>
        <p:nvSpPr>
          <p:cNvPr id="7" name="TextBox 6">
            <a:extLst>
              <a:ext uri="{FF2B5EF4-FFF2-40B4-BE49-F238E27FC236}">
                <a16:creationId xmlns:a16="http://schemas.microsoft.com/office/drawing/2014/main" id="{42AFEC65-3F78-DF77-6661-7ACE44C7B027}"/>
              </a:ext>
            </a:extLst>
          </p:cNvPr>
          <p:cNvSpPr txBox="1"/>
          <p:nvPr/>
        </p:nvSpPr>
        <p:spPr>
          <a:xfrm>
            <a:off x="5113512" y="3010246"/>
            <a:ext cx="4282071" cy="3693319"/>
          </a:xfrm>
          <a:prstGeom prst="rect">
            <a:avLst/>
          </a:prstGeom>
          <a:noFill/>
        </p:spPr>
        <p:txBody>
          <a:bodyPr wrap="square" rtlCol="0">
            <a:spAutoFit/>
          </a:bodyPr>
          <a:lstStyle/>
          <a:p>
            <a:r>
              <a:rPr lang="en-US" dirty="0"/>
              <a:t>In the dynamic landscape of educational data analytics, recent advances include the adoption of *deep learning architectures* (such as RNNs and transformers) to capture complex patterns, *transfer learning* for feature extraction from pre-trained models, and a focus on *explainable AI (XAI)* to interpret model decisions transparently. Personalized interventions, longitudinal data analysis, and a commitment to reducing dropout rates drive innovation in this field, empowering educators to support students effectively.</a:t>
            </a:r>
            <a:endParaRPr lang="en-IN" dirty="0"/>
          </a:p>
        </p:txBody>
      </p:sp>
      <p:pic>
        <p:nvPicPr>
          <p:cNvPr id="9" name="Picture 8">
            <a:extLst>
              <a:ext uri="{FF2B5EF4-FFF2-40B4-BE49-F238E27FC236}">
                <a16:creationId xmlns:a16="http://schemas.microsoft.com/office/drawing/2014/main" id="{341ED7FE-8CD6-5821-A92E-66C542BDBDC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0088259" y="0"/>
            <a:ext cx="4542141" cy="8229600"/>
          </a:xfrm>
          <a:prstGeom prst="rect">
            <a:avLst/>
          </a:prstGeom>
        </p:spPr>
      </p:pic>
    </p:spTree>
    <p:extLst>
      <p:ext uri="{BB962C8B-B14F-4D97-AF65-F5344CB8AC3E}">
        <p14:creationId xmlns:p14="http://schemas.microsoft.com/office/powerpoint/2010/main" val="2815132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6EC1B4-CB89-82A2-A9BA-8D78FAF2B98B}"/>
              </a:ext>
            </a:extLst>
          </p:cNvPr>
          <p:cNvSpPr/>
          <p:nvPr/>
        </p:nvSpPr>
        <p:spPr>
          <a:xfrm>
            <a:off x="0" y="0"/>
            <a:ext cx="14630400" cy="263168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A0195E9B-F7A3-0C84-4572-6A612F9FCACF}"/>
              </a:ext>
            </a:extLst>
          </p:cNvPr>
          <p:cNvSpPr txBox="1"/>
          <p:nvPr/>
        </p:nvSpPr>
        <p:spPr>
          <a:xfrm>
            <a:off x="2297151" y="301083"/>
            <a:ext cx="10649415" cy="1323439"/>
          </a:xfrm>
          <a:prstGeom prst="rect">
            <a:avLst/>
          </a:prstGeom>
          <a:noFill/>
        </p:spPr>
        <p:txBody>
          <a:bodyPr wrap="square" rtlCol="0">
            <a:spAutoFit/>
          </a:bodyPr>
          <a:lstStyle/>
          <a:p>
            <a:r>
              <a:rPr lang="en-US" sz="8000" b="1" dirty="0"/>
              <a:t>IDENTIFYING THE GAP</a:t>
            </a:r>
            <a:endParaRPr lang="en-IN" sz="8000" b="1" dirty="0"/>
          </a:p>
        </p:txBody>
      </p:sp>
      <p:sp>
        <p:nvSpPr>
          <p:cNvPr id="4" name="TextBox 3">
            <a:extLst>
              <a:ext uri="{FF2B5EF4-FFF2-40B4-BE49-F238E27FC236}">
                <a16:creationId xmlns:a16="http://schemas.microsoft.com/office/drawing/2014/main" id="{32B8EED8-578F-2E5B-29EB-18A5DB79B689}"/>
              </a:ext>
            </a:extLst>
          </p:cNvPr>
          <p:cNvSpPr txBox="1"/>
          <p:nvPr/>
        </p:nvSpPr>
        <p:spPr>
          <a:xfrm>
            <a:off x="390293" y="3222702"/>
            <a:ext cx="13058078" cy="3970318"/>
          </a:xfrm>
          <a:prstGeom prst="rect">
            <a:avLst/>
          </a:prstGeom>
          <a:noFill/>
        </p:spPr>
        <p:txBody>
          <a:bodyPr wrap="square" rtlCol="0">
            <a:spAutoFit/>
          </a:bodyPr>
          <a:lstStyle/>
          <a:p>
            <a:r>
              <a:rPr lang="en-US" sz="2800" dirty="0"/>
              <a:t>The gap between the existing system and the proposed system lies in their approaches to predicting student dropout and academic success. The existing system often relies on traditional methods, such as logistic regression, which may not fully capture the complexities of student behavior. In contrast, the proposed system leverages machine learning techniques, including deep learning and ensemble models, to enhance accuracy. Additionally, recent advances, such as transfer learning and explainable AI, are incorporated into the proposed system. By bridging this gap, educators can better identify at-risk students early and provide targeted interventions, ultimately improving overall educational outcomes</a:t>
            </a:r>
            <a:endParaRPr lang="en-IN" sz="2800" dirty="0"/>
          </a:p>
        </p:txBody>
      </p:sp>
    </p:spTree>
    <p:extLst>
      <p:ext uri="{BB962C8B-B14F-4D97-AF65-F5344CB8AC3E}">
        <p14:creationId xmlns:p14="http://schemas.microsoft.com/office/powerpoint/2010/main" val="1253533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217790-5BE7-CFE1-8A82-1B7FD3679865}"/>
              </a:ext>
            </a:extLst>
          </p:cNvPr>
          <p:cNvSpPr/>
          <p:nvPr/>
        </p:nvSpPr>
        <p:spPr>
          <a:xfrm>
            <a:off x="0" y="0"/>
            <a:ext cx="14630400" cy="2810107"/>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600D866-6F8A-74E0-AEFA-9AEE4799F8A0}"/>
              </a:ext>
            </a:extLst>
          </p:cNvPr>
          <p:cNvSpPr txBox="1"/>
          <p:nvPr/>
        </p:nvSpPr>
        <p:spPr>
          <a:xfrm>
            <a:off x="2854713" y="383168"/>
            <a:ext cx="10928195" cy="1323439"/>
          </a:xfrm>
          <a:prstGeom prst="rect">
            <a:avLst/>
          </a:prstGeom>
          <a:noFill/>
        </p:spPr>
        <p:txBody>
          <a:bodyPr wrap="square" rtlCol="0">
            <a:spAutoFit/>
          </a:bodyPr>
          <a:lstStyle/>
          <a:p>
            <a:r>
              <a:rPr lang="en-US" sz="8000" b="1" dirty="0"/>
              <a:t>BRIDGING THE GAP</a:t>
            </a:r>
            <a:endParaRPr lang="en-IN" sz="8000" b="1" dirty="0"/>
          </a:p>
        </p:txBody>
      </p:sp>
      <p:sp>
        <p:nvSpPr>
          <p:cNvPr id="4" name="TextBox 3">
            <a:extLst>
              <a:ext uri="{FF2B5EF4-FFF2-40B4-BE49-F238E27FC236}">
                <a16:creationId xmlns:a16="http://schemas.microsoft.com/office/drawing/2014/main" id="{DA31539A-CCEE-5A6E-B044-829132DF9E59}"/>
              </a:ext>
            </a:extLst>
          </p:cNvPr>
          <p:cNvSpPr txBox="1"/>
          <p:nvPr/>
        </p:nvSpPr>
        <p:spPr>
          <a:xfrm>
            <a:off x="312235" y="3014340"/>
            <a:ext cx="13470673" cy="4832092"/>
          </a:xfrm>
          <a:prstGeom prst="rect">
            <a:avLst/>
          </a:prstGeom>
          <a:noFill/>
        </p:spPr>
        <p:txBody>
          <a:bodyPr wrap="square" rtlCol="0">
            <a:spAutoFit/>
          </a:bodyPr>
          <a:lstStyle/>
          <a:p>
            <a:r>
              <a:rPr lang="en-US" sz="2800" dirty="0"/>
              <a:t>To bridge the gap between the existing system and the proposed system for predicting student dropout and academic success, consider implementing the following strategies: </a:t>
            </a:r>
          </a:p>
          <a:p>
            <a:r>
              <a:rPr lang="en-US" sz="2800" dirty="0"/>
              <a:t>(1) Mentoring and Counseling: Provide students with access to mentors or counselors who can offer academic and emotional support. Regular check-ins and personalized advice can significantly impact student success. (2) Continuous Monitoring: Regularly assess student progress to identify learning gaps and tailor interventions. Real-time feedback and timely support can prevent dropout. (3) Targeted Strategies: Address specific needs, such as reading abilities or subject-specific interventions. (4) Community-Level Approaches: Collaborate with community organizations and stakeholders to create a holistic support system. By implementing these strategies, educational institutions can empower students, reduce dropout rates, and enhance overall academic outcomes  .</a:t>
            </a:r>
            <a:endParaRPr lang="en-IN" sz="2800" dirty="0"/>
          </a:p>
        </p:txBody>
      </p:sp>
    </p:spTree>
    <p:extLst>
      <p:ext uri="{BB962C8B-B14F-4D97-AF65-F5344CB8AC3E}">
        <p14:creationId xmlns:p14="http://schemas.microsoft.com/office/powerpoint/2010/main" val="2804725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2261</Words>
  <Application>Microsoft Office PowerPoint</Application>
  <PresentationFormat>Custom</PresentationFormat>
  <Paragraphs>71</Paragraphs>
  <Slides>13</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Tomorrow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Sreevallabh</cp:lastModifiedBy>
  <cp:revision>8</cp:revision>
  <dcterms:created xsi:type="dcterms:W3CDTF">2024-02-23T04:20:20Z</dcterms:created>
  <dcterms:modified xsi:type="dcterms:W3CDTF">2024-04-27T04:54:54Z</dcterms:modified>
</cp:coreProperties>
</file>