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62" r:id="rId5"/>
    <p:sldId id="263" r:id="rId6"/>
    <p:sldId id="264" r:id="rId7"/>
    <p:sldId id="266" r:id="rId8"/>
    <p:sldId id="267" r:id="rId9"/>
    <p:sldId id="268" r:id="rId10"/>
    <p:sldId id="269" r:id="rId11"/>
    <p:sldId id="274" r:id="rId12"/>
    <p:sldId id="271" r:id="rId13"/>
    <p:sldId id="272"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Rectangle 22"/>
          <p:cNvSpPr/>
          <p:nvPr/>
        </p:nvSpPr>
        <p:spPr>
          <a:xfrm>
            <a:off x="0" y="0"/>
            <a:ext cx="12192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10" name="Rectangle 9"/>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bg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6746FF2D-348F-45E7-9BA4-F6E1979B57A5}" type="datetimeFigureOut">
              <a:rPr lang="en-IN" smtClean="0"/>
              <a:t>24-05-2024</a:t>
            </a:fld>
            <a:endParaRPr lang="en-IN"/>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bg2"/>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bg2"/>
                </a:solidFill>
              </a:defRPr>
            </a:lvl1pPr>
          </a:lstStyle>
          <a:p>
            <a:fld id="{3896F8D9-6694-418E-A53C-597F38CAE8D0}" type="slidenum">
              <a:rPr lang="en-IN" smtClean="0"/>
              <a:t>‹#›</a:t>
            </a:fld>
            <a:endParaRPr lang="en-IN"/>
          </a:p>
        </p:txBody>
      </p:sp>
    </p:spTree>
    <p:extLst>
      <p:ext uri="{BB962C8B-B14F-4D97-AF65-F5344CB8AC3E}">
        <p14:creationId xmlns:p14="http://schemas.microsoft.com/office/powerpoint/2010/main" val="306853895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6FF2D-348F-45E7-9BA4-F6E1979B57A5}"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96F8D9-6694-418E-A53C-597F38CAE8D0}" type="slidenum">
              <a:rPr lang="en-IN" smtClean="0"/>
              <a:t>‹#›</a:t>
            </a:fld>
            <a:endParaRPr lang="en-IN"/>
          </a:p>
        </p:txBody>
      </p:sp>
    </p:spTree>
    <p:extLst>
      <p:ext uri="{BB962C8B-B14F-4D97-AF65-F5344CB8AC3E}">
        <p14:creationId xmlns:p14="http://schemas.microsoft.com/office/powerpoint/2010/main" val="2170144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6FF2D-348F-45E7-9BA4-F6E1979B57A5}"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96F8D9-6694-418E-A53C-597F38CAE8D0}" type="slidenum">
              <a:rPr lang="en-IN" smtClean="0"/>
              <a:t>‹#›</a:t>
            </a:fld>
            <a:endParaRPr lang="en-IN"/>
          </a:p>
        </p:txBody>
      </p:sp>
    </p:spTree>
    <p:extLst>
      <p:ext uri="{BB962C8B-B14F-4D97-AF65-F5344CB8AC3E}">
        <p14:creationId xmlns:p14="http://schemas.microsoft.com/office/powerpoint/2010/main" val="1087897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6FF2D-348F-45E7-9BA4-F6E1979B57A5}"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96F8D9-6694-418E-A53C-597F38CAE8D0}" type="slidenum">
              <a:rPr lang="en-IN" smtClean="0"/>
              <a:t>‹#›</a:t>
            </a:fld>
            <a:endParaRPr lang="en-IN"/>
          </a:p>
        </p:txBody>
      </p:sp>
    </p:spTree>
    <p:extLst>
      <p:ext uri="{BB962C8B-B14F-4D97-AF65-F5344CB8AC3E}">
        <p14:creationId xmlns:p14="http://schemas.microsoft.com/office/powerpoint/2010/main" val="879085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bg2">
                <a:tint val="80000"/>
                <a:shade val="100000"/>
                <a:satMod val="300000"/>
              </a:schemeClr>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23" name="Rectangle 22"/>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bg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6746FF2D-348F-45E7-9BA4-F6E1979B57A5}" type="datetimeFigureOut">
              <a:rPr lang="en-IN" smtClean="0"/>
              <a:t>24-05-2024</a:t>
            </a:fld>
            <a:endParaRPr lang="en-IN"/>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bg2"/>
                </a:solidFill>
              </a:defRPr>
            </a:lvl1pPr>
          </a:lstStyle>
          <a:p>
            <a:endParaRPr lang="en-IN"/>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bg2"/>
                </a:solidFill>
              </a:defRPr>
            </a:lvl1pPr>
          </a:lstStyle>
          <a:p>
            <a:fld id="{3896F8D9-6694-418E-A53C-597F38CAE8D0}" type="slidenum">
              <a:rPr lang="en-IN" smtClean="0"/>
              <a:t>‹#›</a:t>
            </a:fld>
            <a:endParaRPr lang="en-IN"/>
          </a:p>
        </p:txBody>
      </p:sp>
    </p:spTree>
    <p:extLst>
      <p:ext uri="{BB962C8B-B14F-4D97-AF65-F5344CB8AC3E}">
        <p14:creationId xmlns:p14="http://schemas.microsoft.com/office/powerpoint/2010/main" val="338813418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46FF2D-348F-45E7-9BA4-F6E1979B57A5}"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96F8D9-6694-418E-A53C-597F38CAE8D0}" type="slidenum">
              <a:rPr lang="en-IN" smtClean="0"/>
              <a:t>‹#›</a:t>
            </a:fld>
            <a:endParaRPr lang="en-IN"/>
          </a:p>
        </p:txBody>
      </p:sp>
    </p:spTree>
    <p:extLst>
      <p:ext uri="{BB962C8B-B14F-4D97-AF65-F5344CB8AC3E}">
        <p14:creationId xmlns:p14="http://schemas.microsoft.com/office/powerpoint/2010/main" val="3627753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46FF2D-348F-45E7-9BA4-F6E1979B57A5}" type="datetimeFigureOut">
              <a:rPr lang="en-IN" smtClean="0"/>
              <a:t>24-05-2024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96F8D9-6694-418E-A53C-597F38CAE8D0}" type="slidenum">
              <a:rPr lang="en-IN" smtClean="0"/>
              <a:t>‹#›</a:t>
            </a:fld>
            <a:endParaRPr lang="en-IN"/>
          </a:p>
        </p:txBody>
      </p:sp>
    </p:spTree>
    <p:extLst>
      <p:ext uri="{BB962C8B-B14F-4D97-AF65-F5344CB8AC3E}">
        <p14:creationId xmlns:p14="http://schemas.microsoft.com/office/powerpoint/2010/main" val="4185532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46FF2D-348F-45E7-9BA4-F6E1979B57A5}" type="datetimeFigureOut">
              <a:rPr lang="en-IN" smtClean="0"/>
              <a:t>24-05-2024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96F8D9-6694-418E-A53C-597F38CAE8D0}" type="slidenum">
              <a:rPr lang="en-IN" smtClean="0"/>
              <a:t>‹#›</a:t>
            </a:fld>
            <a:endParaRPr lang="en-IN"/>
          </a:p>
        </p:txBody>
      </p:sp>
    </p:spTree>
    <p:extLst>
      <p:ext uri="{BB962C8B-B14F-4D97-AF65-F5344CB8AC3E}">
        <p14:creationId xmlns:p14="http://schemas.microsoft.com/office/powerpoint/2010/main" val="1174033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6FF2D-348F-45E7-9BA4-F6E1979B57A5}" type="datetimeFigureOut">
              <a:rPr lang="en-IN" smtClean="0"/>
              <a:t>24-05-2024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96F8D9-6694-418E-A53C-597F38CAE8D0}" type="slidenum">
              <a:rPr lang="en-IN" smtClean="0"/>
              <a:t>‹#›</a:t>
            </a:fld>
            <a:endParaRPr lang="en-IN"/>
          </a:p>
        </p:txBody>
      </p:sp>
    </p:spTree>
    <p:extLst>
      <p:ext uri="{BB962C8B-B14F-4D97-AF65-F5344CB8AC3E}">
        <p14:creationId xmlns:p14="http://schemas.microsoft.com/office/powerpoint/2010/main" val="931632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p:txBody>
          <a:bodyPr/>
          <a:lstStyle/>
          <a:p>
            <a:fld id="{6746FF2D-348F-45E7-9BA4-F6E1979B57A5}"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896F8D9-6694-418E-A53C-597F38CAE8D0}" type="slidenum">
              <a:rPr lang="en-IN" smtClean="0"/>
              <a:t>‹#›</a:t>
            </a:fld>
            <a:endParaRPr lang="en-IN"/>
          </a:p>
        </p:txBody>
      </p:sp>
    </p:spTree>
    <p:extLst>
      <p:ext uri="{BB962C8B-B14F-4D97-AF65-F5344CB8AC3E}">
        <p14:creationId xmlns:p14="http://schemas.microsoft.com/office/powerpoint/2010/main" val="1613754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rgbClr val="969696"/>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effectLst>
                  <a:outerShdw blurRad="12700" dist="3810" dir="2700000" algn="tl" rotWithShape="0">
                    <a:prstClr val="black">
                      <a:alpha val="40000"/>
                    </a:prstClr>
                  </a:outerShdw>
                </a:effectLst>
              </a:defRPr>
            </a:lvl1pPr>
          </a:lstStyle>
          <a:p>
            <a:fld id="{6746FF2D-348F-45E7-9BA4-F6E1979B57A5}" type="datetimeFigureOut">
              <a:rPr lang="en-IN" smtClean="0"/>
              <a:t>24-05-2024</a:t>
            </a:fld>
            <a:endParaRPr lang="en-IN"/>
          </a:p>
        </p:txBody>
      </p:sp>
      <p:sp>
        <p:nvSpPr>
          <p:cNvPr id="12" name="Footer Placeholder 11"/>
          <p:cNvSpPr>
            <a:spLocks noGrp="1"/>
          </p:cNvSpPr>
          <p:nvPr>
            <p:ph type="ftr" sz="quarter" idx="11"/>
          </p:nvPr>
        </p:nvSpPr>
        <p:spPr/>
        <p:txBody>
          <a:bodyPr/>
          <a:lstStyle>
            <a:lvl1pPr algn="r">
              <a:defRPr lang="en-US" sz="1000" kern="1200" dirty="0">
                <a:solidFill>
                  <a:schemeClr val="tx1">
                    <a:lumMod val="75000"/>
                    <a:lumOff val="25000"/>
                  </a:schemeClr>
                </a:solidFill>
                <a:effectLst>
                  <a:outerShdw blurRad="12700" dist="3810" dir="2700000" algn="tl" rotWithShape="0">
                    <a:prstClr val="black">
                      <a:alpha val="40000"/>
                    </a:prstClr>
                  </a:outerShdw>
                </a:effectLst>
                <a:latin typeface="+mn-lt"/>
                <a:ea typeface="+mn-ea"/>
                <a:cs typeface="+mn-cs"/>
              </a:defRPr>
            </a:lvl1pPr>
          </a:lstStyle>
          <a:p>
            <a:endParaRPr lang="en-IN"/>
          </a:p>
        </p:txBody>
      </p:sp>
      <p:sp>
        <p:nvSpPr>
          <p:cNvPr id="13" name="Slide Number Placeholder 12"/>
          <p:cNvSpPr>
            <a:spLocks noGrp="1"/>
          </p:cNvSpPr>
          <p:nvPr>
            <p:ph type="sldNum" sz="quarter" idx="12"/>
          </p:nvPr>
        </p:nvSpPr>
        <p:spPr/>
        <p:txBody>
          <a:bodyPr/>
          <a:lstStyle>
            <a:lvl1pPr>
              <a:defRPr>
                <a:solidFill>
                  <a:srgbClr val="FFFFFF"/>
                </a:solidFill>
              </a:defRPr>
            </a:lvl1pPr>
          </a:lstStyle>
          <a:p>
            <a:fld id="{3896F8D9-6694-418E-A53C-597F38CAE8D0}" type="slidenum">
              <a:rPr lang="en-IN" smtClean="0"/>
              <a:t>‹#›</a:t>
            </a:fld>
            <a:endParaRPr lang="en-IN"/>
          </a:p>
        </p:txBody>
      </p:sp>
    </p:spTree>
    <p:extLst>
      <p:ext uri="{BB962C8B-B14F-4D97-AF65-F5344CB8AC3E}">
        <p14:creationId xmlns:p14="http://schemas.microsoft.com/office/powerpoint/2010/main" val="1309666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746FF2D-348F-45E7-9BA4-F6E1979B57A5}" type="datetimeFigureOut">
              <a:rPr lang="en-IN" smtClean="0"/>
              <a:t>24-05-2024</a:t>
            </a:fld>
            <a:endParaRPr lang="en-IN"/>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314667"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896F8D9-6694-418E-A53C-597F38CAE8D0}" type="slidenum">
              <a:rPr lang="en-IN" smtClean="0"/>
              <a:t>‹#›</a:t>
            </a:fld>
            <a:endParaRPr lang="en-IN"/>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353318985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0CEFD-8FC3-85AE-023A-59155161AADA}"/>
              </a:ext>
            </a:extLst>
          </p:cNvPr>
          <p:cNvSpPr>
            <a:spLocks noGrp="1"/>
          </p:cNvSpPr>
          <p:nvPr>
            <p:ph type="ctrTitle"/>
          </p:nvPr>
        </p:nvSpPr>
        <p:spPr>
          <a:xfrm>
            <a:off x="1561707" y="2175938"/>
            <a:ext cx="8988305" cy="2081430"/>
          </a:xfrm>
        </p:spPr>
        <p:txBody>
          <a:bodyPr/>
          <a:lstStyle/>
          <a:p>
            <a:pPr algn="l"/>
            <a:r>
              <a:rPr lang="en-IN" sz="4000" dirty="0"/>
              <a:t>Enhancing  college management  using  </a:t>
            </a:r>
            <a:r>
              <a:rPr lang="en-IN" sz="4000" dirty="0" err="1"/>
              <a:t>cognos</a:t>
            </a:r>
            <a:endParaRPr lang="en-IN" sz="4000" dirty="0"/>
          </a:p>
        </p:txBody>
      </p:sp>
      <p:sp>
        <p:nvSpPr>
          <p:cNvPr id="3" name="Subtitle 2">
            <a:extLst>
              <a:ext uri="{FF2B5EF4-FFF2-40B4-BE49-F238E27FC236}">
                <a16:creationId xmlns:a16="http://schemas.microsoft.com/office/drawing/2014/main" id="{F5B171FA-D811-24DB-91A3-7D4575C46977}"/>
              </a:ext>
            </a:extLst>
          </p:cNvPr>
          <p:cNvSpPr>
            <a:spLocks noGrp="1"/>
          </p:cNvSpPr>
          <p:nvPr>
            <p:ph type="subTitle" idx="1"/>
          </p:nvPr>
        </p:nvSpPr>
        <p:spPr>
          <a:xfrm>
            <a:off x="1562100" y="4591666"/>
            <a:ext cx="9070848" cy="547598"/>
          </a:xfrm>
        </p:spPr>
        <p:txBody>
          <a:bodyPr/>
          <a:lstStyle/>
          <a:p>
            <a:endParaRPr lang="en-IN" dirty="0"/>
          </a:p>
        </p:txBody>
      </p:sp>
    </p:spTree>
    <p:extLst>
      <p:ext uri="{BB962C8B-B14F-4D97-AF65-F5344CB8AC3E}">
        <p14:creationId xmlns:p14="http://schemas.microsoft.com/office/powerpoint/2010/main" val="2868371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3FC74C-8C0F-8516-1358-AF7AA04FA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147" y="481781"/>
            <a:ext cx="11101240" cy="5909187"/>
          </a:xfrm>
          <a:prstGeom prst="rect">
            <a:avLst/>
          </a:prstGeom>
        </p:spPr>
      </p:pic>
    </p:spTree>
    <p:extLst>
      <p:ext uri="{BB962C8B-B14F-4D97-AF65-F5344CB8AC3E}">
        <p14:creationId xmlns:p14="http://schemas.microsoft.com/office/powerpoint/2010/main" val="206682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B0BCE-D54C-8CAF-3A3A-2AE03BCCBE16}"/>
              </a:ext>
            </a:extLst>
          </p:cNvPr>
          <p:cNvSpPr>
            <a:spLocks noGrp="1"/>
          </p:cNvSpPr>
          <p:nvPr>
            <p:ph type="title"/>
          </p:nvPr>
        </p:nvSpPr>
        <p:spPr>
          <a:xfrm>
            <a:off x="747252" y="353961"/>
            <a:ext cx="9301316" cy="953729"/>
          </a:xfrm>
        </p:spPr>
        <p:txBody>
          <a:bodyPr/>
          <a:lstStyle/>
          <a:p>
            <a:r>
              <a:rPr lang="en-IN" dirty="0"/>
              <a:t>INSIGHTS:</a:t>
            </a:r>
          </a:p>
        </p:txBody>
      </p:sp>
      <p:sp>
        <p:nvSpPr>
          <p:cNvPr id="3" name="Content Placeholder 2">
            <a:extLst>
              <a:ext uri="{FF2B5EF4-FFF2-40B4-BE49-F238E27FC236}">
                <a16:creationId xmlns:a16="http://schemas.microsoft.com/office/drawing/2014/main" id="{FD709E0D-79DF-14E5-C11D-116272E5CD3F}"/>
              </a:ext>
            </a:extLst>
          </p:cNvPr>
          <p:cNvSpPr>
            <a:spLocks noGrp="1"/>
          </p:cNvSpPr>
          <p:nvPr>
            <p:ph idx="1"/>
          </p:nvPr>
        </p:nvSpPr>
        <p:spPr>
          <a:xfrm>
            <a:off x="560439" y="1199536"/>
            <a:ext cx="11061290" cy="5014452"/>
          </a:xfrm>
        </p:spPr>
        <p:txBody>
          <a:bodyPr>
            <a:normAutofit/>
          </a:bodyPr>
          <a:lstStyle/>
          <a:p>
            <a:pPr>
              <a:buFont typeface="Wingdings" panose="05000000000000000000" pitchFamily="2" charset="2"/>
              <a:buChar char="Ø"/>
            </a:pPr>
            <a:r>
              <a:rPr lang="en-US" dirty="0"/>
              <a:t>Enhancing college management using IBM Cognos provides several key insights into how educational institutions can leverage data-driven strategies for improved performance and decision-making. Here are some of the main insights : </a:t>
            </a:r>
          </a:p>
          <a:p>
            <a:pPr>
              <a:buFont typeface="Wingdings" panose="05000000000000000000" pitchFamily="2" charset="2"/>
              <a:buChar char="Ø"/>
            </a:pPr>
            <a:r>
              <a:rPr lang="en-US" u="sng" dirty="0"/>
              <a:t>Data Integration and Accessibility </a:t>
            </a:r>
            <a:r>
              <a:rPr lang="en-US" dirty="0"/>
              <a:t>: Cognos consolidates data from various sources, such as student records, financial systems, and academic databases, into a single platform. This integration facilitates seamless access to comprehensive information, breaking down silos and enabling a holistic view of the institution's operations . </a:t>
            </a:r>
          </a:p>
          <a:p>
            <a:pPr>
              <a:buFont typeface="Wingdings" panose="05000000000000000000" pitchFamily="2" charset="2"/>
              <a:buChar char="Ø"/>
            </a:pPr>
            <a:r>
              <a:rPr lang="en-US" u="sng" dirty="0"/>
              <a:t>Improved Decision-Making : </a:t>
            </a:r>
            <a:r>
              <a:rPr lang="en-US" dirty="0"/>
              <a:t>With advanced analytics and reporting tools, Cognos enables college administrators to make informed decisions. Predictive analytics can forecast enrollment trends, financial health, and student performance, allowing for proactive measures and strategic planning . </a:t>
            </a:r>
          </a:p>
          <a:p>
            <a:pPr>
              <a:buFont typeface="Wingdings" panose="05000000000000000000" pitchFamily="2" charset="2"/>
              <a:buChar char="Ø"/>
            </a:pPr>
            <a:r>
              <a:rPr lang="en-US" u="sng" dirty="0"/>
              <a:t>Enhanced Reporting and Compliance </a:t>
            </a:r>
            <a:r>
              <a:rPr lang="en-US" dirty="0"/>
              <a:t>: The platform offers customizable dashboards and automated reporting capabilities, ensuring that compliance with accreditation standards and regulatory requirements is met efficiently. Accurate and timely reports also support transparency and accountability within the institution.</a:t>
            </a:r>
            <a:endParaRPr lang="en-IN" dirty="0"/>
          </a:p>
        </p:txBody>
      </p:sp>
    </p:spTree>
    <p:extLst>
      <p:ext uri="{BB962C8B-B14F-4D97-AF65-F5344CB8AC3E}">
        <p14:creationId xmlns:p14="http://schemas.microsoft.com/office/powerpoint/2010/main" val="1182617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1457E-0949-A3FC-DE14-B74048CF8970}"/>
              </a:ext>
            </a:extLst>
          </p:cNvPr>
          <p:cNvSpPr>
            <a:spLocks noGrp="1"/>
          </p:cNvSpPr>
          <p:nvPr>
            <p:ph type="title"/>
          </p:nvPr>
        </p:nvSpPr>
        <p:spPr>
          <a:xfrm>
            <a:off x="1066800" y="534439"/>
            <a:ext cx="10058400" cy="1156709"/>
          </a:xfrm>
        </p:spPr>
        <p:txBody>
          <a:bodyPr/>
          <a:lstStyle/>
          <a:p>
            <a:r>
              <a:rPr lang="en-IN" dirty="0"/>
              <a:t>CONCLUSION:</a:t>
            </a:r>
          </a:p>
        </p:txBody>
      </p:sp>
      <p:sp>
        <p:nvSpPr>
          <p:cNvPr id="3" name="Content Placeholder 2">
            <a:extLst>
              <a:ext uri="{FF2B5EF4-FFF2-40B4-BE49-F238E27FC236}">
                <a16:creationId xmlns:a16="http://schemas.microsoft.com/office/drawing/2014/main" id="{CB43EF59-0692-46A3-0D4D-DABD85745D36}"/>
              </a:ext>
            </a:extLst>
          </p:cNvPr>
          <p:cNvSpPr>
            <a:spLocks noGrp="1"/>
          </p:cNvSpPr>
          <p:nvPr>
            <p:ph idx="1"/>
          </p:nvPr>
        </p:nvSpPr>
        <p:spPr>
          <a:xfrm>
            <a:off x="1066800" y="1553497"/>
            <a:ext cx="10058400" cy="4481543"/>
          </a:xfrm>
        </p:spPr>
        <p:txBody>
          <a:bodyPr/>
          <a:lstStyle/>
          <a:p>
            <a:pPr>
              <a:buFont typeface="Wingdings" panose="05000000000000000000" pitchFamily="2" charset="2"/>
              <a:buChar char="Ø"/>
            </a:pPr>
            <a:r>
              <a:rPr lang="en-US" sz="2000" dirty="0"/>
              <a:t>In conclusion, leveraging IBM Cognos for enhancing college management presents a transformative opportunity to optimize administrative functions and improve decision-making processes. Cognos, as a robust business intelligence and performance management tool, facilitates the integration of data across various departments, offering a unified platform for comprehensive data analysis and reporting. By implementing Cognos, colleges can achieve greater efficiency in managing student information, financial records, and academic performance metrics.</a:t>
            </a:r>
          </a:p>
          <a:p>
            <a:pPr>
              <a:buFont typeface="Wingdings" panose="05000000000000000000" pitchFamily="2" charset="2"/>
              <a:buChar char="Ø"/>
            </a:pPr>
            <a:r>
              <a:rPr lang="en-US" sz="2000" dirty="0"/>
              <a:t>The tool's advanced analytics capabilities enable predictive modeling and trend analysis, helping institutions to anticipate challenges and opportunities, thereby fostering a proactive approach to management. Additionally, the user-friendly interface and customizable dashboards ensure that stakeholders at all levels can access relevant information promptly, enhancing transparency and accountability</a:t>
            </a:r>
            <a:r>
              <a:rPr lang="en-US" dirty="0"/>
              <a:t>.</a:t>
            </a:r>
            <a:endParaRPr lang="en-IN" dirty="0"/>
          </a:p>
        </p:txBody>
      </p:sp>
    </p:spTree>
    <p:extLst>
      <p:ext uri="{BB962C8B-B14F-4D97-AF65-F5344CB8AC3E}">
        <p14:creationId xmlns:p14="http://schemas.microsoft.com/office/powerpoint/2010/main" val="2082671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BD92A-07D1-A84D-E480-70ECFC7DD1A0}"/>
              </a:ext>
            </a:extLst>
          </p:cNvPr>
          <p:cNvSpPr>
            <a:spLocks noGrp="1"/>
          </p:cNvSpPr>
          <p:nvPr>
            <p:ph type="title"/>
          </p:nvPr>
        </p:nvSpPr>
        <p:spPr>
          <a:xfrm>
            <a:off x="1563623" y="2064774"/>
            <a:ext cx="9070848" cy="2694039"/>
          </a:xfrm>
        </p:spPr>
        <p:txBody>
          <a:bodyPr/>
          <a:lstStyle/>
          <a:p>
            <a:r>
              <a:rPr lang="en-US" sz="2400" dirty="0"/>
              <a:t>Overall, the deployment of Cognos in college management systems supports data-driven strategies that lead to improved operational effectiveness, enhanced educational outcomes, and an enriched campus experience for students and staff alike. This strategic adoption positions institutions to navigate the complexities of modern education with agility and informed precision.</a:t>
            </a:r>
            <a:endParaRPr lang="en-IN" sz="2400" dirty="0"/>
          </a:p>
        </p:txBody>
      </p:sp>
      <p:sp>
        <p:nvSpPr>
          <p:cNvPr id="3" name="Text Placeholder 2">
            <a:extLst>
              <a:ext uri="{FF2B5EF4-FFF2-40B4-BE49-F238E27FC236}">
                <a16:creationId xmlns:a16="http://schemas.microsoft.com/office/drawing/2014/main" id="{4FB37470-2EFD-EB3D-F2A2-4BFEE404AFA6}"/>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060379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66AF8-0E66-0E8C-EA17-FCE5EC03076A}"/>
              </a:ext>
            </a:extLst>
          </p:cNvPr>
          <p:cNvSpPr>
            <a:spLocks noGrp="1"/>
          </p:cNvSpPr>
          <p:nvPr>
            <p:ph type="title"/>
          </p:nvPr>
        </p:nvSpPr>
        <p:spPr>
          <a:xfrm>
            <a:off x="1563624" y="2074607"/>
            <a:ext cx="9070848" cy="2104104"/>
          </a:xfrm>
        </p:spPr>
        <p:txBody>
          <a:bodyPr/>
          <a:lstStyle/>
          <a:p>
            <a:r>
              <a:rPr lang="en-IN" dirty="0"/>
              <a:t>THANK YOU</a:t>
            </a:r>
          </a:p>
        </p:txBody>
      </p:sp>
      <p:sp>
        <p:nvSpPr>
          <p:cNvPr id="3" name="Text Placeholder 2">
            <a:extLst>
              <a:ext uri="{FF2B5EF4-FFF2-40B4-BE49-F238E27FC236}">
                <a16:creationId xmlns:a16="http://schemas.microsoft.com/office/drawing/2014/main" id="{6764BC8E-EA0F-1A7B-6983-D062CBE403C0}"/>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588740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805B-BD73-F544-49AE-313389450A46}"/>
              </a:ext>
            </a:extLst>
          </p:cNvPr>
          <p:cNvSpPr>
            <a:spLocks noGrp="1"/>
          </p:cNvSpPr>
          <p:nvPr>
            <p:ph type="title"/>
          </p:nvPr>
        </p:nvSpPr>
        <p:spPr>
          <a:xfrm>
            <a:off x="1560576" y="2694039"/>
            <a:ext cx="9070848" cy="1366683"/>
          </a:xfrm>
        </p:spPr>
        <p:txBody>
          <a:bodyPr/>
          <a:lstStyle/>
          <a:p>
            <a:pPr algn="l"/>
            <a:r>
              <a:rPr lang="en-IN" sz="4000" dirty="0"/>
              <a:t>                     Team members:</a:t>
            </a:r>
            <a:br>
              <a:rPr lang="en-IN" sz="4000" dirty="0"/>
            </a:br>
            <a:r>
              <a:rPr lang="en-IN" sz="4000" dirty="0"/>
              <a:t>                  </a:t>
            </a:r>
            <a:r>
              <a:rPr lang="en-IN" sz="2400" dirty="0"/>
              <a:t>r. v. </a:t>
            </a:r>
            <a:r>
              <a:rPr lang="en-IN" sz="2400" dirty="0" err="1"/>
              <a:t>manvithA</a:t>
            </a:r>
            <a:r>
              <a:rPr lang="en-IN" sz="2400" dirty="0"/>
              <a:t> – 221191101117</a:t>
            </a:r>
            <a:br>
              <a:rPr lang="en-IN" sz="2400" dirty="0"/>
            </a:br>
            <a:r>
              <a:rPr lang="en-IN" sz="2400" dirty="0"/>
              <a:t>                                 u. </a:t>
            </a:r>
            <a:r>
              <a:rPr lang="en-IN" sz="2400" dirty="0" err="1"/>
              <a:t>sreevanI</a:t>
            </a:r>
            <a:r>
              <a:rPr lang="en-IN" sz="2400" dirty="0"/>
              <a:t> --    221191101143</a:t>
            </a:r>
            <a:br>
              <a:rPr lang="en-IN" sz="2400" dirty="0"/>
            </a:br>
            <a:r>
              <a:rPr lang="en-IN" sz="2400" dirty="0"/>
              <a:t>                                 s . thishitha  --      221191101121</a:t>
            </a:r>
            <a:br>
              <a:rPr lang="en-IN" sz="4000" dirty="0"/>
            </a:br>
            <a:r>
              <a:rPr lang="en-IN" sz="4000" dirty="0"/>
              <a:t>                                        </a:t>
            </a:r>
          </a:p>
        </p:txBody>
      </p:sp>
      <p:sp>
        <p:nvSpPr>
          <p:cNvPr id="3" name="Text Placeholder 2">
            <a:extLst>
              <a:ext uri="{FF2B5EF4-FFF2-40B4-BE49-F238E27FC236}">
                <a16:creationId xmlns:a16="http://schemas.microsoft.com/office/drawing/2014/main" id="{131E7635-218B-76E8-DCE7-F38720911450}"/>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484224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D28FF-A2C4-58E3-BA7C-D739BF8B7496}"/>
              </a:ext>
            </a:extLst>
          </p:cNvPr>
          <p:cNvSpPr>
            <a:spLocks noGrp="1"/>
          </p:cNvSpPr>
          <p:nvPr>
            <p:ph type="title"/>
          </p:nvPr>
        </p:nvSpPr>
        <p:spPr>
          <a:xfrm>
            <a:off x="1066800" y="727586"/>
            <a:ext cx="10058400" cy="796413"/>
          </a:xfrm>
        </p:spPr>
        <p:txBody>
          <a:bodyPr/>
          <a:lstStyle/>
          <a:p>
            <a:r>
              <a:rPr lang="en-IN" dirty="0"/>
              <a:t>ABSTRACT:</a:t>
            </a:r>
          </a:p>
        </p:txBody>
      </p:sp>
      <p:sp>
        <p:nvSpPr>
          <p:cNvPr id="3" name="Content Placeholder 2">
            <a:extLst>
              <a:ext uri="{FF2B5EF4-FFF2-40B4-BE49-F238E27FC236}">
                <a16:creationId xmlns:a16="http://schemas.microsoft.com/office/drawing/2014/main" id="{35B4ED57-118E-334C-075F-D6F97B3E76DE}"/>
              </a:ext>
            </a:extLst>
          </p:cNvPr>
          <p:cNvSpPr>
            <a:spLocks noGrp="1"/>
          </p:cNvSpPr>
          <p:nvPr>
            <p:ph idx="1"/>
          </p:nvPr>
        </p:nvSpPr>
        <p:spPr>
          <a:xfrm>
            <a:off x="1066800" y="1523999"/>
            <a:ext cx="10058400" cy="4355691"/>
          </a:xfrm>
        </p:spPr>
        <p:txBody>
          <a:bodyPr numCol="2" anchor="ctr">
            <a:normAutofit/>
          </a:bodyPr>
          <a:lstStyle/>
          <a:p>
            <a:pPr>
              <a:buFont typeface="Wingdings" panose="05000000000000000000" pitchFamily="2" charset="2"/>
              <a:buChar char="Ø"/>
            </a:pPr>
            <a:r>
              <a:rPr lang="en-US" dirty="0"/>
              <a:t> College Insights is a transformative project designed to enhance college management systems by </a:t>
            </a:r>
          </a:p>
          <a:p>
            <a:pPr>
              <a:buFont typeface="Wingdings" panose="05000000000000000000" pitchFamily="2" charset="2"/>
              <a:buChar char="Ø"/>
            </a:pPr>
            <a:r>
              <a:rPr lang="en-US" dirty="0"/>
              <a:t> leveraging </a:t>
            </a:r>
            <a:r>
              <a:rPr lang="en-US" dirty="0" err="1"/>
              <a:t>cognos</a:t>
            </a:r>
            <a:r>
              <a:rPr lang="en-US" dirty="0"/>
              <a:t> BI. This project integrates diverse data sources, including student records, </a:t>
            </a:r>
          </a:p>
          <a:p>
            <a:pPr>
              <a:buFont typeface="Wingdings" panose="05000000000000000000" pitchFamily="2" charset="2"/>
              <a:buChar char="Ø"/>
            </a:pPr>
            <a:r>
              <a:rPr lang="en-US" dirty="0"/>
              <a:t> course enrollment, faculty information, and administrative data, to provide real-time insights and </a:t>
            </a:r>
          </a:p>
          <a:p>
            <a:pPr>
              <a:buFont typeface="Wingdings" panose="05000000000000000000" pitchFamily="2" charset="2"/>
              <a:buChar char="Ø"/>
            </a:pPr>
            <a:r>
              <a:rPr lang="en-US" dirty="0"/>
              <a:t> actionable recommendations. By analyzing this comprehensive dataset, College Insights enables </a:t>
            </a:r>
          </a:p>
          <a:p>
            <a:pPr>
              <a:buFont typeface="Wingdings" panose="05000000000000000000" pitchFamily="2" charset="2"/>
              <a:buChar char="Ø"/>
            </a:pPr>
            <a:r>
              <a:rPr lang="en-US" dirty="0"/>
              <a:t> colleges to make informed decisions in critical areas such as student performance tracking, </a:t>
            </a:r>
          </a:p>
          <a:p>
            <a:pPr>
              <a:buFont typeface="Wingdings" panose="05000000000000000000" pitchFamily="2" charset="2"/>
              <a:buChar char="Ø"/>
            </a:pPr>
            <a:r>
              <a:rPr lang="en-US" dirty="0"/>
              <a:t> resource allocation, scheduling, and institutional planning. This project aims to optimize operational </a:t>
            </a:r>
          </a:p>
          <a:p>
            <a:pPr>
              <a:buFont typeface="Wingdings" panose="05000000000000000000" pitchFamily="2" charset="2"/>
              <a:buChar char="Ø"/>
            </a:pPr>
            <a:r>
              <a:rPr lang="en-US" dirty="0"/>
              <a:t> efficiency, improve student success rates, and enhance overall organizational effectiveness. College </a:t>
            </a:r>
          </a:p>
          <a:p>
            <a:pPr>
              <a:buFont typeface="Wingdings" panose="05000000000000000000" pitchFamily="2" charset="2"/>
              <a:buChar char="Ø"/>
            </a:pPr>
            <a:r>
              <a:rPr lang="en-US" dirty="0"/>
              <a:t> Insights revolutionizes college management by harnessing the power of data analysis for smarter </a:t>
            </a:r>
            <a:r>
              <a:rPr lang="en-US" dirty="0" err="1"/>
              <a:t>desicion</a:t>
            </a:r>
            <a:r>
              <a:rPr lang="en-US" dirty="0"/>
              <a:t>-making and continuous improvement.</a:t>
            </a:r>
            <a:endParaRPr lang="en-IN" dirty="0"/>
          </a:p>
        </p:txBody>
      </p:sp>
    </p:spTree>
    <p:extLst>
      <p:ext uri="{BB962C8B-B14F-4D97-AF65-F5344CB8AC3E}">
        <p14:creationId xmlns:p14="http://schemas.microsoft.com/office/powerpoint/2010/main" val="2874124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90938-4203-063D-8132-2CEDDE461FCE}"/>
              </a:ext>
            </a:extLst>
          </p:cNvPr>
          <p:cNvSpPr>
            <a:spLocks noGrp="1"/>
          </p:cNvSpPr>
          <p:nvPr>
            <p:ph type="title"/>
          </p:nvPr>
        </p:nvSpPr>
        <p:spPr>
          <a:xfrm>
            <a:off x="501444" y="776748"/>
            <a:ext cx="5594555" cy="5474111"/>
          </a:xfrm>
        </p:spPr>
        <p:txBody>
          <a:bodyPr>
            <a:normAutofit fontScale="90000"/>
          </a:bodyPr>
          <a:lstStyle/>
          <a:p>
            <a:r>
              <a:rPr lang="en-US" sz="2400" dirty="0"/>
              <a:t>The bar chart shows the course duration in months for different types of courses. The courses are listed along the vertical axis, and the duration in months is on the horizontal axis . Here's the course duration for each type : Vocational Course: Approximately 600,000 months NCE (ED) SE: Approximately 200,000 months NCE (ED) SCE: Approximately 150,000 months Diploma Course: Approximately 100,000 months Dual Course: Approximately 100,000 months Certificate Course: Approximately 50,000 months The Vocational Course has the longest duration, followed by NCE (ED) SE. The Certificate Course has the shortest duration.</a:t>
            </a:r>
            <a:br>
              <a:rPr lang="en-US" sz="2400" dirty="0"/>
            </a:br>
            <a:endParaRPr lang="en-IN" sz="2400" dirty="0"/>
          </a:p>
        </p:txBody>
      </p:sp>
      <p:pic>
        <p:nvPicPr>
          <p:cNvPr id="5" name="Picture 4">
            <a:extLst>
              <a:ext uri="{FF2B5EF4-FFF2-40B4-BE49-F238E27FC236}">
                <a16:creationId xmlns:a16="http://schemas.microsoft.com/office/drawing/2014/main" id="{DC87C989-FA4B-99C0-7169-6B0A50CCFE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2310" y="688258"/>
            <a:ext cx="5378246" cy="5474111"/>
          </a:xfrm>
          <a:prstGeom prst="rect">
            <a:avLst/>
          </a:prstGeom>
        </p:spPr>
      </p:pic>
    </p:spTree>
    <p:extLst>
      <p:ext uri="{BB962C8B-B14F-4D97-AF65-F5344CB8AC3E}">
        <p14:creationId xmlns:p14="http://schemas.microsoft.com/office/powerpoint/2010/main" val="1773380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6BD9E7-8D2A-67B3-6BEA-F1E26ACF75EE}"/>
              </a:ext>
            </a:extLst>
          </p:cNvPr>
          <p:cNvSpPr txBox="1"/>
          <p:nvPr/>
        </p:nvSpPr>
        <p:spPr>
          <a:xfrm>
            <a:off x="599768" y="1024361"/>
            <a:ext cx="5201265" cy="5078313"/>
          </a:xfrm>
          <a:prstGeom prst="rect">
            <a:avLst/>
          </a:prstGeom>
          <a:noFill/>
        </p:spPr>
        <p:txBody>
          <a:bodyPr wrap="square">
            <a:spAutoFit/>
          </a:bodyPr>
          <a:lstStyle/>
          <a:p>
            <a:r>
              <a:rPr lang="en-IN" dirty="0"/>
              <a:t>The pie chart displays the distribution of course types by course category. Each segment of the pie chart represents a different course category, and the legend indicates the specific categories .From the visible part of the legend, we can see: </a:t>
            </a:r>
          </a:p>
          <a:p>
            <a:pPr marL="285750" indent="-285750">
              <a:buFont typeface="Wingdings" panose="05000000000000000000" pitchFamily="2" charset="2"/>
              <a:buChar char="Ø"/>
            </a:pPr>
            <a:r>
              <a:rPr lang="en-IN" dirty="0"/>
              <a:t>MCA (Magenta) </a:t>
            </a:r>
          </a:p>
          <a:p>
            <a:pPr marL="285750" indent="-285750">
              <a:buFont typeface="Wingdings" panose="05000000000000000000" pitchFamily="2" charset="2"/>
              <a:buChar char="Ø"/>
            </a:pPr>
            <a:r>
              <a:rPr lang="en-IN" dirty="0"/>
              <a:t>Physical Education (Purple)</a:t>
            </a:r>
          </a:p>
          <a:p>
            <a:pPr marL="285750" indent="-285750">
              <a:buFont typeface="Wingdings" panose="05000000000000000000" pitchFamily="2" charset="2"/>
              <a:buChar char="Ø"/>
            </a:pPr>
            <a:r>
              <a:rPr lang="en-IN" dirty="0"/>
              <a:t> Nursing (Orange)</a:t>
            </a:r>
          </a:p>
          <a:p>
            <a:r>
              <a:rPr lang="en-IN" dirty="0"/>
              <a:t>The  colour in the pie chart correspond to these and other course categories. Without more detailed labelling on the segments, it's difficult to provide exact proportions for each category. However, the chart clearly shows a variety of course types, each represented by a different colour  in the pie chart. </a:t>
            </a:r>
          </a:p>
          <a:p>
            <a:endParaRPr lang="en-IN" dirty="0"/>
          </a:p>
        </p:txBody>
      </p:sp>
      <p:pic>
        <p:nvPicPr>
          <p:cNvPr id="5" name="Picture 4">
            <a:extLst>
              <a:ext uri="{FF2B5EF4-FFF2-40B4-BE49-F238E27FC236}">
                <a16:creationId xmlns:a16="http://schemas.microsoft.com/office/drawing/2014/main" id="{7D8BF6C1-B734-E240-A666-64BEBB7A69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3381" y="761323"/>
            <a:ext cx="5961341" cy="5412166"/>
          </a:xfrm>
          <a:prstGeom prst="rect">
            <a:avLst/>
          </a:prstGeom>
        </p:spPr>
      </p:pic>
    </p:spTree>
    <p:extLst>
      <p:ext uri="{BB962C8B-B14F-4D97-AF65-F5344CB8AC3E}">
        <p14:creationId xmlns:p14="http://schemas.microsoft.com/office/powerpoint/2010/main" val="3705106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087A49-EA44-9C93-BE20-05FF3FF13F18}"/>
              </a:ext>
            </a:extLst>
          </p:cNvPr>
          <p:cNvSpPr txBox="1"/>
          <p:nvPr/>
        </p:nvSpPr>
        <p:spPr>
          <a:xfrm>
            <a:off x="604683" y="490532"/>
            <a:ext cx="11184194" cy="3139321"/>
          </a:xfrm>
          <a:prstGeom prst="rect">
            <a:avLst/>
          </a:prstGeom>
          <a:noFill/>
        </p:spPr>
        <p:txBody>
          <a:bodyPr wrap="square">
            <a:spAutoFit/>
          </a:bodyPr>
          <a:lstStyle/>
          <a:p>
            <a:r>
              <a:rPr lang="en-IN" dirty="0"/>
              <a:t>The chart displayed appears to be a bar graph illustrating the course duration in months, categorized by whether the course is aided or unaided and further coloured by whether the course is professional or non-professional . Here’s a detailed interpretation of the chart:</a:t>
            </a:r>
          </a:p>
          <a:p>
            <a:r>
              <a:rPr lang="en-IN" dirty="0"/>
              <a:t>Course Types:</a:t>
            </a:r>
          </a:p>
          <a:p>
            <a:r>
              <a:rPr lang="en-IN" dirty="0"/>
              <a:t>Aided Courses: These are represented by the top pair of bars.</a:t>
            </a:r>
          </a:p>
          <a:p>
            <a:r>
              <a:rPr lang="en-IN" dirty="0"/>
              <a:t>Unaided Courses: These are represented by the bottom pair of bars.</a:t>
            </a:r>
          </a:p>
          <a:p>
            <a:r>
              <a:rPr lang="en-IN" dirty="0"/>
              <a:t>Colour Coding:</a:t>
            </a:r>
          </a:p>
          <a:p>
            <a:r>
              <a:rPr lang="en-IN" dirty="0"/>
              <a:t>Professional Courses: Depicted in purple.</a:t>
            </a:r>
          </a:p>
          <a:p>
            <a:r>
              <a:rPr lang="en-IN" dirty="0"/>
              <a:t>Non-Professional Courses: Depicted in blue.</a:t>
            </a:r>
          </a:p>
          <a:p>
            <a:endParaRPr lang="en-IN" dirty="0"/>
          </a:p>
          <a:p>
            <a:endParaRPr lang="en-IN" dirty="0"/>
          </a:p>
        </p:txBody>
      </p:sp>
      <p:pic>
        <p:nvPicPr>
          <p:cNvPr id="5" name="Picture 4">
            <a:extLst>
              <a:ext uri="{FF2B5EF4-FFF2-40B4-BE49-F238E27FC236}">
                <a16:creationId xmlns:a16="http://schemas.microsoft.com/office/drawing/2014/main" id="{E5A574AF-5804-C79B-FDBA-586BC3B8CB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683" y="3088411"/>
            <a:ext cx="10982634" cy="3252391"/>
          </a:xfrm>
          <a:prstGeom prst="rect">
            <a:avLst/>
          </a:prstGeom>
        </p:spPr>
      </p:pic>
    </p:spTree>
    <p:extLst>
      <p:ext uri="{BB962C8B-B14F-4D97-AF65-F5344CB8AC3E}">
        <p14:creationId xmlns:p14="http://schemas.microsoft.com/office/powerpoint/2010/main" val="2612160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4C703-F336-DFC1-15D0-1F9B8C6D3965}"/>
              </a:ext>
            </a:extLst>
          </p:cNvPr>
          <p:cNvSpPr>
            <a:spLocks noGrp="1"/>
          </p:cNvSpPr>
          <p:nvPr>
            <p:ph type="title"/>
          </p:nvPr>
        </p:nvSpPr>
        <p:spPr>
          <a:xfrm>
            <a:off x="806245" y="403124"/>
            <a:ext cx="10373032" cy="786579"/>
          </a:xfrm>
        </p:spPr>
        <p:txBody>
          <a:bodyPr/>
          <a:lstStyle/>
          <a:p>
            <a:r>
              <a:rPr lang="en-IN" dirty="0"/>
              <a:t>DURATION:</a:t>
            </a:r>
          </a:p>
        </p:txBody>
      </p:sp>
      <p:sp>
        <p:nvSpPr>
          <p:cNvPr id="3" name="Content Placeholder 2">
            <a:extLst>
              <a:ext uri="{FF2B5EF4-FFF2-40B4-BE49-F238E27FC236}">
                <a16:creationId xmlns:a16="http://schemas.microsoft.com/office/drawing/2014/main" id="{C991421D-85B3-EEE0-BB11-210A05B3E22F}"/>
              </a:ext>
            </a:extLst>
          </p:cNvPr>
          <p:cNvSpPr>
            <a:spLocks noGrp="1"/>
          </p:cNvSpPr>
          <p:nvPr>
            <p:ph idx="1"/>
          </p:nvPr>
        </p:nvSpPr>
        <p:spPr>
          <a:xfrm>
            <a:off x="550607" y="1189703"/>
            <a:ext cx="10835148" cy="5025703"/>
          </a:xfrm>
        </p:spPr>
        <p:txBody>
          <a:bodyPr>
            <a:normAutofit lnSpcReduction="10000"/>
          </a:bodyPr>
          <a:lstStyle/>
          <a:p>
            <a:pPr>
              <a:buFont typeface="Wingdings" panose="05000000000000000000" pitchFamily="2" charset="2"/>
              <a:buChar char="Ø"/>
            </a:pPr>
            <a:r>
              <a:rPr lang="en-US" sz="2000" dirty="0"/>
              <a:t> The aided professional courses have a duration indicated by the length of the purple bar in the top section .</a:t>
            </a:r>
          </a:p>
          <a:p>
            <a:pPr>
              <a:buFont typeface="Wingdings" panose="05000000000000000000" pitchFamily="2" charset="2"/>
              <a:buChar char="Ø"/>
            </a:pPr>
            <a:r>
              <a:rPr lang="en-US" sz="2000" dirty="0"/>
              <a:t> The unaided professional courses have a duration indicated by the length of the purple bar in the bottom section .</a:t>
            </a:r>
          </a:p>
          <a:p>
            <a:pPr>
              <a:buFont typeface="Wingdings" panose="05000000000000000000" pitchFamily="2" charset="2"/>
              <a:buChar char="Ø"/>
            </a:pPr>
            <a:r>
              <a:rPr lang="en-US" sz="2000" dirty="0"/>
              <a:t> The aided non-professional courses have a duration indicated by the length of the blue bar in the top section . </a:t>
            </a:r>
          </a:p>
          <a:p>
            <a:pPr>
              <a:buFont typeface="Wingdings" panose="05000000000000000000" pitchFamily="2" charset="2"/>
              <a:buChar char="Ø"/>
            </a:pPr>
            <a:r>
              <a:rPr lang="en-US" sz="2000" dirty="0"/>
              <a:t> The unaided non-professional courses have a duration indicated by the length of the blue bar in the bottom section </a:t>
            </a:r>
          </a:p>
          <a:p>
            <a:pPr>
              <a:buFont typeface="Wingdings" panose="05000000000000000000" pitchFamily="2" charset="2"/>
              <a:buChar char="Ø"/>
            </a:pPr>
            <a:r>
              <a:rPr lang="en-US" sz="2000" dirty="0"/>
              <a:t> From the chart, it seems that : The aided professional courses have a significantly longer duration compared to the unaided professional courses .</a:t>
            </a:r>
          </a:p>
          <a:p>
            <a:pPr>
              <a:buFont typeface="Wingdings" panose="05000000000000000000" pitchFamily="2" charset="2"/>
              <a:buChar char="Ø"/>
            </a:pPr>
            <a:r>
              <a:rPr lang="en-US" sz="2000" dirty="0"/>
              <a:t> The unaided non-professional courses have a shorter duration compared to the aided non-professional courses . </a:t>
            </a:r>
          </a:p>
          <a:p>
            <a:pPr>
              <a:buFont typeface="Wingdings" panose="05000000000000000000" pitchFamily="2" charset="2"/>
              <a:buChar char="Ø"/>
            </a:pPr>
            <a:r>
              <a:rPr lang="en-US" sz="2000" dirty="0"/>
              <a:t> The exact durations would need to be read from the chart, but this provides an overview of the visual representation.</a:t>
            </a:r>
            <a:endParaRPr lang="en-IN" sz="2000" dirty="0"/>
          </a:p>
        </p:txBody>
      </p:sp>
    </p:spTree>
    <p:extLst>
      <p:ext uri="{BB962C8B-B14F-4D97-AF65-F5344CB8AC3E}">
        <p14:creationId xmlns:p14="http://schemas.microsoft.com/office/powerpoint/2010/main" val="1208584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4BD22C-BDED-57B5-6CCB-8A31E5EC4836}"/>
              </a:ext>
            </a:extLst>
          </p:cNvPr>
          <p:cNvSpPr txBox="1"/>
          <p:nvPr/>
        </p:nvSpPr>
        <p:spPr>
          <a:xfrm>
            <a:off x="521109" y="532748"/>
            <a:ext cx="11149779" cy="3139320"/>
          </a:xfrm>
          <a:prstGeom prst="rect">
            <a:avLst/>
          </a:prstGeom>
          <a:noFill/>
        </p:spPr>
        <p:txBody>
          <a:bodyPr wrap="square">
            <a:spAutoFit/>
          </a:bodyPr>
          <a:lstStyle/>
          <a:p>
            <a:r>
              <a:rPr lang="en-IN" dirty="0"/>
              <a:t>The image shows a bar chart comparing the course duration (in months) for professional and non-professional courses, with the data categorized by different Talukas (administrative subdivisions) in India . </a:t>
            </a:r>
          </a:p>
          <a:p>
            <a:endParaRPr lang="en-IN" dirty="0"/>
          </a:p>
          <a:p>
            <a:r>
              <a:rPr lang="en-IN" dirty="0"/>
              <a:t>Key details : The left side of the chart represents non-professional courses .</a:t>
            </a:r>
          </a:p>
          <a:p>
            <a:r>
              <a:rPr lang="en-IN" dirty="0"/>
              <a:t>The right side of the chart represents professional courses .</a:t>
            </a:r>
          </a:p>
          <a:p>
            <a:r>
              <a:rPr lang="en-IN" dirty="0"/>
              <a:t> </a:t>
            </a:r>
          </a:p>
          <a:p>
            <a:r>
              <a:rPr lang="en-IN" dirty="0"/>
              <a:t>Each bar within these sections is coloured  according to a specific Taluka Talukas mentioned include Thane, Pune City, Nashik, Nagpur (Urban), Mumbai City, among others . The visualization aims to illustrate the distribution and length of course durations across various Talukas for both types of courses.</a:t>
            </a:r>
          </a:p>
        </p:txBody>
      </p:sp>
      <p:pic>
        <p:nvPicPr>
          <p:cNvPr id="5" name="Picture 4">
            <a:extLst>
              <a:ext uri="{FF2B5EF4-FFF2-40B4-BE49-F238E27FC236}">
                <a16:creationId xmlns:a16="http://schemas.microsoft.com/office/drawing/2014/main" id="{48E0BCC9-582B-3735-72EF-4EE5818217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110" y="3672067"/>
            <a:ext cx="11149779" cy="2738565"/>
          </a:xfrm>
          <a:prstGeom prst="rect">
            <a:avLst/>
          </a:prstGeom>
        </p:spPr>
      </p:pic>
    </p:spTree>
    <p:extLst>
      <p:ext uri="{BB962C8B-B14F-4D97-AF65-F5344CB8AC3E}">
        <p14:creationId xmlns:p14="http://schemas.microsoft.com/office/powerpoint/2010/main" val="60207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FEF407-A1B5-4D9C-4C38-0D800CABAFF5}"/>
              </a:ext>
            </a:extLst>
          </p:cNvPr>
          <p:cNvSpPr txBox="1"/>
          <p:nvPr/>
        </p:nvSpPr>
        <p:spPr>
          <a:xfrm>
            <a:off x="481780" y="641749"/>
            <a:ext cx="11257935" cy="2862322"/>
          </a:xfrm>
          <a:prstGeom prst="rect">
            <a:avLst/>
          </a:prstGeom>
          <a:noFill/>
        </p:spPr>
        <p:txBody>
          <a:bodyPr wrap="square">
            <a:spAutoFit/>
          </a:bodyPr>
          <a:lstStyle/>
          <a:p>
            <a:r>
              <a:rPr lang="en-IN" dirty="0"/>
              <a:t>The image shows a dot plot chart depicting the course duration (in months) for different Talukas, with the courses coloured by whether they are aided or unaided . </a:t>
            </a:r>
          </a:p>
          <a:p>
            <a:endParaRPr lang="en-IN" dirty="0"/>
          </a:p>
          <a:p>
            <a:r>
              <a:rPr lang="en-IN" dirty="0"/>
              <a:t>Key details : Each column represents a specific Taluka</a:t>
            </a:r>
          </a:p>
          <a:p>
            <a:r>
              <a:rPr lang="en-IN" dirty="0"/>
              <a:t> (e.g., Thane, Pune City, Nashik, Mumbai City, Nagpur (Urban), Kurla, Haveli, Aurangabad, Andheri, Amravati).</a:t>
            </a:r>
          </a:p>
          <a:p>
            <a:r>
              <a:rPr lang="en-IN" dirty="0"/>
              <a:t>Each dot within the columns indicates the duration of a course in months . </a:t>
            </a:r>
          </a:p>
          <a:p>
            <a:r>
              <a:rPr lang="en-IN" dirty="0"/>
              <a:t>The colour of the dots differentiates between aided (brown) and unaided (purple) courses.</a:t>
            </a:r>
          </a:p>
          <a:p>
            <a:r>
              <a:rPr lang="en-IN" dirty="0"/>
              <a:t>This visualization helps compare the duration of aided versus unaided courses across various Talukas.</a:t>
            </a:r>
          </a:p>
        </p:txBody>
      </p:sp>
      <p:pic>
        <p:nvPicPr>
          <p:cNvPr id="5" name="Picture 4">
            <a:extLst>
              <a:ext uri="{FF2B5EF4-FFF2-40B4-BE49-F238E27FC236}">
                <a16:creationId xmlns:a16="http://schemas.microsoft.com/office/drawing/2014/main" id="{C5E504B6-A924-A630-6801-275F2939B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88" y="3504071"/>
            <a:ext cx="11130117" cy="2776832"/>
          </a:xfrm>
          <a:prstGeom prst="rect">
            <a:avLst/>
          </a:prstGeom>
        </p:spPr>
      </p:pic>
    </p:spTree>
    <p:extLst>
      <p:ext uri="{BB962C8B-B14F-4D97-AF65-F5344CB8AC3E}">
        <p14:creationId xmlns:p14="http://schemas.microsoft.com/office/powerpoint/2010/main" val="16031516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373545"/>
      </a:dk2>
      <a:lt2>
        <a:srgbClr val="BCD0E0"/>
      </a:lt2>
      <a:accent1>
        <a:srgbClr val="3494BA"/>
      </a:accent1>
      <a:accent2>
        <a:srgbClr val="58B6C0"/>
      </a:accent2>
      <a:accent3>
        <a:srgbClr val="75BDA7"/>
      </a:accent3>
      <a:accent4>
        <a:srgbClr val="7A8C8E"/>
      </a:accent4>
      <a:accent5>
        <a:srgbClr val="84ACB6"/>
      </a:accent5>
      <a:accent6>
        <a:srgbClr val="6793CD"/>
      </a:accent6>
      <a:hlink>
        <a:srgbClr val="6B9F25"/>
      </a:hlink>
      <a:folHlink>
        <a:srgbClr val="9F6715"/>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913DB040-6816-4415-960D-8178C785755E}"/>
    </a:ext>
  </a:extLst>
</a:theme>
</file>

<file path=docProps/app.xml><?xml version="1.0" encoding="utf-8"?>
<Properties xmlns="http://schemas.openxmlformats.org/officeDocument/2006/extended-properties" xmlns:vt="http://schemas.openxmlformats.org/officeDocument/2006/docPropsVTypes">
  <Template>TM03457510[[fn=Savon]]</Template>
  <TotalTime>190</TotalTime>
  <Words>1206</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vt:lpstr>
      <vt:lpstr>Savon</vt:lpstr>
      <vt:lpstr>Enhancing  college management  using  cognos</vt:lpstr>
      <vt:lpstr>                     Team members:                   r. v. manvithA – 221191101117                                  u. sreevanI --    221191101143                                  s . thishitha  --      221191101121                                         </vt:lpstr>
      <vt:lpstr>ABSTRACT:</vt:lpstr>
      <vt:lpstr>The bar chart shows the course duration in months for different types of courses. The courses are listed along the vertical axis, and the duration in months is on the horizontal axis . Here's the course duration for each type : Vocational Course: Approximately 600,000 months NCE (ED) SE: Approximately 200,000 months NCE (ED) SCE: Approximately 150,000 months Diploma Course: Approximately 100,000 months Dual Course: Approximately 100,000 months Certificate Course: Approximately 50,000 months The Vocational Course has the longest duration, followed by NCE (ED) SE. The Certificate Course has the shortest duration. </vt:lpstr>
      <vt:lpstr>PowerPoint Presentation</vt:lpstr>
      <vt:lpstr>PowerPoint Presentation</vt:lpstr>
      <vt:lpstr>DURATION:</vt:lpstr>
      <vt:lpstr>PowerPoint Presentation</vt:lpstr>
      <vt:lpstr>PowerPoint Presentation</vt:lpstr>
      <vt:lpstr>PowerPoint Presentation</vt:lpstr>
      <vt:lpstr>INSIGHTS:</vt:lpstr>
      <vt:lpstr>CONCLUSION:</vt:lpstr>
      <vt:lpstr>Overall, the deployment of Cognos in college management systems supports data-driven strategies that lead to improved operational effectiveness, enhanced educational outcomes, and an enriched campus experience for students and staff alike. This strategic adoption positions institutions to navigate the complexities of modern education with agility and informed precision.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college management  using  cognos</dc:title>
  <dc:creator>thishitha tisha</dc:creator>
  <cp:lastModifiedBy>thishitha tisha</cp:lastModifiedBy>
  <cp:revision>1</cp:revision>
  <dcterms:created xsi:type="dcterms:W3CDTF">2024-05-24T14:42:10Z</dcterms:created>
  <dcterms:modified xsi:type="dcterms:W3CDTF">2024-05-24T17:52:43Z</dcterms:modified>
</cp:coreProperties>
</file>