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78" d="100"/>
          <a:sy n="78" d="100"/>
        </p:scale>
        <p:origin x="69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48D82-B45D-FE6B-970E-915576012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E09FFA-4ED9-80F4-0D2E-A9760374B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FF4E3A-BA0C-1FCC-093A-1D063902FBA9}"/>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5" name="Footer Placeholder 4">
            <a:extLst>
              <a:ext uri="{FF2B5EF4-FFF2-40B4-BE49-F238E27FC236}">
                <a16:creationId xmlns:a16="http://schemas.microsoft.com/office/drawing/2014/main" id="{348042FE-E96D-5829-26AC-4DE51526A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5FCDDC-FE10-673A-49BF-1FADEBDD9C74}"/>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717071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0BA5-79D8-BDEA-9713-F5CF7B2997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CB543C-50F5-83D8-2B5E-D93620B9ED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147138-CE00-7819-4C2E-0D1F7E6F313B}"/>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5" name="Footer Placeholder 4">
            <a:extLst>
              <a:ext uri="{FF2B5EF4-FFF2-40B4-BE49-F238E27FC236}">
                <a16:creationId xmlns:a16="http://schemas.microsoft.com/office/drawing/2014/main" id="{DB3E3E8D-D4BD-5EFC-1661-D0026F2652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931147-AEEC-18E0-7021-BCC76542C70A}"/>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3090944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A5BFE8-1C1F-073C-428F-8755501C34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60A3A9-0594-6644-4879-02B95A5F7E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5D75B7-5D42-8E52-6C25-F48C54B8301E}"/>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5" name="Footer Placeholder 4">
            <a:extLst>
              <a:ext uri="{FF2B5EF4-FFF2-40B4-BE49-F238E27FC236}">
                <a16:creationId xmlns:a16="http://schemas.microsoft.com/office/drawing/2014/main" id="{6F1D9F83-1452-927D-A1CD-32E9153780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92A5F-4BBC-7D51-DE35-A7F8E84C619D}"/>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144432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58822-7FC0-7483-C482-26E5C3D256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2B0F4F-8BDD-28D6-4217-D85C3C7AC2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ED2DB7-CF3D-9FE9-1ABF-49A8002B87CA}"/>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5" name="Footer Placeholder 4">
            <a:extLst>
              <a:ext uri="{FF2B5EF4-FFF2-40B4-BE49-F238E27FC236}">
                <a16:creationId xmlns:a16="http://schemas.microsoft.com/office/drawing/2014/main" id="{208F44A3-CCC6-92DB-35BB-3458D684F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A75F1F-0999-BB42-A5F7-8F0251AC3FD1}"/>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2643986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32D6-2E1D-CA94-2D59-3DA359DDFD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A86ABD-A817-2476-B51A-0F4E57EB9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B4B78E-B3FA-4529-2261-41F614B7234E}"/>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5" name="Footer Placeholder 4">
            <a:extLst>
              <a:ext uri="{FF2B5EF4-FFF2-40B4-BE49-F238E27FC236}">
                <a16:creationId xmlns:a16="http://schemas.microsoft.com/office/drawing/2014/main" id="{3DEBA776-05D1-6B2D-9436-101B17671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B4F3BB-E217-6B4B-BBA1-3B019FC1D18A}"/>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633993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0CB0-E40C-AC2B-0FC4-48941E624D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556091-C717-02CF-E091-56497288C3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BAD930-C373-4DD7-B1A6-562434A4E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8A234C-D52D-B7AA-6380-6EB5ACCF8A6B}"/>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6" name="Footer Placeholder 5">
            <a:extLst>
              <a:ext uri="{FF2B5EF4-FFF2-40B4-BE49-F238E27FC236}">
                <a16:creationId xmlns:a16="http://schemas.microsoft.com/office/drawing/2014/main" id="{C33026EB-4AE3-A200-0904-D2013639FE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4753DA-FD07-84A0-EAD7-71F8326E3615}"/>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265016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019D-1BA2-1C31-72BA-081B7286FE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352980-DBD4-6AFC-4709-6E3BA59CD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711F7F-9B64-0130-80BA-E12F35B28C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3E10A7-1F9C-28C8-44A8-B320C11CAA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289FCC-13FE-6E92-1592-6965A095B1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9793A0-AA34-6170-8AAF-D54AD48118A0}"/>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8" name="Footer Placeholder 7">
            <a:extLst>
              <a:ext uri="{FF2B5EF4-FFF2-40B4-BE49-F238E27FC236}">
                <a16:creationId xmlns:a16="http://schemas.microsoft.com/office/drawing/2014/main" id="{2E865E52-B08E-AE42-FA07-7B49A79FF2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168C86-AA7E-D318-DF09-A6B006043CC1}"/>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34790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1290-FEB7-C2ED-64B0-96656EE62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4D2B55F-A1C7-4334-C090-2805D1383E6A}"/>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4" name="Footer Placeholder 3">
            <a:extLst>
              <a:ext uri="{FF2B5EF4-FFF2-40B4-BE49-F238E27FC236}">
                <a16:creationId xmlns:a16="http://schemas.microsoft.com/office/drawing/2014/main" id="{3D75EA52-2877-51A1-F24C-42122832C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E54A49-89D6-5D79-5B7A-EF7A76E1AFE9}"/>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45906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7906FF-BAAE-1678-443F-FE8E328E39B5}"/>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3" name="Footer Placeholder 2">
            <a:extLst>
              <a:ext uri="{FF2B5EF4-FFF2-40B4-BE49-F238E27FC236}">
                <a16:creationId xmlns:a16="http://schemas.microsoft.com/office/drawing/2014/main" id="{33BD7B8C-4D3B-97C7-92DE-FCEB773307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4F69B8-B5F8-0D89-DFDF-9E714EE2772E}"/>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1073975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AC5D0-8B79-1385-D183-A399B9DF11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63B546-2EB1-392F-F134-1DEF35405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35877F-E952-E1E1-A2DE-A3CF94268B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E241C5-690B-0792-9569-82D11CE47A62}"/>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6" name="Footer Placeholder 5">
            <a:extLst>
              <a:ext uri="{FF2B5EF4-FFF2-40B4-BE49-F238E27FC236}">
                <a16:creationId xmlns:a16="http://schemas.microsoft.com/office/drawing/2014/main" id="{FBF1F280-A1F8-6240-6DA4-5061868BE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72D396-BD34-ADEF-5D45-3B3012F7774B}"/>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42217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2CC68-C2F2-E074-1AF2-B8F69A6A8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4823A0-3FBD-3D29-2140-713EB93E0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06BF4A-11EF-B6AC-1D44-D2572FC40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8B4DA-5F69-7D25-8ADA-9C987775B782}"/>
              </a:ext>
            </a:extLst>
          </p:cNvPr>
          <p:cNvSpPr>
            <a:spLocks noGrp="1"/>
          </p:cNvSpPr>
          <p:nvPr>
            <p:ph type="dt" sz="half" idx="10"/>
          </p:nvPr>
        </p:nvSpPr>
        <p:spPr/>
        <p:txBody>
          <a:bodyPr/>
          <a:lstStyle/>
          <a:p>
            <a:fld id="{68CE7F48-EE91-44D8-86F0-540FD79F3985}" type="datetimeFigureOut">
              <a:rPr lang="en-IN" smtClean="0"/>
              <a:t>18-10-2024</a:t>
            </a:fld>
            <a:endParaRPr lang="en-IN"/>
          </a:p>
        </p:txBody>
      </p:sp>
      <p:sp>
        <p:nvSpPr>
          <p:cNvPr id="6" name="Footer Placeholder 5">
            <a:extLst>
              <a:ext uri="{FF2B5EF4-FFF2-40B4-BE49-F238E27FC236}">
                <a16:creationId xmlns:a16="http://schemas.microsoft.com/office/drawing/2014/main" id="{28DB2F3A-D67C-8777-43F9-2CED87126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BFB588-D545-7EEA-EDB1-E40EBF21682A}"/>
              </a:ext>
            </a:extLst>
          </p:cNvPr>
          <p:cNvSpPr>
            <a:spLocks noGrp="1"/>
          </p:cNvSpPr>
          <p:nvPr>
            <p:ph type="sldNum" sz="quarter" idx="12"/>
          </p:nvPr>
        </p:nvSpPr>
        <p:spPr/>
        <p:txBody>
          <a:bodyPr/>
          <a:lstStyle/>
          <a:p>
            <a:fld id="{9A7F194E-60C1-48FC-B03A-0095B3227DDA}" type="slidenum">
              <a:rPr lang="en-IN" smtClean="0"/>
              <a:t>‹#›</a:t>
            </a:fld>
            <a:endParaRPr lang="en-IN"/>
          </a:p>
        </p:txBody>
      </p:sp>
    </p:spTree>
    <p:extLst>
      <p:ext uri="{BB962C8B-B14F-4D97-AF65-F5344CB8AC3E}">
        <p14:creationId xmlns:p14="http://schemas.microsoft.com/office/powerpoint/2010/main" val="221505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5789B1-7D9C-BB1E-6F7E-65ACB686C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BABF6D-D5C6-738C-8D63-7EA5647A6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13FB1-EB09-DA7E-9206-57DC0CF60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E7F48-EE91-44D8-86F0-540FD79F3985}" type="datetimeFigureOut">
              <a:rPr lang="en-IN" smtClean="0"/>
              <a:t>18-10-2024</a:t>
            </a:fld>
            <a:endParaRPr lang="en-IN"/>
          </a:p>
        </p:txBody>
      </p:sp>
      <p:sp>
        <p:nvSpPr>
          <p:cNvPr id="5" name="Footer Placeholder 4">
            <a:extLst>
              <a:ext uri="{FF2B5EF4-FFF2-40B4-BE49-F238E27FC236}">
                <a16:creationId xmlns:a16="http://schemas.microsoft.com/office/drawing/2014/main" id="{B812E4BF-0FFE-2B81-0F46-ECC6B1622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571F61-64BE-11F0-E547-96E62758F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F194E-60C1-48FC-B03A-0095B3227DDA}" type="slidenum">
              <a:rPr lang="en-IN" smtClean="0"/>
              <a:t>‹#›</a:t>
            </a:fld>
            <a:endParaRPr lang="en-IN"/>
          </a:p>
        </p:txBody>
      </p:sp>
    </p:spTree>
    <p:extLst>
      <p:ext uri="{BB962C8B-B14F-4D97-AF65-F5344CB8AC3E}">
        <p14:creationId xmlns:p14="http://schemas.microsoft.com/office/powerpoint/2010/main" val="1886448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51DC165-9079-0964-8E1A-81A10A6CF671}"/>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101600" y="79832"/>
            <a:ext cx="12192000" cy="6851324"/>
          </a:xfrm>
          <a:prstGeom prst="rect">
            <a:avLst/>
          </a:prstGeom>
        </p:spPr>
      </p:pic>
      <p:sp>
        <p:nvSpPr>
          <p:cNvPr id="14" name="TextBox 13">
            <a:extLst>
              <a:ext uri="{FF2B5EF4-FFF2-40B4-BE49-F238E27FC236}">
                <a16:creationId xmlns:a16="http://schemas.microsoft.com/office/drawing/2014/main" id="{FE27AC88-67A0-BF0D-2FCC-8039EB57F740}"/>
              </a:ext>
            </a:extLst>
          </p:cNvPr>
          <p:cNvSpPr txBox="1"/>
          <p:nvPr/>
        </p:nvSpPr>
        <p:spPr>
          <a:xfrm>
            <a:off x="3014134" y="2902635"/>
            <a:ext cx="6163732" cy="369332"/>
          </a:xfrm>
          <a:prstGeom prst="rect">
            <a:avLst/>
          </a:prstGeom>
          <a:noFill/>
        </p:spPr>
        <p:txBody>
          <a:bodyPr wrap="square">
            <a:spAutoFit/>
          </a:bodyPr>
          <a:lstStyle/>
          <a:p>
            <a:endParaRPr lang="en-IN" dirty="0"/>
          </a:p>
        </p:txBody>
      </p:sp>
      <p:sp>
        <p:nvSpPr>
          <p:cNvPr id="16" name="TextBox 15">
            <a:extLst>
              <a:ext uri="{FF2B5EF4-FFF2-40B4-BE49-F238E27FC236}">
                <a16:creationId xmlns:a16="http://schemas.microsoft.com/office/drawing/2014/main" id="{943D267D-BC9D-272F-CC10-FC209AF1F9A4}"/>
              </a:ext>
            </a:extLst>
          </p:cNvPr>
          <p:cNvSpPr txBox="1"/>
          <p:nvPr/>
        </p:nvSpPr>
        <p:spPr>
          <a:xfrm>
            <a:off x="761180" y="224979"/>
            <a:ext cx="11506200" cy="369332"/>
          </a:xfrm>
          <a:prstGeom prst="rect">
            <a:avLst/>
          </a:prstGeom>
          <a:noFill/>
        </p:spPr>
        <p:txBody>
          <a:bodyPr wrap="square">
            <a:spAutoFit/>
          </a:bodyPr>
          <a:lstStyle/>
          <a:p>
            <a:r>
              <a:rPr lang="en-IN" u="sng" dirty="0">
                <a:solidFill>
                  <a:schemeClr val="accent5">
                    <a:lumMod val="20000"/>
                    <a:lumOff val="80000"/>
                  </a:schemeClr>
                </a:solidFill>
                <a:latin typeface="Arial Black" panose="020B0A04020102020204" pitchFamily="34" charset="0"/>
              </a:rPr>
              <a:t>TITLE</a:t>
            </a:r>
            <a:r>
              <a:rPr lang="en-IN" dirty="0"/>
              <a:t>: </a:t>
            </a:r>
            <a:r>
              <a:rPr lang="en-IN" sz="1600" dirty="0">
                <a:solidFill>
                  <a:schemeClr val="accent5">
                    <a:lumMod val="20000"/>
                    <a:lumOff val="80000"/>
                  </a:schemeClr>
                </a:solidFill>
              </a:rPr>
              <a:t>ADVANCED</a:t>
            </a:r>
            <a:r>
              <a:rPr lang="en-IN" dirty="0">
                <a:solidFill>
                  <a:schemeClr val="accent5">
                    <a:lumMod val="20000"/>
                    <a:lumOff val="80000"/>
                  </a:schemeClr>
                </a:solidFill>
              </a:rPr>
              <a:t> Automated System for Detecting  Brain  </a:t>
            </a:r>
            <a:r>
              <a:rPr lang="en-IN" dirty="0" err="1">
                <a:solidFill>
                  <a:schemeClr val="accent5">
                    <a:lumMod val="20000"/>
                    <a:lumOff val="80000"/>
                  </a:schemeClr>
                </a:solidFill>
              </a:rPr>
              <a:t>Tumor</a:t>
            </a:r>
            <a:r>
              <a:rPr lang="en-IN" dirty="0">
                <a:solidFill>
                  <a:schemeClr val="accent5">
                    <a:lumMod val="20000"/>
                    <a:lumOff val="80000"/>
                  </a:schemeClr>
                </a:solidFill>
              </a:rPr>
              <a:t> Abnormalities in MRI Using machine learning</a:t>
            </a:r>
          </a:p>
        </p:txBody>
      </p:sp>
      <p:sp>
        <p:nvSpPr>
          <p:cNvPr id="18" name="TextBox 17">
            <a:extLst>
              <a:ext uri="{FF2B5EF4-FFF2-40B4-BE49-F238E27FC236}">
                <a16:creationId xmlns:a16="http://schemas.microsoft.com/office/drawing/2014/main" id="{75BE55B9-172C-A3B6-C9BA-E524369C2BF2}"/>
              </a:ext>
            </a:extLst>
          </p:cNvPr>
          <p:cNvSpPr txBox="1"/>
          <p:nvPr/>
        </p:nvSpPr>
        <p:spPr>
          <a:xfrm>
            <a:off x="516467" y="1392694"/>
            <a:ext cx="11506200" cy="2862322"/>
          </a:xfrm>
          <a:prstGeom prst="rect">
            <a:avLst/>
          </a:prstGeom>
          <a:noFill/>
        </p:spPr>
        <p:txBody>
          <a:bodyPr wrap="square">
            <a:spAutoFit/>
          </a:bodyPr>
          <a:lstStyle/>
          <a:p>
            <a:r>
              <a:rPr lang="en-IN" b="1" dirty="0">
                <a:latin typeface="Arial Black" panose="020B0A04020102020204" pitchFamily="34" charset="0"/>
              </a:rPr>
              <a:t>Datase</a:t>
            </a:r>
            <a:r>
              <a:rPr lang="en-IN" b="1" dirty="0">
                <a:latin typeface="Aptos Narrow" panose="020B0004020202020204" pitchFamily="34" charset="0"/>
              </a:rPr>
              <a:t>t</a:t>
            </a:r>
            <a:r>
              <a:rPr lang="en-IN" dirty="0"/>
              <a:t>: </a:t>
            </a:r>
          </a:p>
          <a:p>
            <a:r>
              <a:rPr lang="en-IN" dirty="0"/>
              <a:t> Utilizes  pituitary </a:t>
            </a:r>
            <a:r>
              <a:rPr lang="en-IN" dirty="0" err="1"/>
              <a:t>tumor</a:t>
            </a:r>
            <a:r>
              <a:rPr lang="en-IN" dirty="0"/>
              <a:t> MRI can images that publicly available  dataset form Kaggle for brain </a:t>
            </a:r>
            <a:r>
              <a:rPr lang="en-IN" dirty="0" err="1"/>
              <a:t>tumor</a:t>
            </a:r>
            <a:r>
              <a:rPr lang="en-IN" dirty="0"/>
              <a:t> These datasets are annotated by expert radiologists and provide a diverse range of abnormalities.</a:t>
            </a:r>
          </a:p>
          <a:p>
            <a:endParaRPr lang="en-IN" dirty="0"/>
          </a:p>
          <a:p>
            <a:endParaRPr lang="en-IN" dirty="0"/>
          </a:p>
          <a:p>
            <a:r>
              <a:rPr lang="en-US" dirty="0">
                <a:latin typeface="Arial Black" panose="020B0A04020102020204" pitchFamily="34" charset="0"/>
              </a:rPr>
              <a:t>Algorithms</a:t>
            </a:r>
            <a:r>
              <a:rPr lang="en-US" dirty="0"/>
              <a:t>:</a:t>
            </a:r>
          </a:p>
          <a:p>
            <a:r>
              <a:rPr lang="en-US" dirty="0"/>
              <a:t>	Support Vector Machines (SVM): Employed for classification by finding the optimal hyperplane that separates the data into different classes. Different kernels such as linear, radial basis function (RBF), and polynomial are evaluated for the best classification performance.</a:t>
            </a:r>
            <a:endParaRPr lang="en-IN" dirty="0"/>
          </a:p>
          <a:p>
            <a:endParaRPr lang="en-IN" dirty="0"/>
          </a:p>
        </p:txBody>
      </p:sp>
      <p:sp>
        <p:nvSpPr>
          <p:cNvPr id="20" name="TextBox 19">
            <a:extLst>
              <a:ext uri="{FF2B5EF4-FFF2-40B4-BE49-F238E27FC236}">
                <a16:creationId xmlns:a16="http://schemas.microsoft.com/office/drawing/2014/main" id="{DBB70938-0CC6-949B-FECD-9953C7A0F6DE}"/>
              </a:ext>
            </a:extLst>
          </p:cNvPr>
          <p:cNvSpPr txBox="1"/>
          <p:nvPr/>
        </p:nvSpPr>
        <p:spPr>
          <a:xfrm>
            <a:off x="8960192" y="5491602"/>
            <a:ext cx="3062476" cy="1200329"/>
          </a:xfrm>
          <a:prstGeom prst="rect">
            <a:avLst/>
          </a:prstGeom>
          <a:noFill/>
        </p:spPr>
        <p:txBody>
          <a:bodyPr wrap="square">
            <a:spAutoFit/>
          </a:bodyPr>
          <a:lstStyle/>
          <a:p>
            <a:r>
              <a:rPr lang="en-IN" b="1" dirty="0">
                <a:solidFill>
                  <a:schemeClr val="accent5">
                    <a:lumMod val="20000"/>
                    <a:lumOff val="80000"/>
                  </a:schemeClr>
                </a:solidFill>
                <a:latin typeface="Arial Black" panose="020B0A04020102020204" pitchFamily="34" charset="0"/>
              </a:rPr>
              <a:t>team names</a:t>
            </a:r>
          </a:p>
          <a:p>
            <a:r>
              <a:rPr lang="en-IN" dirty="0"/>
              <a:t>Gagan-2320030115</a:t>
            </a:r>
          </a:p>
          <a:p>
            <a:r>
              <a:rPr lang="en-IN" dirty="0"/>
              <a:t>Sree vathsav-2320030078</a:t>
            </a:r>
          </a:p>
          <a:p>
            <a:r>
              <a:rPr lang="en-IN" dirty="0"/>
              <a:t>J chidruph-2320030107</a:t>
            </a:r>
          </a:p>
        </p:txBody>
      </p:sp>
      <p:sp>
        <p:nvSpPr>
          <p:cNvPr id="3" name="TextBox 2">
            <a:extLst>
              <a:ext uri="{FF2B5EF4-FFF2-40B4-BE49-F238E27FC236}">
                <a16:creationId xmlns:a16="http://schemas.microsoft.com/office/drawing/2014/main" id="{C5487271-C6E7-8921-0918-34F60C0B4A56}"/>
              </a:ext>
            </a:extLst>
          </p:cNvPr>
          <p:cNvSpPr txBox="1"/>
          <p:nvPr/>
        </p:nvSpPr>
        <p:spPr>
          <a:xfrm>
            <a:off x="805972" y="4090550"/>
            <a:ext cx="7246647" cy="1477328"/>
          </a:xfrm>
          <a:prstGeom prst="rect">
            <a:avLst/>
          </a:prstGeom>
          <a:noFill/>
        </p:spPr>
        <p:txBody>
          <a:bodyPr wrap="square">
            <a:spAutoFit/>
          </a:bodyPr>
          <a:lstStyle/>
          <a:p>
            <a:pPr marL="685800" algn="just"/>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85800" algn="just"/>
            <a:r>
              <a:rPr lang="en-IN" sz="1800" dirty="0">
                <a:effectLst/>
                <a:ea typeface="Times New Roman" panose="02020603050405020304" pitchFamily="18" charset="0"/>
              </a:rPr>
              <a:t>Accurate diagnosis of brain </a:t>
            </a:r>
            <a:r>
              <a:rPr lang="en-IN" sz="1800" dirty="0" err="1">
                <a:effectLst/>
                <a:ea typeface="Times New Roman" panose="02020603050405020304" pitchFamily="18" charset="0"/>
              </a:rPr>
              <a:t>tumors</a:t>
            </a:r>
            <a:r>
              <a:rPr lang="en-IN" sz="1800" dirty="0">
                <a:effectLst/>
                <a:ea typeface="Times New Roman" panose="02020603050405020304" pitchFamily="18" charset="0"/>
              </a:rPr>
              <a:t> via MRI is crucial, but traditional methods relying on radiologists are prone to errors due to human fatigue and variability</a:t>
            </a:r>
            <a:r>
              <a:rPr lang="en-IN" sz="1800" dirty="0">
                <a:effectLst/>
                <a:latin typeface="Times New Roman" panose="02020603050405020304" pitchFamily="18" charset="0"/>
                <a:ea typeface="Times New Roman" panose="02020603050405020304" pitchFamily="18" charset="0"/>
              </a:rPr>
              <a:t>.</a:t>
            </a:r>
          </a:p>
          <a:p>
            <a:pPr marL="685800" algn="just"/>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ED19F66-3851-1FD4-99A1-6361287F07ED}"/>
              </a:ext>
            </a:extLst>
          </p:cNvPr>
          <p:cNvSpPr txBox="1"/>
          <p:nvPr/>
        </p:nvSpPr>
        <p:spPr>
          <a:xfrm>
            <a:off x="516467" y="4028018"/>
            <a:ext cx="6176282" cy="369332"/>
          </a:xfrm>
          <a:prstGeom prst="rect">
            <a:avLst/>
          </a:prstGeom>
          <a:noFill/>
        </p:spPr>
        <p:txBody>
          <a:bodyPr wrap="square">
            <a:spAutoFit/>
          </a:bodyPr>
          <a:lstStyle/>
          <a:p>
            <a:r>
              <a:rPr lang="en-IN" sz="1800" kern="0" dirty="0">
                <a:effectLst/>
                <a:latin typeface="Arial Black" panose="020B0A04020102020204" pitchFamily="34" charset="0"/>
                <a:ea typeface="Times New Roman" panose="02020603050405020304" pitchFamily="18" charset="0"/>
              </a:rPr>
              <a:t>Problem Statement</a:t>
            </a:r>
            <a:r>
              <a:rPr lang="en-IN" sz="1800" kern="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856249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134</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 Narrow</vt:lpstr>
      <vt:lpstr>Arial</vt:lpstr>
      <vt:lpstr>Arial Black</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Gagan Gudala</dc:creator>
  <cp:lastModifiedBy>rahul avula</cp:lastModifiedBy>
  <cp:revision>3</cp:revision>
  <dcterms:created xsi:type="dcterms:W3CDTF">2024-09-22T06:33:30Z</dcterms:created>
  <dcterms:modified xsi:type="dcterms:W3CDTF">2024-10-18T08:33:24Z</dcterms:modified>
</cp:coreProperties>
</file>