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
      <p:font typeface="Roboto Medium"/>
      <p:regular r:id="rId22"/>
      <p:bold r:id="rId23"/>
      <p:italic r:id="rId24"/>
      <p:boldItalic r:id="rId25"/>
    </p:embeddedFont>
    <p:embeddedFont>
      <p:font typeface="Franklin Gothic"/>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7" roundtripDataSignature="AMtx7miS79vGWmiOIGjO7xFp+BWLrO3/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RobotoMedium-regular.fntdata"/><Relationship Id="rId21" Type="http://schemas.openxmlformats.org/officeDocument/2006/relationships/font" Target="fonts/Roboto-boldItalic.fntdata"/><Relationship Id="rId24" Type="http://schemas.openxmlformats.org/officeDocument/2006/relationships/font" Target="fonts/RobotoMedium-italic.fntdata"/><Relationship Id="rId23" Type="http://schemas.openxmlformats.org/officeDocument/2006/relationships/font" Target="fonts/Roboto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ranklinGothic-bold.fntdata"/><Relationship Id="rId25" Type="http://schemas.openxmlformats.org/officeDocument/2006/relationships/font" Target="fonts/RobotoMedium-bold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4"/>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b.sc"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jp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3.png"/><Relationship Id="rId5"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1523999" y="19665"/>
            <a:ext cx="7629525"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1"/>
          <p:cNvSpPr txBox="1"/>
          <p:nvPr/>
        </p:nvSpPr>
        <p:spPr>
          <a:xfrm>
            <a:off x="2554542" y="3314150"/>
            <a:ext cx="86106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Roboto Medium"/>
                <a:ea typeface="Roboto Medium"/>
                <a:cs typeface="Roboto Medium"/>
                <a:sym typeface="Roboto Medium"/>
              </a:rPr>
              <a:t>STUDENT NAME: B. Sree Vethya</a:t>
            </a:r>
            <a:endParaRPr>
              <a:latin typeface="Roboto Medium"/>
              <a:ea typeface="Roboto Medium"/>
              <a:cs typeface="Roboto Medium"/>
              <a:sym typeface="Roboto Medium"/>
            </a:endParaRPr>
          </a:p>
          <a:p>
            <a:pPr indent="0" lvl="0" marL="0" marR="0" rtl="0" algn="l">
              <a:spcBef>
                <a:spcPts val="0"/>
              </a:spcBef>
              <a:spcAft>
                <a:spcPts val="0"/>
              </a:spcAft>
              <a:buNone/>
            </a:pPr>
            <a:r>
              <a:rPr lang="en-US" sz="2400">
                <a:solidFill>
                  <a:schemeClr val="dk1"/>
                </a:solidFill>
                <a:latin typeface="Roboto Medium"/>
                <a:ea typeface="Roboto Medium"/>
                <a:cs typeface="Roboto Medium"/>
                <a:sym typeface="Roboto Medium"/>
              </a:rPr>
              <a:t>REGISTER NO AND NMID: 2428A0007 &amp; as2428a0007</a:t>
            </a:r>
            <a:endParaRPr sz="2400">
              <a:solidFill>
                <a:schemeClr val="dk1"/>
              </a:solidFill>
              <a:latin typeface="Roboto Medium"/>
              <a:ea typeface="Roboto Medium"/>
              <a:cs typeface="Roboto Medium"/>
              <a:sym typeface="Roboto Medium"/>
            </a:endParaRPr>
          </a:p>
          <a:p>
            <a:pPr indent="0" lvl="0" marL="0" marR="0" rtl="0" algn="l">
              <a:spcBef>
                <a:spcPts val="0"/>
              </a:spcBef>
              <a:spcAft>
                <a:spcPts val="0"/>
              </a:spcAft>
              <a:buNone/>
            </a:pPr>
            <a:r>
              <a:rPr lang="en-US" sz="2400">
                <a:solidFill>
                  <a:schemeClr val="dk1"/>
                </a:solidFill>
                <a:latin typeface="Roboto Medium"/>
                <a:ea typeface="Roboto Medium"/>
                <a:cs typeface="Roboto Medium"/>
                <a:sym typeface="Roboto Medium"/>
              </a:rPr>
              <a:t>DEPARTMENT: </a:t>
            </a:r>
            <a:r>
              <a:rPr lang="en-US" sz="2400" u="sng">
                <a:solidFill>
                  <a:schemeClr val="hlink"/>
                </a:solidFill>
                <a:latin typeface="Roboto Medium"/>
                <a:ea typeface="Roboto Medium"/>
                <a:cs typeface="Roboto Medium"/>
                <a:sym typeface="Roboto Medium"/>
                <a:hlinkClick r:id="rId4"/>
              </a:rPr>
              <a:t>B.Sc</a:t>
            </a:r>
            <a:r>
              <a:rPr lang="en-US" sz="2400">
                <a:solidFill>
                  <a:schemeClr val="dk1"/>
                </a:solidFill>
                <a:latin typeface="Roboto Medium"/>
                <a:ea typeface="Roboto Medium"/>
                <a:cs typeface="Roboto Medium"/>
                <a:sym typeface="Roboto Medium"/>
              </a:rPr>
              <a:t> DCFS</a:t>
            </a:r>
            <a:endParaRPr>
              <a:latin typeface="Roboto Medium"/>
              <a:ea typeface="Roboto Medium"/>
              <a:cs typeface="Roboto Medium"/>
              <a:sym typeface="Roboto Medium"/>
            </a:endParaRPr>
          </a:p>
          <a:p>
            <a:pPr indent="0" lvl="0" marL="0" marR="0" rtl="0" algn="l">
              <a:spcBef>
                <a:spcPts val="0"/>
              </a:spcBef>
              <a:spcAft>
                <a:spcPts val="0"/>
              </a:spcAft>
              <a:buNone/>
            </a:pPr>
            <a:r>
              <a:rPr lang="en-US" sz="2400">
                <a:solidFill>
                  <a:schemeClr val="dk1"/>
                </a:solidFill>
                <a:latin typeface="Roboto Medium"/>
                <a:ea typeface="Roboto Medium"/>
                <a:cs typeface="Roboto Medium"/>
                <a:sym typeface="Roboto Medium"/>
              </a:rPr>
              <a:t>COLLEGE: Cheran Arts Science College</a:t>
            </a:r>
            <a:endParaRPr>
              <a:latin typeface="Roboto Medium"/>
              <a:ea typeface="Roboto Medium"/>
              <a:cs typeface="Roboto Medium"/>
              <a:sym typeface="Roboto Medium"/>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8" name="Google Shape;188;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1" name="Google Shape;191;p10"/>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92" name="Google Shape;192;p10"/>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RESULTS AND SCREENSHOTS</a:t>
            </a:r>
            <a:endParaRPr sz="4250"/>
          </a:p>
        </p:txBody>
      </p:sp>
      <p:sp>
        <p:nvSpPr>
          <p:cNvPr id="193" name="Google Shape;193;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4" name="Google Shape;194;p10"/>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pic>
        <p:nvPicPr>
          <p:cNvPr id="195" name="Google Shape;195;p10"/>
          <p:cNvPicPr preferRelativeResize="0"/>
          <p:nvPr/>
        </p:nvPicPr>
        <p:blipFill rotWithShape="1">
          <a:blip r:embed="rId4">
            <a:alphaModFix/>
          </a:blip>
          <a:srcRect b="0" l="0" r="0" t="0"/>
          <a:stretch/>
        </p:blipFill>
        <p:spPr>
          <a:xfrm>
            <a:off x="3635045" y="1416896"/>
            <a:ext cx="5106094" cy="44790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1"/>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01" name="Google Shape;201;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4" name="Google Shape;204;p11"/>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205" name="Google Shape;205;p11"/>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RESULTS AND SCREENSHOTS</a:t>
            </a:r>
            <a:endParaRPr sz="4250"/>
          </a:p>
        </p:txBody>
      </p:sp>
      <p:sp>
        <p:nvSpPr>
          <p:cNvPr id="206" name="Google Shape;206;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7" name="Google Shape;207;p11"/>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pic>
        <p:nvPicPr>
          <p:cNvPr id="208" name="Google Shape;208;p11"/>
          <p:cNvPicPr preferRelativeResize="0"/>
          <p:nvPr/>
        </p:nvPicPr>
        <p:blipFill rotWithShape="1">
          <a:blip r:embed="rId4">
            <a:alphaModFix/>
          </a:blip>
          <a:srcRect b="0" l="0" r="0" t="0"/>
          <a:stretch/>
        </p:blipFill>
        <p:spPr>
          <a:xfrm>
            <a:off x="3466569" y="1576892"/>
            <a:ext cx="5258862" cy="43190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6" name="Google Shape;216;p1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7" name="Google Shape;217;p12"/>
          <p:cNvSpPr txBox="1"/>
          <p:nvPr>
            <p:ph type="title"/>
          </p:nvPr>
        </p:nvSpPr>
        <p:spPr>
          <a:xfrm>
            <a:off x="755332" y="385444"/>
            <a:ext cx="4578668"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218" name="Google Shape;218;p12"/>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19" name="Google Shape;219;p12"/>
          <p:cNvSpPr txBox="1"/>
          <p:nvPr/>
        </p:nvSpPr>
        <p:spPr>
          <a:xfrm>
            <a:off x="1303872" y="1411749"/>
            <a:ext cx="8983323" cy="4781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Franklin Gothic"/>
                <a:ea typeface="Franklin Gothic"/>
                <a:cs typeface="Franklin Gothic"/>
                <a:sym typeface="Franklin Gothic"/>
              </a:rPr>
              <a:t>🧾</a:t>
            </a:r>
            <a:r>
              <a:rPr lang="en-US" sz="2000">
                <a:solidFill>
                  <a:schemeClr val="dk1"/>
                </a:solidFill>
                <a:latin typeface="Franklin Gothic"/>
                <a:ea typeface="Franklin Gothic"/>
                <a:cs typeface="Franklin Gothic"/>
                <a:sym typeface="Franklin Gothic"/>
              </a:rPr>
              <a:t> Conclusion:</a:t>
            </a:r>
            <a:endParaRPr/>
          </a:p>
          <a:p>
            <a:pPr indent="0" lvl="0" marL="0" marR="0" rtl="0" algn="l">
              <a:spcBef>
                <a:spcPts val="0"/>
              </a:spcBef>
              <a:spcAft>
                <a:spcPts val="0"/>
              </a:spcAft>
              <a:buNone/>
            </a:pPr>
            <a:r>
              <a:rPr lang="en-US" sz="2000">
                <a:solidFill>
                  <a:schemeClr val="dk1"/>
                </a:solidFill>
                <a:latin typeface="Franklin Gothic"/>
                <a:ea typeface="Franklin Gothic"/>
                <a:cs typeface="Franklin Gothic"/>
                <a:sym typeface="Franklin Gothic"/>
              </a:rPr>
              <a:t> The Smart Age Calculator is a polished, user-friendly web app that demonstrates your ability to:</a:t>
            </a:r>
            <a:endParaRPr/>
          </a:p>
          <a:p>
            <a:pPr indent="-342900" lvl="0" marL="342900" marR="0" rtl="0" algn="l">
              <a:spcBef>
                <a:spcPts val="0"/>
              </a:spcBef>
              <a:spcAft>
                <a:spcPts val="0"/>
              </a:spcAft>
              <a:buClr>
                <a:schemeClr val="dk1"/>
              </a:buClr>
              <a:buSzPts val="2000"/>
              <a:buFont typeface="Franklin Gothic"/>
              <a:buChar char="-"/>
            </a:pPr>
            <a:r>
              <a:rPr lang="en-US" sz="2000">
                <a:solidFill>
                  <a:schemeClr val="dk1"/>
                </a:solidFill>
                <a:latin typeface="Franklin Gothic"/>
                <a:ea typeface="Franklin Gothic"/>
                <a:cs typeface="Franklin Gothic"/>
                <a:sym typeface="Franklin Gothic"/>
              </a:rPr>
              <a:t>Solve real-world problems with code  </a:t>
            </a:r>
            <a:endParaRPr/>
          </a:p>
          <a:p>
            <a:pPr indent="-215900" lvl="0" marL="342900" marR="0" rtl="0" algn="l">
              <a:spcBef>
                <a:spcPts val="0"/>
              </a:spcBef>
              <a:spcAft>
                <a:spcPts val="0"/>
              </a:spcAft>
              <a:buClr>
                <a:schemeClr val="dk1"/>
              </a:buClr>
              <a:buSzPts val="2000"/>
              <a:buFont typeface="Calibri"/>
              <a:buNone/>
            </a:pPr>
            <a:r>
              <a:t/>
            </a:r>
            <a:endParaRPr sz="2000">
              <a:solidFill>
                <a:schemeClr val="dk1"/>
              </a:solidFill>
              <a:latin typeface="Franklin Gothic"/>
              <a:ea typeface="Franklin Gothic"/>
              <a:cs typeface="Franklin Gothic"/>
              <a:sym typeface="Franklin Gothic"/>
            </a:endParaRPr>
          </a:p>
          <a:p>
            <a:pPr indent="-342900" lvl="0" marL="342900" marR="0" rtl="0" algn="l">
              <a:spcBef>
                <a:spcPts val="0"/>
              </a:spcBef>
              <a:spcAft>
                <a:spcPts val="0"/>
              </a:spcAft>
              <a:buClr>
                <a:schemeClr val="dk1"/>
              </a:buClr>
              <a:buSzPts val="2000"/>
              <a:buFont typeface="Franklin Gothic"/>
              <a:buChar char="-"/>
            </a:pPr>
            <a:r>
              <a:rPr lang="en-US" sz="2000">
                <a:solidFill>
                  <a:schemeClr val="dk1"/>
                </a:solidFill>
                <a:latin typeface="Franklin Gothic"/>
                <a:ea typeface="Franklin Gothic"/>
                <a:cs typeface="Franklin Gothic"/>
                <a:sym typeface="Franklin Gothic"/>
              </a:rPr>
              <a:t>Build responsive, accessible interfaces  </a:t>
            </a:r>
            <a:endParaRPr/>
          </a:p>
          <a:p>
            <a:pPr indent="0" lvl="0" marL="0" marR="0" rtl="0" algn="l">
              <a:spcBef>
                <a:spcPts val="0"/>
              </a:spcBef>
              <a:spcAft>
                <a:spcPts val="0"/>
              </a:spcAft>
              <a:buNone/>
            </a:pPr>
            <a:r>
              <a:t/>
            </a:r>
            <a:endParaRPr sz="2000">
              <a:solidFill>
                <a:schemeClr val="dk1"/>
              </a:solidFill>
              <a:latin typeface="Franklin Gothic"/>
              <a:ea typeface="Franklin Gothic"/>
              <a:cs typeface="Franklin Gothic"/>
              <a:sym typeface="Franklin Gothic"/>
            </a:endParaRPr>
          </a:p>
          <a:p>
            <a:pPr indent="-342900" lvl="0" marL="342900" marR="0" rtl="0" algn="l">
              <a:spcBef>
                <a:spcPts val="0"/>
              </a:spcBef>
              <a:spcAft>
                <a:spcPts val="0"/>
              </a:spcAft>
              <a:buClr>
                <a:schemeClr val="dk1"/>
              </a:buClr>
              <a:buSzPts val="2000"/>
              <a:buFont typeface="Franklin Gothic"/>
              <a:buChar char="-"/>
            </a:pPr>
            <a:r>
              <a:rPr lang="en-US" sz="2000">
                <a:solidFill>
                  <a:schemeClr val="dk1"/>
                </a:solidFill>
                <a:latin typeface="Franklin Gothic"/>
                <a:ea typeface="Franklin Gothic"/>
                <a:cs typeface="Franklin Gothic"/>
                <a:sym typeface="Franklin Gothic"/>
              </a:rPr>
              <a:t>Use JavaScript for dynamic functionality and data persistence  </a:t>
            </a:r>
            <a:endParaRPr/>
          </a:p>
          <a:p>
            <a:pPr indent="-215900" lvl="0" marL="342900" marR="0" rtl="0" algn="l">
              <a:spcBef>
                <a:spcPts val="0"/>
              </a:spcBef>
              <a:spcAft>
                <a:spcPts val="0"/>
              </a:spcAft>
              <a:buClr>
                <a:schemeClr val="dk1"/>
              </a:buClr>
              <a:buSzPts val="2000"/>
              <a:buFont typeface="Calibri"/>
              <a:buNone/>
            </a:pPr>
            <a:r>
              <a:t/>
            </a:r>
            <a:endParaRPr sz="2000">
              <a:solidFill>
                <a:schemeClr val="dk1"/>
              </a:solidFill>
              <a:latin typeface="Franklin Gothic"/>
              <a:ea typeface="Franklin Gothic"/>
              <a:cs typeface="Franklin Gothic"/>
              <a:sym typeface="Franklin Gothic"/>
            </a:endParaRPr>
          </a:p>
          <a:p>
            <a:pPr indent="-342900" lvl="0" marL="342900" marR="0" rtl="0" algn="l">
              <a:spcBef>
                <a:spcPts val="0"/>
              </a:spcBef>
              <a:spcAft>
                <a:spcPts val="0"/>
              </a:spcAft>
              <a:buClr>
                <a:schemeClr val="dk1"/>
              </a:buClr>
              <a:buSzPts val="2000"/>
              <a:buFont typeface="Franklin Gothic"/>
              <a:buChar char="-"/>
            </a:pPr>
            <a:r>
              <a:rPr lang="en-US" sz="2000">
                <a:solidFill>
                  <a:schemeClr val="dk1"/>
                </a:solidFill>
                <a:latin typeface="Franklin Gothic"/>
                <a:ea typeface="Franklin Gothic"/>
                <a:cs typeface="Franklin Gothic"/>
                <a:sym typeface="Franklin Gothic"/>
              </a:rPr>
              <a:t>Design clean, professional layouts with CSS  </a:t>
            </a:r>
            <a:endParaRPr/>
          </a:p>
          <a:p>
            <a:pPr indent="-215900" lvl="0" marL="342900" marR="0" rtl="0" algn="l">
              <a:spcBef>
                <a:spcPts val="0"/>
              </a:spcBef>
              <a:spcAft>
                <a:spcPts val="0"/>
              </a:spcAft>
              <a:buClr>
                <a:schemeClr val="dk1"/>
              </a:buClr>
              <a:buSzPts val="2000"/>
              <a:buFont typeface="Calibri"/>
              <a:buNone/>
            </a:pPr>
            <a:r>
              <a:t/>
            </a:r>
            <a:endParaRPr sz="2000">
              <a:solidFill>
                <a:schemeClr val="dk1"/>
              </a:solidFill>
              <a:latin typeface="Franklin Gothic"/>
              <a:ea typeface="Franklin Gothic"/>
              <a:cs typeface="Franklin Gothic"/>
              <a:sym typeface="Franklin Gothic"/>
            </a:endParaRPr>
          </a:p>
          <a:p>
            <a:pPr indent="-342900" lvl="0" marL="342900" marR="0" rtl="0" algn="l">
              <a:spcBef>
                <a:spcPts val="0"/>
              </a:spcBef>
              <a:spcAft>
                <a:spcPts val="0"/>
              </a:spcAft>
              <a:buClr>
                <a:schemeClr val="dk1"/>
              </a:buClr>
              <a:buSzPts val="2000"/>
              <a:buFont typeface="Franklin Gothic"/>
              <a:buChar char="-"/>
            </a:pPr>
            <a:r>
              <a:rPr lang="en-US" sz="2000">
                <a:solidFill>
                  <a:schemeClr val="dk1"/>
                </a:solidFill>
                <a:latin typeface="Franklin Gothic"/>
                <a:ea typeface="Franklin Gothic"/>
                <a:cs typeface="Franklin Gothic"/>
                <a:sym typeface="Franklin Gothic"/>
              </a:rPr>
              <a:t>Think like a product developer, not just a coder </a:t>
            </a:r>
            <a:endParaRPr/>
          </a:p>
          <a:p>
            <a:pPr indent="-215900" lvl="0" marL="342900" marR="0" rtl="0" algn="l">
              <a:spcBef>
                <a:spcPts val="0"/>
              </a:spcBef>
              <a:spcAft>
                <a:spcPts val="0"/>
              </a:spcAft>
              <a:buClr>
                <a:schemeClr val="dk1"/>
              </a:buClr>
              <a:buSzPts val="2000"/>
              <a:buFont typeface="Calibri"/>
              <a:buNone/>
            </a:pPr>
            <a:r>
              <a:t/>
            </a:r>
            <a:endParaRPr sz="2000">
              <a:solidFill>
                <a:schemeClr val="dk1"/>
              </a:solidFill>
              <a:latin typeface="Franklin Gothic"/>
              <a:ea typeface="Franklin Gothic"/>
              <a:cs typeface="Franklin Gothic"/>
              <a:sym typeface="Franklin Gothic"/>
            </a:endParaRPr>
          </a:p>
          <a:p>
            <a:pPr indent="-342900" lvl="0" marL="342900" marR="0" rtl="0" algn="l">
              <a:spcBef>
                <a:spcPts val="0"/>
              </a:spcBef>
              <a:spcAft>
                <a:spcPts val="0"/>
              </a:spcAft>
              <a:buClr>
                <a:schemeClr val="dk1"/>
              </a:buClr>
              <a:buSzPts val="2000"/>
              <a:buFont typeface="Franklin Gothic"/>
              <a:buChar char="-"/>
            </a:pPr>
            <a:r>
              <a:rPr lang="en-US" sz="2000">
                <a:solidFill>
                  <a:schemeClr val="dk1"/>
                </a:solidFill>
                <a:latin typeface="Franklin Gothic"/>
                <a:ea typeface="Franklin Gothic"/>
                <a:cs typeface="Franklin Gothic"/>
                <a:sym typeface="Franklin Gothic"/>
              </a:rPr>
              <a:t>This project is a strong addition to your portfolio and a great talking point in interviews or tech communities.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2"/>
          <p:cNvSpPr txBox="1"/>
          <p:nvPr/>
        </p:nvSpPr>
        <p:spPr>
          <a:xfrm flipH="1">
            <a:off x="3459402" y="3136600"/>
            <a:ext cx="6738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Roboto Medium"/>
                <a:ea typeface="Roboto Medium"/>
                <a:cs typeface="Roboto Medium"/>
                <a:sym typeface="Roboto Medium"/>
              </a:rPr>
              <a:t>Smart Age Calculator Web App</a:t>
            </a:r>
            <a:endParaRPr>
              <a:latin typeface="Roboto Medium"/>
              <a:ea typeface="Roboto Medium"/>
              <a:cs typeface="Roboto Medium"/>
              <a:sym typeface="Robo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3"/>
          <p:cNvSpPr txBox="1"/>
          <p:nvPr/>
        </p:nvSpPr>
        <p:spPr>
          <a:xfrm>
            <a:off x="2509807" y="1041533"/>
            <a:ext cx="5029200"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Tools and Technologies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Portfolio design and Layout</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Features and Functionality</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Screenshots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Github Link</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8" name="Google Shape;128;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0" name="Google Shape;130;p4"/>
          <p:cNvSpPr txBox="1"/>
          <p:nvPr/>
        </p:nvSpPr>
        <p:spPr>
          <a:xfrm>
            <a:off x="834072" y="2115562"/>
            <a:ext cx="7394200"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Franklin Gothic"/>
                <a:ea typeface="Franklin Gothic"/>
                <a:cs typeface="Franklin Gothic"/>
                <a:sym typeface="Franklin Gothic"/>
              </a:rPr>
              <a:t>🧩 Problem Statement :</a:t>
            </a:r>
            <a:endParaRPr/>
          </a:p>
          <a:p>
            <a:pPr indent="0" lvl="0" marL="0" marR="0" rtl="0" algn="l">
              <a:spcBef>
                <a:spcPts val="0"/>
              </a:spcBef>
              <a:spcAft>
                <a:spcPts val="0"/>
              </a:spcAft>
              <a:buNone/>
            </a:pPr>
            <a:r>
              <a:rPr lang="en-US" sz="2400">
                <a:solidFill>
                  <a:schemeClr val="dk1"/>
                </a:solidFill>
                <a:latin typeface="Franklin Gothic"/>
                <a:ea typeface="Franklin Gothic"/>
                <a:cs typeface="Franklin Gothic"/>
                <a:sym typeface="Franklin Gothic"/>
              </a:rPr>
              <a:t>Many users struggle to calculate their exact age — not just in years, but also in months and days. Additionally, remembering birthdays and tracking upcoming ones can be tedious. This project solves that by offering a clean, interactive web app that calculates age precisely, greets users on their birthday, and shows a countdown to their next one.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1" name="Google Shape;141;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3" name="Google Shape;143;p5"/>
          <p:cNvSpPr txBox="1"/>
          <p:nvPr/>
        </p:nvSpPr>
        <p:spPr>
          <a:xfrm>
            <a:off x="1033583" y="2343149"/>
            <a:ext cx="8012620"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Franklin Gothic"/>
                <a:ea typeface="Franklin Gothic"/>
                <a:cs typeface="Franklin Gothic"/>
                <a:sym typeface="Franklin Gothic"/>
              </a:rPr>
              <a:t>📌 Project Overview:</a:t>
            </a:r>
            <a:endParaRPr/>
          </a:p>
          <a:p>
            <a:pPr indent="0" lvl="0" marL="0" marR="0" rtl="0" algn="l">
              <a:spcBef>
                <a:spcPts val="0"/>
              </a:spcBef>
              <a:spcAft>
                <a:spcPts val="0"/>
              </a:spcAft>
              <a:buNone/>
            </a:pPr>
            <a:r>
              <a:rPr lang="en-US" sz="2400">
                <a:solidFill>
                  <a:schemeClr val="dk1"/>
                </a:solidFill>
                <a:latin typeface="Franklin Gothic"/>
                <a:ea typeface="Franklin Gothic"/>
                <a:cs typeface="Franklin Gothic"/>
                <a:sym typeface="Franklin Gothic"/>
              </a:rPr>
              <a:t> Smart Age Calculator is a responsive, browser-based application built using HTML, CSS, and JavaScript. It allows users to input their birthdate and instantly view their age in years, months, and days. The app also stores the birthdate locally, greets users on their birthday, and shows how many days are left until their next birthday. A reset option lets users clear their data and start fresh.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2" name="Google Shape;152;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4" name="Google Shape;154;p6"/>
          <p:cNvSpPr txBox="1"/>
          <p:nvPr/>
        </p:nvSpPr>
        <p:spPr>
          <a:xfrm>
            <a:off x="1100213" y="2019300"/>
            <a:ext cx="7725946"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Franklin Gothic"/>
                <a:ea typeface="Franklin Gothic"/>
                <a:cs typeface="Franklin Gothic"/>
                <a:sym typeface="Franklin Gothic"/>
              </a:rPr>
              <a:t>👥 End Users:</a:t>
            </a:r>
            <a:endParaRPr/>
          </a:p>
          <a:p>
            <a:pPr indent="-342900" lvl="0" marL="342900" marR="0" rtl="0" algn="l">
              <a:spcBef>
                <a:spcPts val="0"/>
              </a:spcBef>
              <a:spcAft>
                <a:spcPts val="0"/>
              </a:spcAft>
              <a:buClr>
                <a:schemeClr val="dk1"/>
              </a:buClr>
              <a:buSzPts val="2400"/>
              <a:buFont typeface="Franklin Gothic"/>
              <a:buChar char="-"/>
            </a:pPr>
            <a:r>
              <a:rPr lang="en-US" sz="2400">
                <a:solidFill>
                  <a:schemeClr val="dk1"/>
                </a:solidFill>
                <a:latin typeface="Franklin Gothic"/>
                <a:ea typeface="Franklin Gothic"/>
                <a:cs typeface="Franklin Gothic"/>
                <a:sym typeface="Franklin Gothic"/>
              </a:rPr>
              <a:t>General users who want to calculate their age quickly and accurately  </a:t>
            </a:r>
            <a:endParaRPr/>
          </a:p>
          <a:p>
            <a:pPr indent="-190500" lvl="0" marL="342900" marR="0" rtl="0" algn="l">
              <a:spcBef>
                <a:spcPts val="0"/>
              </a:spcBef>
              <a:spcAft>
                <a:spcPts val="0"/>
              </a:spcAft>
              <a:buClr>
                <a:schemeClr val="dk1"/>
              </a:buClr>
              <a:buSzPts val="2400"/>
              <a:buFont typeface="Calibri"/>
              <a:buNone/>
            </a:pPr>
            <a:r>
              <a:t/>
            </a:r>
            <a:endParaRPr sz="2400">
              <a:solidFill>
                <a:schemeClr val="dk1"/>
              </a:solidFill>
              <a:latin typeface="Franklin Gothic"/>
              <a:ea typeface="Franklin Gothic"/>
              <a:cs typeface="Franklin Gothic"/>
              <a:sym typeface="Franklin Gothic"/>
            </a:endParaRPr>
          </a:p>
          <a:p>
            <a:pPr indent="-342900" lvl="0" marL="342900" marR="0" rtl="0" algn="l">
              <a:spcBef>
                <a:spcPts val="0"/>
              </a:spcBef>
              <a:spcAft>
                <a:spcPts val="0"/>
              </a:spcAft>
              <a:buClr>
                <a:schemeClr val="dk1"/>
              </a:buClr>
              <a:buSzPts val="2400"/>
              <a:buFont typeface="Franklin Gothic"/>
              <a:buChar char="-"/>
            </a:pPr>
            <a:r>
              <a:rPr lang="en-US" sz="2400">
                <a:solidFill>
                  <a:schemeClr val="dk1"/>
                </a:solidFill>
                <a:latin typeface="Franklin Gothic"/>
                <a:ea typeface="Franklin Gothic"/>
                <a:cs typeface="Franklin Gothic"/>
                <a:sym typeface="Franklin Gothic"/>
              </a:rPr>
              <a:t>Parents tracking their children's age milestones</a:t>
            </a:r>
            <a:endParaRPr/>
          </a:p>
          <a:p>
            <a:pPr indent="0" lvl="0" marL="0" marR="0" rtl="0" algn="l">
              <a:spcBef>
                <a:spcPts val="0"/>
              </a:spcBef>
              <a:spcAft>
                <a:spcPts val="0"/>
              </a:spcAft>
              <a:buNone/>
            </a:pPr>
            <a:r>
              <a:rPr lang="en-US" sz="2400">
                <a:solidFill>
                  <a:schemeClr val="dk1"/>
                </a:solidFill>
                <a:latin typeface="Franklin Gothic"/>
                <a:ea typeface="Franklin Gothic"/>
                <a:cs typeface="Franklin Gothic"/>
                <a:sym typeface="Franklin Gothic"/>
              </a:rPr>
              <a:t>  </a:t>
            </a:r>
            <a:endParaRPr/>
          </a:p>
          <a:p>
            <a:pPr indent="-342900" lvl="0" marL="342900" marR="0" rtl="0" algn="l">
              <a:spcBef>
                <a:spcPts val="0"/>
              </a:spcBef>
              <a:spcAft>
                <a:spcPts val="0"/>
              </a:spcAft>
              <a:buClr>
                <a:schemeClr val="dk1"/>
              </a:buClr>
              <a:buSzPts val="2400"/>
              <a:buFont typeface="Franklin Gothic"/>
              <a:buChar char="-"/>
            </a:pPr>
            <a:r>
              <a:rPr lang="en-US" sz="2400">
                <a:solidFill>
                  <a:schemeClr val="dk1"/>
                </a:solidFill>
                <a:latin typeface="Franklin Gothic"/>
                <a:ea typeface="Franklin Gothic"/>
                <a:cs typeface="Franklin Gothic"/>
                <a:sym typeface="Franklin Gothic"/>
              </a:rPr>
              <a:t>Event planners managing birthday reminders  </a:t>
            </a:r>
            <a:endParaRPr/>
          </a:p>
          <a:p>
            <a:pPr indent="-190500" lvl="0" marL="342900" marR="0" rtl="0" algn="l">
              <a:spcBef>
                <a:spcPts val="0"/>
              </a:spcBef>
              <a:spcAft>
                <a:spcPts val="0"/>
              </a:spcAft>
              <a:buClr>
                <a:schemeClr val="dk1"/>
              </a:buClr>
              <a:buSzPts val="2400"/>
              <a:buFont typeface="Calibri"/>
              <a:buNone/>
            </a:pPr>
            <a:r>
              <a:t/>
            </a:r>
            <a:endParaRPr sz="2400">
              <a:solidFill>
                <a:schemeClr val="dk1"/>
              </a:solidFill>
              <a:latin typeface="Franklin Gothic"/>
              <a:ea typeface="Franklin Gothic"/>
              <a:cs typeface="Franklin Gothic"/>
              <a:sym typeface="Franklin Gothic"/>
            </a:endParaRPr>
          </a:p>
          <a:p>
            <a:pPr indent="-342900" lvl="0" marL="342900" marR="0" rtl="0" algn="l">
              <a:spcBef>
                <a:spcPts val="0"/>
              </a:spcBef>
              <a:spcAft>
                <a:spcPts val="0"/>
              </a:spcAft>
              <a:buClr>
                <a:schemeClr val="dk1"/>
              </a:buClr>
              <a:buSzPts val="2400"/>
              <a:buFont typeface="Franklin Gothic"/>
              <a:buChar char="-"/>
            </a:pPr>
            <a:r>
              <a:rPr lang="en-US" sz="2400">
                <a:solidFill>
                  <a:schemeClr val="dk1"/>
                </a:solidFill>
                <a:latin typeface="Franklin Gothic"/>
                <a:ea typeface="Franklin Gothic"/>
                <a:cs typeface="Franklin Gothic"/>
                <a:sym typeface="Franklin Gothic"/>
              </a:rPr>
              <a:t> Students and learners exploring date manipulation and DOM interaction in JavaScript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0" name="Google Shape;160;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TOOLS AND TECHNIQUES</a:t>
            </a:r>
            <a:endParaRPr sz="3600"/>
          </a:p>
        </p:txBody>
      </p:sp>
      <p:pic>
        <p:nvPicPr>
          <p:cNvPr id="164" name="Google Shape;164;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66" name="Google Shape;166;p7"/>
          <p:cNvPicPr preferRelativeResize="0"/>
          <p:nvPr/>
        </p:nvPicPr>
        <p:blipFill rotWithShape="1">
          <a:blip r:embed="rId5">
            <a:alphaModFix/>
          </a:blip>
          <a:srcRect b="0" l="0" r="0" t="0"/>
          <a:stretch/>
        </p:blipFill>
        <p:spPr>
          <a:xfrm>
            <a:off x="3822371" y="1622374"/>
            <a:ext cx="4160292" cy="4454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2" name="Google Shape;172;p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3" name="Google Shape;173;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4" name="Google Shape;174;p8"/>
          <p:cNvSpPr txBox="1"/>
          <p:nvPr/>
        </p:nvSpPr>
        <p:spPr>
          <a:xfrm>
            <a:off x="739775" y="291147"/>
            <a:ext cx="8794750" cy="629018"/>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000">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75" name="Google Shape;175;p8"/>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8"/>
          <p:cNvSpPr txBox="1"/>
          <p:nvPr/>
        </p:nvSpPr>
        <p:spPr>
          <a:xfrm>
            <a:off x="492778" y="1277774"/>
            <a:ext cx="12685339"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Franklin Gothic"/>
                <a:ea typeface="Franklin Gothic"/>
                <a:cs typeface="Franklin Gothic"/>
                <a:sym typeface="Franklin Gothic"/>
              </a:rPr>
              <a:t>🎨 Portfolio Design and Layout:</a:t>
            </a:r>
            <a:endParaRPr/>
          </a:p>
          <a:p>
            <a:pPr indent="0" lvl="0" marL="0" marR="0" rtl="0" algn="l">
              <a:spcBef>
                <a:spcPts val="0"/>
              </a:spcBef>
              <a:spcAft>
                <a:spcPts val="0"/>
              </a:spcAft>
              <a:buNone/>
            </a:pPr>
            <a:r>
              <a:t/>
            </a:r>
            <a:endParaRPr sz="2800">
              <a:solidFill>
                <a:schemeClr val="dk1"/>
              </a:solidFill>
              <a:latin typeface="Franklin Gothic"/>
              <a:ea typeface="Franklin Gothic"/>
              <a:cs typeface="Franklin Gothic"/>
              <a:sym typeface="Franklin Gothic"/>
            </a:endParaRPr>
          </a:p>
          <a:p>
            <a:pPr indent="-342900" lvl="0" marL="342900" marR="0" rtl="0" algn="l">
              <a:spcBef>
                <a:spcPts val="0"/>
              </a:spcBef>
              <a:spcAft>
                <a:spcPts val="0"/>
              </a:spcAft>
              <a:buClr>
                <a:schemeClr val="dk1"/>
              </a:buClr>
              <a:buSzPts val="2800"/>
              <a:buFont typeface="Franklin Gothic"/>
              <a:buChar char="-"/>
            </a:pPr>
            <a:r>
              <a:rPr lang="en-US" sz="2800">
                <a:solidFill>
                  <a:schemeClr val="dk1"/>
                </a:solidFill>
                <a:latin typeface="Franklin Gothic"/>
                <a:ea typeface="Franklin Gothic"/>
                <a:cs typeface="Franklin Gothic"/>
                <a:sym typeface="Franklin Gothic"/>
              </a:rPr>
              <a:t>Minimalist card layout with centered content  </a:t>
            </a:r>
            <a:endParaRPr/>
          </a:p>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Franklin Gothic"/>
              <a:ea typeface="Franklin Gothic"/>
              <a:cs typeface="Franklin Gothic"/>
              <a:sym typeface="Franklin Gothic"/>
            </a:endParaRPr>
          </a:p>
          <a:p>
            <a:pPr indent="-342900" lvl="0" marL="342900" marR="0" rtl="0" algn="l">
              <a:spcBef>
                <a:spcPts val="0"/>
              </a:spcBef>
              <a:spcAft>
                <a:spcPts val="0"/>
              </a:spcAft>
              <a:buClr>
                <a:schemeClr val="dk1"/>
              </a:buClr>
              <a:buSzPts val="2800"/>
              <a:buFont typeface="Franklin Gothic"/>
              <a:buChar char="-"/>
            </a:pPr>
            <a:r>
              <a:rPr lang="en-US" sz="2800">
                <a:solidFill>
                  <a:schemeClr val="dk1"/>
                </a:solidFill>
                <a:latin typeface="Franklin Gothic"/>
                <a:ea typeface="Franklin Gothic"/>
                <a:cs typeface="Franklin Gothic"/>
                <a:sym typeface="Franklin Gothic"/>
              </a:rPr>
              <a:t>Responsive design for mobile and desktop  </a:t>
            </a:r>
            <a:endParaRPr/>
          </a:p>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Franklin Gothic"/>
              <a:ea typeface="Franklin Gothic"/>
              <a:cs typeface="Franklin Gothic"/>
              <a:sym typeface="Franklin Gothic"/>
            </a:endParaRPr>
          </a:p>
          <a:p>
            <a:pPr indent="-342900" lvl="0" marL="342900" marR="0" rtl="0" algn="l">
              <a:spcBef>
                <a:spcPts val="0"/>
              </a:spcBef>
              <a:spcAft>
                <a:spcPts val="0"/>
              </a:spcAft>
              <a:buClr>
                <a:schemeClr val="dk1"/>
              </a:buClr>
              <a:buSzPts val="2800"/>
              <a:buFont typeface="Franklin Gothic"/>
              <a:buChar char="-"/>
            </a:pPr>
            <a:r>
              <a:rPr lang="en-US" sz="2800">
                <a:solidFill>
                  <a:schemeClr val="dk1"/>
                </a:solidFill>
                <a:latin typeface="Franklin Gothic"/>
                <a:ea typeface="Franklin Gothic"/>
                <a:cs typeface="Franklin Gothic"/>
                <a:sym typeface="Franklin Gothic"/>
              </a:rPr>
              <a:t>Accessible form elements with labels and ARIA attributes </a:t>
            </a:r>
            <a:endParaRPr/>
          </a:p>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Franklin Gothic"/>
              <a:ea typeface="Franklin Gothic"/>
              <a:cs typeface="Franklin Gothic"/>
              <a:sym typeface="Franklin Gothic"/>
            </a:endParaRPr>
          </a:p>
          <a:p>
            <a:pPr indent="-342900" lvl="0" marL="342900" marR="0" rtl="0" algn="l">
              <a:spcBef>
                <a:spcPts val="0"/>
              </a:spcBef>
              <a:spcAft>
                <a:spcPts val="0"/>
              </a:spcAft>
              <a:buClr>
                <a:schemeClr val="dk1"/>
              </a:buClr>
              <a:buSzPts val="2800"/>
              <a:buFont typeface="Franklin Gothic"/>
              <a:buChar char="-"/>
            </a:pPr>
            <a:r>
              <a:rPr lang="en-US" sz="2800">
                <a:solidFill>
                  <a:schemeClr val="dk1"/>
                </a:solidFill>
                <a:latin typeface="Franklin Gothic"/>
                <a:ea typeface="Franklin Gothic"/>
                <a:cs typeface="Franklin Gothic"/>
                <a:sym typeface="Franklin Gothic"/>
              </a:rPr>
              <a:t>Color palette: Soft teal and white for a clean, calming interface </a:t>
            </a:r>
            <a:endParaRPr/>
          </a:p>
          <a:p>
            <a:pPr indent="-165100" lvl="0" marL="342900" marR="0" rtl="0" algn="l">
              <a:spcBef>
                <a:spcPts val="0"/>
              </a:spcBef>
              <a:spcAft>
                <a:spcPts val="0"/>
              </a:spcAft>
              <a:buClr>
                <a:schemeClr val="dk1"/>
              </a:buClr>
              <a:buSzPts val="2800"/>
              <a:buFont typeface="Calibri"/>
              <a:buNone/>
            </a:pPr>
            <a:r>
              <a:t/>
            </a:r>
            <a:endParaRPr sz="2800">
              <a:solidFill>
                <a:schemeClr val="dk1"/>
              </a:solidFill>
              <a:latin typeface="Franklin Gothic"/>
              <a:ea typeface="Franklin Gothic"/>
              <a:cs typeface="Franklin Gothic"/>
              <a:sym typeface="Franklin Gothic"/>
            </a:endParaRPr>
          </a:p>
          <a:p>
            <a:pPr indent="0" lvl="0" marL="0" marR="0" rtl="0" algn="l">
              <a:spcBef>
                <a:spcPts val="0"/>
              </a:spcBef>
              <a:spcAft>
                <a:spcPts val="0"/>
              </a:spcAft>
              <a:buNone/>
            </a:pPr>
            <a:r>
              <a:rPr lang="en-US" sz="2800">
                <a:solidFill>
                  <a:schemeClr val="dk1"/>
                </a:solidFill>
                <a:latin typeface="Franklin Gothic"/>
                <a:ea typeface="Franklin Gothic"/>
                <a:cs typeface="Franklin Gothic"/>
                <a:sym typeface="Franklin Gothic"/>
              </a:rPr>
              <a:t>-   Typography: Segoe UI for readability and modern feel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FEATURES AND FUNCTIONALITY</a:t>
            </a:r>
            <a:endParaRPr/>
          </a:p>
        </p:txBody>
      </p:sp>
      <p:pic>
        <p:nvPicPr>
          <p:cNvPr id="182" name="Google Shape;182;p9"/>
          <p:cNvPicPr preferRelativeResize="0"/>
          <p:nvPr/>
        </p:nvPicPr>
        <p:blipFill rotWithShape="1">
          <a:blip r:embed="rId3">
            <a:alphaModFix/>
          </a:blip>
          <a:srcRect b="0" l="0" r="0" t="0"/>
          <a:stretch/>
        </p:blipFill>
        <p:spPr>
          <a:xfrm>
            <a:off x="2566115" y="1393604"/>
            <a:ext cx="6076676" cy="49486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