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18"/>
  </p:notesMasterIdLst>
  <p:sldIdLst>
    <p:sldId id="256" r:id="rId2"/>
    <p:sldId id="714" r:id="rId3"/>
    <p:sldId id="674" r:id="rId4"/>
    <p:sldId id="713" r:id="rId5"/>
    <p:sldId id="712" r:id="rId6"/>
    <p:sldId id="711" r:id="rId7"/>
    <p:sldId id="726" r:id="rId8"/>
    <p:sldId id="716" r:id="rId9"/>
    <p:sldId id="717" r:id="rId10"/>
    <p:sldId id="718" r:id="rId11"/>
    <p:sldId id="719" r:id="rId12"/>
    <p:sldId id="722" r:id="rId13"/>
    <p:sldId id="723" r:id="rId14"/>
    <p:sldId id="724" r:id="rId15"/>
    <p:sldId id="725" r:id="rId16"/>
    <p:sldId id="30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B595"/>
    <a:srgbClr val="333F50"/>
    <a:srgbClr val="8497B0"/>
    <a:srgbClr val="8FAADC"/>
    <a:srgbClr val="2F5597"/>
    <a:srgbClr val="626CC7"/>
    <a:srgbClr val="323B8D"/>
    <a:srgbClr val="21275D"/>
    <a:srgbClr val="161A3E"/>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1" autoAdjust="0"/>
    <p:restoredTop sz="93447" autoAdjust="0"/>
  </p:normalViewPr>
  <p:slideViewPr>
    <p:cSldViewPr snapToGrid="0">
      <p:cViewPr>
        <p:scale>
          <a:sx n="75" d="100"/>
          <a:sy n="75" d="100"/>
        </p:scale>
        <p:origin x="134" y="96"/>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05-09-2024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6</a:t>
            </a:fld>
            <a:endParaRPr lang="en-IN" dirty="0"/>
          </a:p>
        </p:txBody>
      </p:sp>
    </p:spTree>
    <p:extLst>
      <p:ext uri="{BB962C8B-B14F-4D97-AF65-F5344CB8AC3E}">
        <p14:creationId xmlns:p14="http://schemas.microsoft.com/office/powerpoint/2010/main" val="1883579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Breast Cancer Risk Prediction</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3466AE-E3F1-D332-1B44-229838D233A6}"/>
              </a:ext>
            </a:extLst>
          </p:cNvPr>
          <p:cNvSpPr txBox="1"/>
          <p:nvPr/>
        </p:nvSpPr>
        <p:spPr>
          <a:xfrm>
            <a:off x="0" y="0"/>
            <a:ext cx="1000125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161A3E"/>
                </a:solidFill>
                <a:effectLst/>
                <a:uLnTx/>
                <a:uFillTx/>
                <a:latin typeface="Calibri" panose="020F0502020204030204" pitchFamily="34" charset="0"/>
                <a:ea typeface="+mn-ea"/>
                <a:cs typeface="+mn-cs"/>
              </a:rPr>
              <a:t>Kaplan Meier Survival Curves – in terms of Treatments</a:t>
            </a:r>
            <a:endParaRPr kumimoji="0" lang="en-IN" sz="1200" b="0" i="0" u="none" strike="noStrike" kern="1200" cap="none" spc="0" normalizeH="0" baseline="0" noProof="0" dirty="0">
              <a:ln>
                <a:noFill/>
              </a:ln>
              <a:solidFill>
                <a:srgbClr val="161A3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C3737B0E-C698-E5A7-14E0-CFE5A4A9705C}"/>
              </a:ext>
            </a:extLst>
          </p:cNvPr>
          <p:cNvPicPr>
            <a:picLocks noChangeAspect="1"/>
          </p:cNvPicPr>
          <p:nvPr/>
        </p:nvPicPr>
        <p:blipFill>
          <a:blip r:embed="rId2">
            <a:extLst>
              <a:ext uri="{28A0092B-C50C-407E-A947-70E740481C1C}">
                <a14:useLocalDpi xmlns:a14="http://schemas.microsoft.com/office/drawing/2010/main" val="0"/>
              </a:ext>
            </a:extLst>
          </a:blip>
          <a:srcRect l="9366" t="10725" r="4403"/>
          <a:stretch/>
        </p:blipFill>
        <p:spPr>
          <a:xfrm>
            <a:off x="1024496" y="739646"/>
            <a:ext cx="4681329" cy="2927891"/>
          </a:xfrm>
          <a:prstGeom prst="rect">
            <a:avLst/>
          </a:prstGeom>
        </p:spPr>
      </p:pic>
      <p:pic>
        <p:nvPicPr>
          <p:cNvPr id="11" name="Picture 10">
            <a:extLst>
              <a:ext uri="{FF2B5EF4-FFF2-40B4-BE49-F238E27FC236}">
                <a16:creationId xmlns:a16="http://schemas.microsoft.com/office/drawing/2014/main" id="{BFD6718F-1D30-E17F-D863-4500E3CC17DF}"/>
              </a:ext>
            </a:extLst>
          </p:cNvPr>
          <p:cNvPicPr>
            <a:picLocks noChangeAspect="1"/>
          </p:cNvPicPr>
          <p:nvPr/>
        </p:nvPicPr>
        <p:blipFill>
          <a:blip r:embed="rId3">
            <a:extLst>
              <a:ext uri="{28A0092B-C50C-407E-A947-70E740481C1C}">
                <a14:useLocalDpi xmlns:a14="http://schemas.microsoft.com/office/drawing/2010/main" val="0"/>
              </a:ext>
            </a:extLst>
          </a:blip>
          <a:srcRect l="1202" t="1438" r="9502"/>
          <a:stretch/>
        </p:blipFill>
        <p:spPr>
          <a:xfrm>
            <a:off x="6324915" y="739647"/>
            <a:ext cx="4473503" cy="2927891"/>
          </a:xfrm>
          <a:prstGeom prst="rect">
            <a:avLst/>
          </a:prstGeom>
        </p:spPr>
      </p:pic>
      <p:pic>
        <p:nvPicPr>
          <p:cNvPr id="15" name="Picture 14">
            <a:extLst>
              <a:ext uri="{FF2B5EF4-FFF2-40B4-BE49-F238E27FC236}">
                <a16:creationId xmlns:a16="http://schemas.microsoft.com/office/drawing/2014/main" id="{02D8E021-DC91-AA0E-0707-D70ED3A0A85B}"/>
              </a:ext>
            </a:extLst>
          </p:cNvPr>
          <p:cNvPicPr>
            <a:picLocks noChangeAspect="1"/>
          </p:cNvPicPr>
          <p:nvPr/>
        </p:nvPicPr>
        <p:blipFill>
          <a:blip r:embed="rId4">
            <a:extLst>
              <a:ext uri="{28A0092B-C50C-407E-A947-70E740481C1C}">
                <a14:useLocalDpi xmlns:a14="http://schemas.microsoft.com/office/drawing/2010/main" val="0"/>
              </a:ext>
            </a:extLst>
          </a:blip>
          <a:srcRect l="7254" r="4004"/>
          <a:stretch/>
        </p:blipFill>
        <p:spPr>
          <a:xfrm>
            <a:off x="1024496" y="3771093"/>
            <a:ext cx="4681328" cy="2932034"/>
          </a:xfrm>
          <a:prstGeom prst="rect">
            <a:avLst/>
          </a:prstGeom>
        </p:spPr>
      </p:pic>
      <p:pic>
        <p:nvPicPr>
          <p:cNvPr id="20" name="Picture 19">
            <a:extLst>
              <a:ext uri="{FF2B5EF4-FFF2-40B4-BE49-F238E27FC236}">
                <a16:creationId xmlns:a16="http://schemas.microsoft.com/office/drawing/2014/main" id="{8B5B6209-B70E-593D-C1E3-607B45AA97D2}"/>
              </a:ext>
            </a:extLst>
          </p:cNvPr>
          <p:cNvPicPr>
            <a:picLocks noChangeAspect="1"/>
          </p:cNvPicPr>
          <p:nvPr/>
        </p:nvPicPr>
        <p:blipFill>
          <a:blip r:embed="rId5">
            <a:extLst>
              <a:ext uri="{28A0092B-C50C-407E-A947-70E740481C1C}">
                <a14:useLocalDpi xmlns:a14="http://schemas.microsoft.com/office/drawing/2010/main" val="0"/>
              </a:ext>
            </a:extLst>
          </a:blip>
          <a:srcRect l="6350" r="1645"/>
          <a:stretch/>
        </p:blipFill>
        <p:spPr>
          <a:xfrm>
            <a:off x="6324914" y="3771090"/>
            <a:ext cx="4473503" cy="2932037"/>
          </a:xfrm>
          <a:prstGeom prst="rect">
            <a:avLst/>
          </a:prstGeom>
        </p:spPr>
      </p:pic>
    </p:spTree>
    <p:extLst>
      <p:ext uri="{BB962C8B-B14F-4D97-AF65-F5344CB8AC3E}">
        <p14:creationId xmlns:p14="http://schemas.microsoft.com/office/powerpoint/2010/main" val="2237185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58269B-AD87-80A1-C471-89740442CB62}"/>
              </a:ext>
            </a:extLst>
          </p:cNvPr>
          <p:cNvSpPr txBox="1"/>
          <p:nvPr/>
        </p:nvSpPr>
        <p:spPr>
          <a:xfrm>
            <a:off x="116785" y="77617"/>
            <a:ext cx="11054798"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161A3E"/>
                </a:solidFill>
                <a:effectLst/>
                <a:uLnTx/>
                <a:uFillTx/>
                <a:latin typeface="Calibri" panose="020F0502020204030204" pitchFamily="34" charset="0"/>
                <a:ea typeface="+mn-ea"/>
                <a:cs typeface="+mn-cs"/>
              </a:rPr>
              <a:t>Kaplan Meier Survival Curves – in terms of Treatments</a:t>
            </a:r>
            <a:endParaRPr kumimoji="0" lang="en-IN" sz="1200" b="0" i="0" u="none" strike="noStrike" kern="1200" cap="none" spc="0" normalizeH="0" baseline="0" noProof="0" dirty="0">
              <a:ln>
                <a:noFill/>
              </a:ln>
              <a:solidFill>
                <a:srgbClr val="161A3E"/>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F7CD9A3B-98CB-5B28-61B2-ECDC7C0F4254}"/>
              </a:ext>
            </a:extLst>
          </p:cNvPr>
          <p:cNvPicPr>
            <a:picLocks noChangeAspect="1"/>
          </p:cNvPicPr>
          <p:nvPr/>
        </p:nvPicPr>
        <p:blipFill>
          <a:blip r:embed="rId2">
            <a:extLst>
              <a:ext uri="{28A0092B-C50C-407E-A947-70E740481C1C}">
                <a14:useLocalDpi xmlns:a14="http://schemas.microsoft.com/office/drawing/2010/main" val="0"/>
              </a:ext>
            </a:extLst>
          </a:blip>
          <a:srcRect l="6240" r="3937"/>
          <a:stretch/>
        </p:blipFill>
        <p:spPr>
          <a:xfrm>
            <a:off x="1052309" y="833569"/>
            <a:ext cx="4591875" cy="2843048"/>
          </a:xfrm>
          <a:prstGeom prst="rect">
            <a:avLst/>
          </a:prstGeom>
        </p:spPr>
      </p:pic>
      <p:pic>
        <p:nvPicPr>
          <p:cNvPr id="13" name="Picture 12">
            <a:extLst>
              <a:ext uri="{FF2B5EF4-FFF2-40B4-BE49-F238E27FC236}">
                <a16:creationId xmlns:a16="http://schemas.microsoft.com/office/drawing/2014/main" id="{3590877B-6284-EB16-965E-559AC3DBB263}"/>
              </a:ext>
            </a:extLst>
          </p:cNvPr>
          <p:cNvPicPr>
            <a:picLocks noChangeAspect="1"/>
          </p:cNvPicPr>
          <p:nvPr/>
        </p:nvPicPr>
        <p:blipFill>
          <a:blip r:embed="rId3">
            <a:extLst>
              <a:ext uri="{28A0092B-C50C-407E-A947-70E740481C1C}">
                <a14:useLocalDpi xmlns:a14="http://schemas.microsoft.com/office/drawing/2010/main" val="0"/>
              </a:ext>
            </a:extLst>
          </a:blip>
          <a:srcRect l="4493" r="2036"/>
          <a:stretch/>
        </p:blipFill>
        <p:spPr>
          <a:xfrm>
            <a:off x="1052309" y="3854813"/>
            <a:ext cx="4591875" cy="2848074"/>
          </a:xfrm>
          <a:prstGeom prst="rect">
            <a:avLst/>
          </a:prstGeom>
        </p:spPr>
      </p:pic>
      <p:pic>
        <p:nvPicPr>
          <p:cNvPr id="19" name="Picture 18">
            <a:extLst>
              <a:ext uri="{FF2B5EF4-FFF2-40B4-BE49-F238E27FC236}">
                <a16:creationId xmlns:a16="http://schemas.microsoft.com/office/drawing/2014/main" id="{C92E076E-E0EA-32FB-F8D5-D44327E7600F}"/>
              </a:ext>
            </a:extLst>
          </p:cNvPr>
          <p:cNvPicPr>
            <a:picLocks noChangeAspect="1"/>
          </p:cNvPicPr>
          <p:nvPr/>
        </p:nvPicPr>
        <p:blipFill>
          <a:blip r:embed="rId4">
            <a:extLst>
              <a:ext uri="{28A0092B-C50C-407E-A947-70E740481C1C}">
                <a14:useLocalDpi xmlns:a14="http://schemas.microsoft.com/office/drawing/2010/main" val="0"/>
              </a:ext>
            </a:extLst>
          </a:blip>
          <a:srcRect l="8854"/>
          <a:stretch/>
        </p:blipFill>
        <p:spPr>
          <a:xfrm>
            <a:off x="6354416" y="3847794"/>
            <a:ext cx="4591875" cy="2855093"/>
          </a:xfrm>
          <a:prstGeom prst="rect">
            <a:avLst/>
          </a:prstGeom>
        </p:spPr>
      </p:pic>
      <p:pic>
        <p:nvPicPr>
          <p:cNvPr id="9" name="Picture 8">
            <a:extLst>
              <a:ext uri="{FF2B5EF4-FFF2-40B4-BE49-F238E27FC236}">
                <a16:creationId xmlns:a16="http://schemas.microsoft.com/office/drawing/2014/main" id="{F206D8E1-EBCF-0AE7-F7F3-74E36A286305}"/>
              </a:ext>
            </a:extLst>
          </p:cNvPr>
          <p:cNvPicPr>
            <a:picLocks noChangeAspect="1"/>
          </p:cNvPicPr>
          <p:nvPr/>
        </p:nvPicPr>
        <p:blipFill>
          <a:blip r:embed="rId5">
            <a:extLst>
              <a:ext uri="{28A0092B-C50C-407E-A947-70E740481C1C}">
                <a14:useLocalDpi xmlns:a14="http://schemas.microsoft.com/office/drawing/2010/main" val="0"/>
              </a:ext>
            </a:extLst>
          </a:blip>
          <a:srcRect l="4776" t="1413" r="6079" b="2892"/>
          <a:stretch/>
        </p:blipFill>
        <p:spPr>
          <a:xfrm>
            <a:off x="6354416" y="817786"/>
            <a:ext cx="4591875" cy="2858831"/>
          </a:xfrm>
          <a:prstGeom prst="rect">
            <a:avLst/>
          </a:prstGeom>
        </p:spPr>
      </p:pic>
    </p:spTree>
    <p:extLst>
      <p:ext uri="{BB962C8B-B14F-4D97-AF65-F5344CB8AC3E}">
        <p14:creationId xmlns:p14="http://schemas.microsoft.com/office/powerpoint/2010/main" val="3238109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4F14A8-F278-1606-7585-0B0DCD7086E6}"/>
              </a:ext>
            </a:extLst>
          </p:cNvPr>
          <p:cNvSpPr txBox="1"/>
          <p:nvPr/>
        </p:nvSpPr>
        <p:spPr>
          <a:xfrm>
            <a:off x="326571" y="502271"/>
            <a:ext cx="609600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161A3E"/>
                </a:solidFill>
                <a:effectLst/>
                <a:uLnTx/>
                <a:uFillTx/>
                <a:latin typeface="Calibri" panose="020F0502020204030204" pitchFamily="34" charset="0"/>
                <a:ea typeface="+mn-ea"/>
                <a:cs typeface="+mn-cs"/>
              </a:rPr>
              <a:t>Model Selection</a:t>
            </a:r>
            <a:endParaRPr kumimoji="0" lang="en-IN" sz="1800" b="0" i="0" u="none" strike="noStrike" kern="1200" cap="none" spc="0" normalizeH="0" baseline="0" noProof="0" dirty="0">
              <a:ln>
                <a:noFill/>
              </a:ln>
              <a:solidFill>
                <a:srgbClr val="161A3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71C7770-9B9A-E627-651A-9D8AEC2F32A8}"/>
              </a:ext>
            </a:extLst>
          </p:cNvPr>
          <p:cNvSpPr txBox="1"/>
          <p:nvPr/>
        </p:nvSpPr>
        <p:spPr>
          <a:xfrm>
            <a:off x="566057" y="1514993"/>
            <a:ext cx="10439400" cy="4154984"/>
          </a:xfrm>
          <a:prstGeom prst="rect">
            <a:avLst/>
          </a:prstGeom>
          <a:noFill/>
        </p:spPr>
        <p:txBody>
          <a:bodyPr wrap="square">
            <a:spAutoFit/>
          </a:bodyPr>
          <a:lstStyle/>
          <a:p>
            <a:pPr marL="285750" indent="-285750">
              <a:buFont typeface="Arial" panose="020B0604020202020204" pitchFamily="34" charset="0"/>
              <a:buChar char="•"/>
            </a:pPr>
            <a:r>
              <a:rPr kumimoji="0" lang="en-US" sz="2400" b="1" i="0" u="none" strike="noStrike" kern="1200" cap="none" spc="0" normalizeH="0" baseline="0" noProof="0" dirty="0">
                <a:ln>
                  <a:noFill/>
                </a:ln>
                <a:solidFill>
                  <a:srgbClr val="161A3E"/>
                </a:solidFill>
                <a:effectLst/>
                <a:uLnTx/>
                <a:uFillTx/>
                <a:latin typeface="Calibri" panose="020F0502020204030204" pitchFamily="34" charset="0"/>
                <a:ea typeface="+mn-ea"/>
                <a:cs typeface="+mn-cs"/>
              </a:rPr>
              <a:t>Logistic Regression: </a:t>
            </a:r>
            <a:r>
              <a:rPr kumimoji="0" lang="en-US" sz="2400" i="0" u="none" strike="noStrike" kern="1200" cap="none" spc="0" normalizeH="0" baseline="0" noProof="0" dirty="0">
                <a:ln>
                  <a:noFill/>
                </a:ln>
                <a:solidFill>
                  <a:srgbClr val="161A3E"/>
                </a:solidFill>
                <a:effectLst/>
                <a:uLnTx/>
                <a:uFillTx/>
                <a:latin typeface="Calibri" panose="020F0502020204030204" pitchFamily="34" charset="0"/>
                <a:ea typeface="+mn-ea"/>
                <a:cs typeface="+mn-cs"/>
              </a:rPr>
              <a:t>A statistical model used for binary classification tasks, which estimates the probability of an event by applying a logistic function. It predicts a categorical outcome (e.g., survival vs. non-survival) based on input features.</a:t>
            </a:r>
          </a:p>
          <a:p>
            <a:pPr marL="285750" indent="-285750">
              <a:buFont typeface="Arial" panose="020B0604020202020204" pitchFamily="34" charset="0"/>
              <a:buChar char="•"/>
            </a:pPr>
            <a:endParaRPr kumimoji="0" lang="en-US" sz="2400" b="1" i="0" u="none" strike="noStrike" kern="1200" cap="none" spc="0" normalizeH="0" baseline="0" noProof="0" dirty="0">
              <a:ln>
                <a:noFill/>
              </a:ln>
              <a:solidFill>
                <a:srgbClr val="161A3E"/>
              </a:solidFill>
              <a:effectLst/>
              <a:uLnTx/>
              <a:uFillTx/>
              <a:latin typeface="Calibri" panose="020F0502020204030204" pitchFamily="34" charset="0"/>
              <a:ea typeface="+mn-ea"/>
              <a:cs typeface="+mn-cs"/>
            </a:endParaRPr>
          </a:p>
          <a:p>
            <a:pPr marL="285750" indent="-285750">
              <a:buFont typeface="Arial" panose="020B0604020202020204" pitchFamily="34" charset="0"/>
              <a:buChar char="•"/>
            </a:pPr>
            <a:r>
              <a:rPr kumimoji="0" lang="en-US" sz="2400" b="1" i="0" u="none" strike="noStrike" kern="1200" cap="none" spc="0" normalizeH="0" baseline="0" noProof="0" dirty="0">
                <a:ln>
                  <a:noFill/>
                </a:ln>
                <a:solidFill>
                  <a:srgbClr val="161A3E"/>
                </a:solidFill>
                <a:effectLst/>
                <a:uLnTx/>
                <a:uFillTx/>
                <a:latin typeface="Calibri" panose="020F0502020204030204" pitchFamily="34" charset="0"/>
                <a:ea typeface="+mn-ea"/>
                <a:cs typeface="+mn-cs"/>
              </a:rPr>
              <a:t>Support Vector Machine (SVM): </a:t>
            </a:r>
            <a:r>
              <a:rPr kumimoji="0" lang="en-US" sz="2400" i="0" u="none" strike="noStrike" kern="1200" cap="none" spc="0" normalizeH="0" baseline="0" noProof="0" dirty="0">
                <a:ln>
                  <a:noFill/>
                </a:ln>
                <a:solidFill>
                  <a:srgbClr val="161A3E"/>
                </a:solidFill>
                <a:effectLst/>
                <a:uLnTx/>
                <a:uFillTx/>
                <a:latin typeface="Calibri" panose="020F0502020204030204" pitchFamily="34" charset="0"/>
                <a:ea typeface="+mn-ea"/>
                <a:cs typeface="+mn-cs"/>
              </a:rPr>
              <a:t>A supervised learning algorithm that finds a hyperplane to best separate data into classes. It is effective in high-dimensional spaces and works well for both linear and non-linear classification tasks.</a:t>
            </a:r>
          </a:p>
          <a:p>
            <a:pPr marL="285750" indent="-285750">
              <a:buFont typeface="Arial" panose="020B0604020202020204" pitchFamily="34" charset="0"/>
              <a:buChar char="•"/>
            </a:pPr>
            <a:endParaRPr kumimoji="0" lang="en-US" sz="2400" b="1" i="0" u="none" strike="noStrike" kern="1200" cap="none" spc="0" normalizeH="0" baseline="0" noProof="0" dirty="0">
              <a:ln>
                <a:noFill/>
              </a:ln>
              <a:solidFill>
                <a:srgbClr val="161A3E"/>
              </a:solidFill>
              <a:effectLst/>
              <a:uLnTx/>
              <a:uFillTx/>
              <a:latin typeface="Calibri" panose="020F0502020204030204" pitchFamily="34" charset="0"/>
              <a:ea typeface="+mn-ea"/>
              <a:cs typeface="+mn-cs"/>
            </a:endParaRPr>
          </a:p>
          <a:p>
            <a:pPr marL="285750" indent="-285750">
              <a:buFont typeface="Arial" panose="020B0604020202020204" pitchFamily="34" charset="0"/>
              <a:buChar char="•"/>
            </a:pPr>
            <a:r>
              <a:rPr kumimoji="0" lang="en-US" sz="2400" b="1" i="0" u="none" strike="noStrike" kern="1200" cap="none" spc="0" normalizeH="0" baseline="0" noProof="0" dirty="0">
                <a:ln>
                  <a:noFill/>
                </a:ln>
                <a:solidFill>
                  <a:srgbClr val="161A3E"/>
                </a:solidFill>
                <a:effectLst/>
                <a:uLnTx/>
                <a:uFillTx/>
                <a:latin typeface="Calibri" panose="020F0502020204030204" pitchFamily="34" charset="0"/>
                <a:ea typeface="+mn-ea"/>
                <a:cs typeface="+mn-cs"/>
              </a:rPr>
              <a:t>Decision Tree: </a:t>
            </a:r>
            <a:r>
              <a:rPr kumimoji="0" lang="en-US" sz="2400" i="0" u="none" strike="noStrike" kern="1200" cap="none" spc="0" normalizeH="0" baseline="0" noProof="0" dirty="0">
                <a:ln>
                  <a:noFill/>
                </a:ln>
                <a:solidFill>
                  <a:srgbClr val="161A3E"/>
                </a:solidFill>
                <a:effectLst/>
                <a:uLnTx/>
                <a:uFillTx/>
                <a:latin typeface="Calibri" panose="020F0502020204030204" pitchFamily="34" charset="0"/>
                <a:ea typeface="+mn-ea"/>
                <a:cs typeface="+mn-cs"/>
              </a:rPr>
              <a:t>A flowchart-like model used for classification and regression tasks. It splits data into subsets based on feature values, with each branch representing a decision and each leaf node representing a class label or output.</a:t>
            </a:r>
            <a:endParaRPr lang="en-IN" sz="2400" dirty="0"/>
          </a:p>
        </p:txBody>
      </p:sp>
    </p:spTree>
    <p:extLst>
      <p:ext uri="{BB962C8B-B14F-4D97-AF65-F5344CB8AC3E}">
        <p14:creationId xmlns:p14="http://schemas.microsoft.com/office/powerpoint/2010/main" val="1739086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C97F1BE-D356-935E-6F32-D8652D4044AE}"/>
              </a:ext>
            </a:extLst>
          </p:cNvPr>
          <p:cNvGraphicFramePr>
            <a:graphicFrameLocks noGrp="1"/>
          </p:cNvGraphicFramePr>
          <p:nvPr>
            <p:extLst>
              <p:ext uri="{D42A27DB-BD31-4B8C-83A1-F6EECF244321}">
                <p14:modId xmlns:p14="http://schemas.microsoft.com/office/powerpoint/2010/main" val="2556459994"/>
              </p:ext>
            </p:extLst>
          </p:nvPr>
        </p:nvGraphicFramePr>
        <p:xfrm>
          <a:off x="2356302" y="746760"/>
          <a:ext cx="7479396" cy="2682240"/>
        </p:xfrm>
        <a:graphic>
          <a:graphicData uri="http://schemas.openxmlformats.org/drawingml/2006/table">
            <a:tbl>
              <a:tblPr firstRow="1" bandRow="1">
                <a:tableStyleId>{284E427A-3D55-4303-BF80-6455036E1DE7}</a:tableStyleId>
              </a:tblPr>
              <a:tblGrid>
                <a:gridCol w="1869849">
                  <a:extLst>
                    <a:ext uri="{9D8B030D-6E8A-4147-A177-3AD203B41FA5}">
                      <a16:colId xmlns:a16="http://schemas.microsoft.com/office/drawing/2014/main" val="2662966566"/>
                    </a:ext>
                  </a:extLst>
                </a:gridCol>
                <a:gridCol w="1869849">
                  <a:extLst>
                    <a:ext uri="{9D8B030D-6E8A-4147-A177-3AD203B41FA5}">
                      <a16:colId xmlns:a16="http://schemas.microsoft.com/office/drawing/2014/main" val="3124469075"/>
                    </a:ext>
                  </a:extLst>
                </a:gridCol>
                <a:gridCol w="1869849">
                  <a:extLst>
                    <a:ext uri="{9D8B030D-6E8A-4147-A177-3AD203B41FA5}">
                      <a16:colId xmlns:a16="http://schemas.microsoft.com/office/drawing/2014/main" val="1924667398"/>
                    </a:ext>
                  </a:extLst>
                </a:gridCol>
                <a:gridCol w="1869849">
                  <a:extLst>
                    <a:ext uri="{9D8B030D-6E8A-4147-A177-3AD203B41FA5}">
                      <a16:colId xmlns:a16="http://schemas.microsoft.com/office/drawing/2014/main" val="125765038"/>
                    </a:ext>
                  </a:extLst>
                </a:gridCol>
              </a:tblGrid>
              <a:tr h="639996">
                <a:tc>
                  <a:txBody>
                    <a:bodyPr/>
                    <a:lstStyle/>
                    <a:p>
                      <a:pPr algn="ctr"/>
                      <a:r>
                        <a:rPr lang="en-US" sz="2000" dirty="0"/>
                        <a:t>Metric</a:t>
                      </a:r>
                      <a:endParaRPr lang="en-IN" sz="2000" dirty="0"/>
                    </a:p>
                  </a:txBody>
                  <a:tcPr/>
                </a:tc>
                <a:tc>
                  <a:txBody>
                    <a:bodyPr/>
                    <a:lstStyle/>
                    <a:p>
                      <a:r>
                        <a:rPr lang="en-US" sz="2000" dirty="0"/>
                        <a:t>Logistic Regression</a:t>
                      </a:r>
                      <a:endParaRPr lang="en-IN" sz="2000" dirty="0"/>
                    </a:p>
                  </a:txBody>
                  <a:tcPr/>
                </a:tc>
                <a:tc>
                  <a:txBody>
                    <a:bodyPr/>
                    <a:lstStyle/>
                    <a:p>
                      <a:pPr algn="ctr"/>
                      <a:r>
                        <a:rPr lang="en-US" sz="2000" dirty="0"/>
                        <a:t>SVM</a:t>
                      </a:r>
                      <a:endParaRPr lang="en-IN" sz="2000" dirty="0"/>
                    </a:p>
                  </a:txBody>
                  <a:tcPr/>
                </a:tc>
                <a:tc>
                  <a:txBody>
                    <a:bodyPr/>
                    <a:lstStyle/>
                    <a:p>
                      <a:pPr algn="ctr"/>
                      <a:r>
                        <a:rPr lang="en-US" sz="2000" dirty="0"/>
                        <a:t>Decision Tree</a:t>
                      </a:r>
                      <a:endParaRPr lang="en-IN" sz="2000" dirty="0"/>
                    </a:p>
                  </a:txBody>
                  <a:tcPr/>
                </a:tc>
                <a:extLst>
                  <a:ext uri="{0D108BD9-81ED-4DB2-BD59-A6C34878D82A}">
                    <a16:rowId xmlns:a16="http://schemas.microsoft.com/office/drawing/2014/main" val="661221162"/>
                  </a:ext>
                </a:extLst>
              </a:tr>
              <a:tr h="361737">
                <a:tc>
                  <a:txBody>
                    <a:bodyPr/>
                    <a:lstStyle/>
                    <a:p>
                      <a:pPr algn="ctr"/>
                      <a:r>
                        <a:rPr lang="en-US" sz="2000" b="1" dirty="0">
                          <a:solidFill>
                            <a:schemeClr val="bg1"/>
                          </a:solidFill>
                        </a:rPr>
                        <a:t>Accuracy</a:t>
                      </a:r>
                      <a:endParaRPr lang="en-IN" sz="2000" b="1" dirty="0">
                        <a:solidFill>
                          <a:schemeClr val="bg1"/>
                        </a:solidFill>
                      </a:endParaRPr>
                    </a:p>
                  </a:txBody>
                  <a:tcPr/>
                </a:tc>
                <a:tc>
                  <a:txBody>
                    <a:bodyPr/>
                    <a:lstStyle/>
                    <a:p>
                      <a:pPr algn="ctr"/>
                      <a:r>
                        <a:rPr lang="en-US" sz="2000" dirty="0"/>
                        <a:t>95%</a:t>
                      </a:r>
                      <a:endParaRPr lang="en-IN" sz="2000" dirty="0"/>
                    </a:p>
                  </a:txBody>
                  <a:tcPr/>
                </a:tc>
                <a:tc>
                  <a:txBody>
                    <a:bodyPr/>
                    <a:lstStyle/>
                    <a:p>
                      <a:pPr algn="ctr"/>
                      <a:r>
                        <a:rPr lang="en-US" sz="2000" dirty="0"/>
                        <a:t>89.9%</a:t>
                      </a:r>
                      <a:endParaRPr lang="en-IN" sz="2000" dirty="0"/>
                    </a:p>
                  </a:txBody>
                  <a:tcPr/>
                </a:tc>
                <a:tc>
                  <a:txBody>
                    <a:bodyPr/>
                    <a:lstStyle/>
                    <a:p>
                      <a:pPr algn="ctr"/>
                      <a:r>
                        <a:rPr lang="en-US" sz="2000" dirty="0"/>
                        <a:t>94%</a:t>
                      </a:r>
                      <a:endParaRPr lang="en-IN" sz="2000" dirty="0"/>
                    </a:p>
                  </a:txBody>
                  <a:tcPr/>
                </a:tc>
                <a:extLst>
                  <a:ext uri="{0D108BD9-81ED-4DB2-BD59-A6C34878D82A}">
                    <a16:rowId xmlns:a16="http://schemas.microsoft.com/office/drawing/2014/main" val="2687247950"/>
                  </a:ext>
                </a:extLst>
              </a:tr>
              <a:tr h="361737">
                <a:tc>
                  <a:txBody>
                    <a:bodyPr/>
                    <a:lstStyle/>
                    <a:p>
                      <a:pPr algn="ctr"/>
                      <a:r>
                        <a:rPr lang="en-US" sz="2000" b="1" dirty="0">
                          <a:solidFill>
                            <a:schemeClr val="bg1"/>
                          </a:solidFill>
                        </a:rPr>
                        <a:t>Precision</a:t>
                      </a:r>
                      <a:endParaRPr lang="en-IN" sz="2000" b="1" dirty="0">
                        <a:solidFill>
                          <a:schemeClr val="bg1"/>
                        </a:solidFill>
                      </a:endParaRPr>
                    </a:p>
                  </a:txBody>
                  <a:tcPr/>
                </a:tc>
                <a:tc>
                  <a:txBody>
                    <a:bodyPr/>
                    <a:lstStyle/>
                    <a:p>
                      <a:pPr algn="ctr"/>
                      <a:r>
                        <a:rPr lang="en-US" sz="2000" dirty="0"/>
                        <a:t>95%</a:t>
                      </a:r>
                      <a:endParaRPr lang="en-IN" sz="2000" dirty="0"/>
                    </a:p>
                  </a:txBody>
                  <a:tcPr/>
                </a:tc>
                <a:tc>
                  <a:txBody>
                    <a:bodyPr/>
                    <a:lstStyle/>
                    <a:p>
                      <a:pPr algn="ctr"/>
                      <a:r>
                        <a:rPr lang="en-US" sz="2000" dirty="0"/>
                        <a:t>89%</a:t>
                      </a:r>
                      <a:endParaRPr lang="en-IN" sz="2000" dirty="0"/>
                    </a:p>
                  </a:txBody>
                  <a:tcPr/>
                </a:tc>
                <a:tc>
                  <a:txBody>
                    <a:bodyPr/>
                    <a:lstStyle/>
                    <a:p>
                      <a:pPr algn="ctr"/>
                      <a:r>
                        <a:rPr lang="en-US" sz="2000" dirty="0"/>
                        <a:t>95%</a:t>
                      </a:r>
                      <a:endParaRPr lang="en-IN" sz="2000" dirty="0"/>
                    </a:p>
                  </a:txBody>
                  <a:tcPr/>
                </a:tc>
                <a:extLst>
                  <a:ext uri="{0D108BD9-81ED-4DB2-BD59-A6C34878D82A}">
                    <a16:rowId xmlns:a16="http://schemas.microsoft.com/office/drawing/2014/main" val="2686112162"/>
                  </a:ext>
                </a:extLst>
              </a:tr>
              <a:tr h="361737">
                <a:tc>
                  <a:txBody>
                    <a:bodyPr/>
                    <a:lstStyle/>
                    <a:p>
                      <a:pPr algn="ctr"/>
                      <a:r>
                        <a:rPr lang="en-US" sz="2000" b="1" dirty="0">
                          <a:solidFill>
                            <a:schemeClr val="bg1"/>
                          </a:solidFill>
                        </a:rPr>
                        <a:t>Recall</a:t>
                      </a:r>
                      <a:endParaRPr lang="en-IN" sz="2000" b="1" dirty="0">
                        <a:solidFill>
                          <a:schemeClr val="bg1"/>
                        </a:solidFill>
                      </a:endParaRPr>
                    </a:p>
                  </a:txBody>
                  <a:tcPr/>
                </a:tc>
                <a:tc>
                  <a:txBody>
                    <a:bodyPr/>
                    <a:lstStyle/>
                    <a:p>
                      <a:pPr algn="ctr"/>
                      <a:r>
                        <a:rPr lang="en-US" sz="2000" dirty="0"/>
                        <a:t>95%</a:t>
                      </a:r>
                      <a:endParaRPr lang="en-IN" sz="2000" dirty="0"/>
                    </a:p>
                  </a:txBody>
                  <a:tcPr/>
                </a:tc>
                <a:tc>
                  <a:txBody>
                    <a:bodyPr/>
                    <a:lstStyle/>
                    <a:p>
                      <a:pPr algn="ctr"/>
                      <a:r>
                        <a:rPr lang="en-US" sz="2000" dirty="0"/>
                        <a:t>90%</a:t>
                      </a:r>
                      <a:endParaRPr lang="en-IN" sz="2000" dirty="0"/>
                    </a:p>
                  </a:txBody>
                  <a:tcPr/>
                </a:tc>
                <a:tc>
                  <a:txBody>
                    <a:bodyPr/>
                    <a:lstStyle/>
                    <a:p>
                      <a:pPr algn="ctr"/>
                      <a:r>
                        <a:rPr lang="en-US" sz="2000" dirty="0"/>
                        <a:t>94%</a:t>
                      </a:r>
                      <a:endParaRPr lang="en-IN" sz="2000" dirty="0"/>
                    </a:p>
                  </a:txBody>
                  <a:tcPr/>
                </a:tc>
                <a:extLst>
                  <a:ext uri="{0D108BD9-81ED-4DB2-BD59-A6C34878D82A}">
                    <a16:rowId xmlns:a16="http://schemas.microsoft.com/office/drawing/2014/main" val="1991915090"/>
                  </a:ext>
                </a:extLst>
              </a:tr>
              <a:tr h="361737">
                <a:tc>
                  <a:txBody>
                    <a:bodyPr/>
                    <a:lstStyle/>
                    <a:p>
                      <a:pPr algn="ctr"/>
                      <a:r>
                        <a:rPr lang="en-US" sz="2000" b="1" dirty="0">
                          <a:solidFill>
                            <a:schemeClr val="bg1"/>
                          </a:solidFill>
                        </a:rPr>
                        <a:t>F1-Score</a:t>
                      </a:r>
                      <a:endParaRPr lang="en-IN" sz="2000" b="1" dirty="0">
                        <a:solidFill>
                          <a:schemeClr val="bg1"/>
                        </a:solidFill>
                      </a:endParaRPr>
                    </a:p>
                  </a:txBody>
                  <a:tcPr/>
                </a:tc>
                <a:tc>
                  <a:txBody>
                    <a:bodyPr/>
                    <a:lstStyle/>
                    <a:p>
                      <a:pPr algn="ctr"/>
                      <a:r>
                        <a:rPr lang="en-US" sz="2000" dirty="0"/>
                        <a:t>94%</a:t>
                      </a:r>
                      <a:endParaRPr lang="en-IN" sz="2000" dirty="0"/>
                    </a:p>
                  </a:txBody>
                  <a:tcPr/>
                </a:tc>
                <a:tc>
                  <a:txBody>
                    <a:bodyPr/>
                    <a:lstStyle/>
                    <a:p>
                      <a:pPr algn="ctr"/>
                      <a:r>
                        <a:rPr lang="en-US" sz="2000" dirty="0"/>
                        <a:t>90%</a:t>
                      </a:r>
                      <a:endParaRPr lang="en-IN" sz="2000" dirty="0"/>
                    </a:p>
                  </a:txBody>
                  <a:tcPr/>
                </a:tc>
                <a:tc>
                  <a:txBody>
                    <a:bodyPr/>
                    <a:lstStyle/>
                    <a:p>
                      <a:pPr algn="ctr"/>
                      <a:r>
                        <a:rPr lang="en-US" sz="2000" dirty="0"/>
                        <a:t>95%</a:t>
                      </a:r>
                      <a:endParaRPr lang="en-IN" sz="2000" dirty="0"/>
                    </a:p>
                  </a:txBody>
                  <a:tcPr/>
                </a:tc>
                <a:extLst>
                  <a:ext uri="{0D108BD9-81ED-4DB2-BD59-A6C34878D82A}">
                    <a16:rowId xmlns:a16="http://schemas.microsoft.com/office/drawing/2014/main" val="367701227"/>
                  </a:ext>
                </a:extLst>
              </a:tr>
              <a:tr h="361737">
                <a:tc>
                  <a:txBody>
                    <a:bodyPr/>
                    <a:lstStyle/>
                    <a:p>
                      <a:pPr algn="ctr"/>
                      <a:r>
                        <a:rPr lang="en-US" sz="2000" b="1" dirty="0">
                          <a:solidFill>
                            <a:schemeClr val="bg1"/>
                          </a:solidFill>
                        </a:rPr>
                        <a:t>ROC-AUC Score</a:t>
                      </a:r>
                      <a:endParaRPr lang="en-IN" sz="2000" b="1" dirty="0">
                        <a:solidFill>
                          <a:schemeClr val="bg1"/>
                        </a:solidFill>
                      </a:endParaRPr>
                    </a:p>
                  </a:txBody>
                  <a:tcPr/>
                </a:tc>
                <a:tc>
                  <a:txBody>
                    <a:bodyPr/>
                    <a:lstStyle/>
                    <a:p>
                      <a:pPr algn="ctr"/>
                      <a:r>
                        <a:rPr lang="en-US" sz="2000" dirty="0"/>
                        <a:t>98.61%</a:t>
                      </a:r>
                      <a:endParaRPr lang="en-IN" sz="2000" dirty="0"/>
                    </a:p>
                  </a:txBody>
                  <a:tcPr/>
                </a:tc>
                <a:tc>
                  <a:txBody>
                    <a:bodyPr/>
                    <a:lstStyle/>
                    <a:p>
                      <a:pPr algn="ctr"/>
                      <a:r>
                        <a:rPr lang="en-US" sz="2000" dirty="0"/>
                        <a:t>96.58%</a:t>
                      </a:r>
                      <a:endParaRPr lang="en-IN" sz="2000" dirty="0"/>
                    </a:p>
                  </a:txBody>
                  <a:tcPr/>
                </a:tc>
                <a:tc>
                  <a:txBody>
                    <a:bodyPr/>
                    <a:lstStyle/>
                    <a:p>
                      <a:pPr algn="ctr"/>
                      <a:r>
                        <a:rPr lang="en-US" sz="2000" dirty="0"/>
                        <a:t>95.25%</a:t>
                      </a:r>
                      <a:endParaRPr lang="en-IN" sz="2000" dirty="0"/>
                    </a:p>
                  </a:txBody>
                  <a:tcPr/>
                </a:tc>
                <a:extLst>
                  <a:ext uri="{0D108BD9-81ED-4DB2-BD59-A6C34878D82A}">
                    <a16:rowId xmlns:a16="http://schemas.microsoft.com/office/drawing/2014/main" val="695876541"/>
                  </a:ext>
                </a:extLst>
              </a:tr>
            </a:tbl>
          </a:graphicData>
        </a:graphic>
      </p:graphicFrame>
      <p:sp>
        <p:nvSpPr>
          <p:cNvPr id="10" name="TextBox 9">
            <a:extLst>
              <a:ext uri="{FF2B5EF4-FFF2-40B4-BE49-F238E27FC236}">
                <a16:creationId xmlns:a16="http://schemas.microsoft.com/office/drawing/2014/main" id="{B232AF36-F050-0ACE-DBC6-3B8BA196AAB5}"/>
              </a:ext>
            </a:extLst>
          </p:cNvPr>
          <p:cNvSpPr txBox="1"/>
          <p:nvPr/>
        </p:nvSpPr>
        <p:spPr>
          <a:xfrm>
            <a:off x="217714" y="3352800"/>
            <a:ext cx="11974286" cy="3170099"/>
          </a:xfrm>
          <a:prstGeom prst="rect">
            <a:avLst/>
          </a:prstGeom>
          <a:noFill/>
        </p:spPr>
        <p:txBody>
          <a:bodyPr wrap="square">
            <a:spAutoFit/>
          </a:bodyPr>
          <a:lstStyle/>
          <a:p>
            <a:r>
              <a:rPr lang="en-IN" sz="2000" b="1" dirty="0"/>
              <a:t>Key Points</a:t>
            </a:r>
          </a:p>
          <a:p>
            <a:endParaRPr lang="en-IN" sz="2000" b="1" dirty="0"/>
          </a:p>
          <a:p>
            <a:pPr marL="342900" indent="-342900">
              <a:buFont typeface="Arial" panose="020B0604020202020204" pitchFamily="34" charset="0"/>
              <a:buChar char="•"/>
            </a:pPr>
            <a:r>
              <a:rPr lang="en-IN" sz="2000" b="1" dirty="0"/>
              <a:t> Logistic Regression</a:t>
            </a:r>
            <a:r>
              <a:rPr lang="en-IN" sz="2000" dirty="0"/>
              <a:t>: Highest overall performance across all metrics, with a </a:t>
            </a:r>
            <a:r>
              <a:rPr lang="en-IN" sz="2000" b="1" dirty="0"/>
              <a:t>95% accuracy </a:t>
            </a:r>
            <a:r>
              <a:rPr lang="en-IN" sz="2000" dirty="0"/>
              <a:t>and </a:t>
            </a:r>
            <a:r>
              <a:rPr lang="en-IN" sz="2000" b="1" dirty="0"/>
              <a:t>98.61% ROC-AUC score</a:t>
            </a:r>
            <a:r>
              <a:rPr lang="en-IN" sz="2000" dirty="0"/>
              <a:t>, indicating strong predictive ability and balance between true positives and false positives.</a:t>
            </a:r>
          </a:p>
          <a:p>
            <a:endParaRPr lang="en-IN" sz="2000" dirty="0"/>
          </a:p>
          <a:p>
            <a:pPr marL="342900" indent="-342900">
              <a:buFont typeface="Arial" panose="020B0604020202020204" pitchFamily="34" charset="0"/>
              <a:buChar char="•"/>
            </a:pPr>
            <a:r>
              <a:rPr lang="en-IN" sz="2000" b="1" dirty="0"/>
              <a:t>SVM</a:t>
            </a:r>
            <a:r>
              <a:rPr lang="en-IN" sz="2000" dirty="0"/>
              <a:t>: Slightly underperforms compared to the other two models, with </a:t>
            </a:r>
            <a:r>
              <a:rPr lang="en-IN" sz="2000" b="1" dirty="0"/>
              <a:t>89.9% accuracy </a:t>
            </a:r>
            <a:r>
              <a:rPr lang="en-IN" sz="2000" dirty="0"/>
              <a:t>and a </a:t>
            </a:r>
            <a:r>
              <a:rPr lang="en-IN" sz="2000" b="1" dirty="0"/>
              <a:t>96.58% ROC-AUC score</a:t>
            </a:r>
            <a:r>
              <a:rPr lang="en-IN" sz="2000" dirty="0"/>
              <a:t>. This suggests that while the model is decent, it might not generalize as well as Logistic Regression.</a:t>
            </a:r>
          </a:p>
          <a:p>
            <a:endParaRPr lang="en-IN" sz="2000" dirty="0"/>
          </a:p>
          <a:p>
            <a:pPr marL="342900" indent="-342900">
              <a:buFont typeface="Arial" panose="020B0604020202020204" pitchFamily="34" charset="0"/>
              <a:buChar char="•"/>
            </a:pPr>
            <a:r>
              <a:rPr lang="en-IN" sz="2000" b="1" dirty="0"/>
              <a:t>Decision Tree</a:t>
            </a:r>
            <a:r>
              <a:rPr lang="en-IN" sz="2000" dirty="0"/>
              <a:t>: Offers a good trade-off, with </a:t>
            </a:r>
            <a:r>
              <a:rPr lang="en-IN" sz="2000" b="1" dirty="0"/>
              <a:t>94% accuracy </a:t>
            </a:r>
            <a:r>
              <a:rPr lang="en-IN" sz="2000" dirty="0"/>
              <a:t>and a </a:t>
            </a:r>
            <a:r>
              <a:rPr lang="en-IN" sz="2000" b="1" dirty="0"/>
              <a:t>95.25% ROC-AUC score</a:t>
            </a:r>
            <a:r>
              <a:rPr lang="en-IN" sz="2000" dirty="0"/>
              <a:t>, making it a viable option with simpler interpretability compared to SVM.</a:t>
            </a:r>
          </a:p>
        </p:txBody>
      </p:sp>
      <p:sp>
        <p:nvSpPr>
          <p:cNvPr id="14" name="TextBox 13">
            <a:extLst>
              <a:ext uri="{FF2B5EF4-FFF2-40B4-BE49-F238E27FC236}">
                <a16:creationId xmlns:a16="http://schemas.microsoft.com/office/drawing/2014/main" id="{B806943E-573E-3E77-6093-641ED973915C}"/>
              </a:ext>
            </a:extLst>
          </p:cNvPr>
          <p:cNvSpPr txBox="1"/>
          <p:nvPr/>
        </p:nvSpPr>
        <p:spPr>
          <a:xfrm>
            <a:off x="81643" y="0"/>
            <a:ext cx="6123214" cy="584775"/>
          </a:xfrm>
          <a:prstGeom prst="rect">
            <a:avLst/>
          </a:prstGeom>
          <a:noFill/>
        </p:spPr>
        <p:txBody>
          <a:bodyPr wrap="square">
            <a:spAutoFit/>
          </a:bodyPr>
          <a:lstStyle/>
          <a:p>
            <a:r>
              <a:rPr kumimoji="0" lang="en-US" sz="3200" b="1" i="0" u="none" strike="noStrike" kern="1200" cap="none" spc="0" normalizeH="0" baseline="0" noProof="0" dirty="0">
                <a:ln>
                  <a:noFill/>
                </a:ln>
                <a:solidFill>
                  <a:srgbClr val="161A3E"/>
                </a:solidFill>
                <a:effectLst/>
                <a:uLnTx/>
                <a:uFillTx/>
                <a:latin typeface="Calibri" panose="020F0502020204030204" pitchFamily="34" charset="0"/>
                <a:ea typeface="+mn-ea"/>
                <a:cs typeface="+mn-cs"/>
              </a:rPr>
              <a:t>Key Findings</a:t>
            </a:r>
            <a:endParaRPr lang="en-IN" dirty="0"/>
          </a:p>
        </p:txBody>
      </p:sp>
    </p:spTree>
    <p:extLst>
      <p:ext uri="{BB962C8B-B14F-4D97-AF65-F5344CB8AC3E}">
        <p14:creationId xmlns:p14="http://schemas.microsoft.com/office/powerpoint/2010/main" val="3793647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C603A86-6BF8-E968-1584-423181321BBA}"/>
              </a:ext>
            </a:extLst>
          </p:cNvPr>
          <p:cNvPicPr>
            <a:picLocks noChangeAspect="1"/>
          </p:cNvPicPr>
          <p:nvPr/>
        </p:nvPicPr>
        <p:blipFill>
          <a:blip r:embed="rId2">
            <a:extLst>
              <a:ext uri="{28A0092B-C50C-407E-A947-70E740481C1C}">
                <a14:useLocalDpi xmlns:a14="http://schemas.microsoft.com/office/drawing/2010/main" val="0"/>
              </a:ext>
            </a:extLst>
          </a:blip>
          <a:srcRect l="6128" r="5410"/>
          <a:stretch/>
        </p:blipFill>
        <p:spPr>
          <a:xfrm>
            <a:off x="6346371" y="1240971"/>
            <a:ext cx="5725886" cy="5127256"/>
          </a:xfrm>
          <a:prstGeom prst="rect">
            <a:avLst/>
          </a:prstGeom>
        </p:spPr>
      </p:pic>
      <p:sp>
        <p:nvSpPr>
          <p:cNvPr id="3" name="TextBox 2">
            <a:extLst>
              <a:ext uri="{FF2B5EF4-FFF2-40B4-BE49-F238E27FC236}">
                <a16:creationId xmlns:a16="http://schemas.microsoft.com/office/drawing/2014/main" id="{597F117A-9EF5-04D3-240B-3DE7B2421EAA}"/>
              </a:ext>
            </a:extLst>
          </p:cNvPr>
          <p:cNvSpPr txBox="1"/>
          <p:nvPr/>
        </p:nvSpPr>
        <p:spPr>
          <a:xfrm>
            <a:off x="119743" y="948690"/>
            <a:ext cx="6096000" cy="5909310"/>
          </a:xfrm>
          <a:prstGeom prst="rect">
            <a:avLst/>
          </a:prstGeom>
          <a:noFill/>
        </p:spPr>
        <p:txBody>
          <a:bodyPr wrap="square">
            <a:spAutoFit/>
          </a:bodyPr>
          <a:lstStyle/>
          <a:p>
            <a:pPr algn="l">
              <a:buFont typeface="+mj-lt"/>
              <a:buAutoNum type="arabicPeriod"/>
            </a:pPr>
            <a:r>
              <a:rPr lang="en-US" b="1" i="0" dirty="0">
                <a:effectLst/>
                <a:latin typeface="system-ui"/>
              </a:rPr>
              <a:t>True Positive Rate (TPR) vs. False Positive Rate (FPR)</a:t>
            </a:r>
            <a:r>
              <a:rPr lang="en-US" b="0" i="0" dirty="0">
                <a:effectLst/>
                <a:latin typeface="system-ui"/>
              </a:rPr>
              <a:t>:</a:t>
            </a:r>
          </a:p>
          <a:p>
            <a:pPr marL="742950" lvl="1" indent="-285750" algn="l">
              <a:buFont typeface="+mj-lt"/>
              <a:buAutoNum type="arabicPeriod"/>
            </a:pPr>
            <a:r>
              <a:rPr lang="en-US" b="0" i="0" dirty="0">
                <a:effectLst/>
                <a:latin typeface="system-ui"/>
              </a:rPr>
              <a:t>The ROC curve plots the True Positive Rate (TPR) or sensitivity (y-axis) against the False Positive Rate (FPR) or 1-specificity (x-axis).</a:t>
            </a:r>
          </a:p>
          <a:p>
            <a:pPr marL="742950" lvl="1" indent="-285750" algn="l">
              <a:buFont typeface="+mj-lt"/>
              <a:buAutoNum type="arabicPeriod"/>
            </a:pPr>
            <a:r>
              <a:rPr lang="en-US" b="0" i="0" dirty="0">
                <a:effectLst/>
                <a:latin typeface="system-ui"/>
              </a:rPr>
              <a:t>A model with perfect predictions would have a curve that reaches the top-left corner (TPR = 1 and FPR = 0).</a:t>
            </a:r>
          </a:p>
          <a:p>
            <a:pPr algn="l">
              <a:buFont typeface="+mj-lt"/>
              <a:buAutoNum type="arabicPeriod"/>
            </a:pPr>
            <a:r>
              <a:rPr lang="en-US" b="1" i="0" dirty="0">
                <a:effectLst/>
                <a:latin typeface="system-ui"/>
              </a:rPr>
              <a:t>Area Under the Curve (AUC)</a:t>
            </a:r>
            <a:r>
              <a:rPr lang="en-US" b="0" i="0" dirty="0">
                <a:effectLst/>
                <a:latin typeface="system-ui"/>
              </a:rPr>
              <a:t>:</a:t>
            </a:r>
          </a:p>
          <a:p>
            <a:pPr marL="742950" lvl="1" indent="-285750" algn="l">
              <a:buFont typeface="+mj-lt"/>
              <a:buAutoNum type="arabicPeriod"/>
            </a:pPr>
            <a:r>
              <a:rPr lang="en-US" b="1" i="0" dirty="0">
                <a:effectLst/>
                <a:latin typeface="system-ui"/>
              </a:rPr>
              <a:t>Logistic Regression</a:t>
            </a:r>
            <a:r>
              <a:rPr lang="en-US" b="0" i="0" dirty="0">
                <a:effectLst/>
                <a:latin typeface="system-ui"/>
              </a:rPr>
              <a:t>: AUC = 0.99 (excellent performance)</a:t>
            </a:r>
          </a:p>
          <a:p>
            <a:pPr marL="742950" lvl="1" indent="-285750" algn="l">
              <a:buFont typeface="+mj-lt"/>
              <a:buAutoNum type="arabicPeriod"/>
            </a:pPr>
            <a:r>
              <a:rPr lang="en-US" b="1" i="0" dirty="0">
                <a:effectLst/>
                <a:latin typeface="system-ui"/>
              </a:rPr>
              <a:t>SVM</a:t>
            </a:r>
            <a:r>
              <a:rPr lang="en-US" b="0" i="0" dirty="0">
                <a:effectLst/>
                <a:latin typeface="system-ui"/>
              </a:rPr>
              <a:t>: AUC = 0.97 (very good performance)</a:t>
            </a:r>
          </a:p>
          <a:p>
            <a:pPr marL="742950" lvl="1" indent="-285750" algn="l">
              <a:buFont typeface="+mj-lt"/>
              <a:buAutoNum type="arabicPeriod"/>
            </a:pPr>
            <a:r>
              <a:rPr lang="en-US" b="1" i="0" dirty="0">
                <a:effectLst/>
                <a:latin typeface="system-ui"/>
              </a:rPr>
              <a:t>Decision Tree</a:t>
            </a:r>
            <a:r>
              <a:rPr lang="en-US" b="0" i="0" dirty="0">
                <a:effectLst/>
                <a:latin typeface="system-ui"/>
              </a:rPr>
              <a:t>: AUC = 0.95 (good performance)</a:t>
            </a:r>
          </a:p>
          <a:p>
            <a:pPr algn="l">
              <a:buFont typeface="+mj-lt"/>
              <a:buAutoNum type="arabicPeriod"/>
            </a:pPr>
            <a:r>
              <a:rPr lang="en-US" b="1" i="0" dirty="0">
                <a:effectLst/>
                <a:latin typeface="system-ui"/>
              </a:rPr>
              <a:t>Model Comparison</a:t>
            </a:r>
            <a:r>
              <a:rPr lang="en-US" b="0" i="0" dirty="0">
                <a:effectLst/>
                <a:latin typeface="system-ui"/>
              </a:rPr>
              <a:t>:</a:t>
            </a:r>
          </a:p>
          <a:p>
            <a:pPr marL="742950" lvl="1" indent="-285750" algn="l">
              <a:buFont typeface="+mj-lt"/>
              <a:buAutoNum type="arabicPeriod"/>
            </a:pPr>
            <a:r>
              <a:rPr lang="en-US" b="1" i="0" dirty="0">
                <a:effectLst/>
                <a:latin typeface="system-ui"/>
              </a:rPr>
              <a:t>Logistic Regression</a:t>
            </a:r>
            <a:r>
              <a:rPr lang="en-US" b="0" i="0" dirty="0">
                <a:effectLst/>
                <a:latin typeface="system-ui"/>
              </a:rPr>
              <a:t> performs the best with an AUC of 0.99, indicating that it has the best balance between sensitivity and specificity.</a:t>
            </a:r>
          </a:p>
          <a:p>
            <a:pPr marL="742950" lvl="1" indent="-285750" algn="l">
              <a:buFont typeface="+mj-lt"/>
              <a:buAutoNum type="arabicPeriod"/>
            </a:pPr>
            <a:r>
              <a:rPr lang="en-US" b="1" i="0" dirty="0">
                <a:effectLst/>
                <a:latin typeface="system-ui"/>
              </a:rPr>
              <a:t>SVM</a:t>
            </a:r>
            <a:r>
              <a:rPr lang="en-US" b="0" i="0" dirty="0">
                <a:effectLst/>
                <a:latin typeface="system-ui"/>
              </a:rPr>
              <a:t> comes close with an AUC of 0.97, indicating slightly lower performance than Logistic Regression but still highly effective.</a:t>
            </a:r>
          </a:p>
          <a:p>
            <a:pPr marL="742950" lvl="1" indent="-285750" algn="l">
              <a:buFont typeface="+mj-lt"/>
              <a:buAutoNum type="arabicPeriod"/>
            </a:pPr>
            <a:r>
              <a:rPr lang="en-US" b="1" i="0" dirty="0">
                <a:effectLst/>
                <a:latin typeface="system-ui"/>
              </a:rPr>
              <a:t>Decision Tree</a:t>
            </a:r>
            <a:r>
              <a:rPr lang="en-US" b="0" i="0" dirty="0">
                <a:effectLst/>
                <a:latin typeface="system-ui"/>
              </a:rPr>
              <a:t> has the lowest AUC at 0.95, though still a strong model, it performs slightly worse than the other two models.</a:t>
            </a:r>
          </a:p>
        </p:txBody>
      </p:sp>
      <p:sp>
        <p:nvSpPr>
          <p:cNvPr id="7" name="TextBox 6">
            <a:extLst>
              <a:ext uri="{FF2B5EF4-FFF2-40B4-BE49-F238E27FC236}">
                <a16:creationId xmlns:a16="http://schemas.microsoft.com/office/drawing/2014/main" id="{BAD7E8FA-EC79-E95D-BEF8-E64D8B35DF15}"/>
              </a:ext>
            </a:extLst>
          </p:cNvPr>
          <p:cNvSpPr txBox="1"/>
          <p:nvPr/>
        </p:nvSpPr>
        <p:spPr>
          <a:xfrm>
            <a:off x="304799" y="219241"/>
            <a:ext cx="609600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161A3E"/>
                </a:solidFill>
                <a:effectLst/>
                <a:uLnTx/>
                <a:uFillTx/>
                <a:latin typeface="Calibri" panose="020F0502020204030204" pitchFamily="34" charset="0"/>
                <a:ea typeface="+mn-ea"/>
                <a:cs typeface="+mn-cs"/>
              </a:rPr>
              <a:t>Inferences</a:t>
            </a:r>
            <a:endParaRPr kumimoji="0" lang="en-IN" sz="1800" b="0" i="0" u="none" strike="noStrike" kern="1200" cap="none" spc="0" normalizeH="0" baseline="0" noProof="0" dirty="0">
              <a:ln>
                <a:noFill/>
              </a:ln>
              <a:solidFill>
                <a:srgbClr val="161A3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1857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F03677-5569-BF80-643C-34E05E947AF3}"/>
              </a:ext>
            </a:extLst>
          </p:cNvPr>
          <p:cNvSpPr txBox="1"/>
          <p:nvPr/>
        </p:nvSpPr>
        <p:spPr>
          <a:xfrm>
            <a:off x="566057" y="338394"/>
            <a:ext cx="6096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161A3E"/>
                </a:solidFill>
                <a:effectLst/>
                <a:uLnTx/>
                <a:uFillTx/>
                <a:latin typeface="Calibri" panose="020F0502020204030204" pitchFamily="34" charset="0"/>
                <a:ea typeface="+mn-ea"/>
                <a:cs typeface="+mn-cs"/>
              </a:rPr>
              <a:t>Experimental Results</a:t>
            </a:r>
            <a:endParaRPr kumimoji="0" lang="en-IN" sz="2000" b="0" i="0" u="none" strike="noStrike" kern="1200" cap="none" spc="0" normalizeH="0" baseline="0" noProof="0" dirty="0">
              <a:ln>
                <a:noFill/>
              </a:ln>
              <a:solidFill>
                <a:srgbClr val="161A3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589C44A9-8531-1C1C-5BF8-35B5F3688BE2}"/>
              </a:ext>
            </a:extLst>
          </p:cNvPr>
          <p:cNvSpPr txBox="1"/>
          <p:nvPr/>
        </p:nvSpPr>
        <p:spPr>
          <a:xfrm>
            <a:off x="179614" y="1199451"/>
            <a:ext cx="11566072" cy="2308324"/>
          </a:xfrm>
          <a:prstGeom prst="rect">
            <a:avLst/>
          </a:prstGeom>
          <a:noFill/>
        </p:spPr>
        <p:txBody>
          <a:bodyPr wrap="square">
            <a:spAutoFit/>
          </a:bodyPr>
          <a:lstStyle/>
          <a:p>
            <a:pPr marL="742950" lvl="1" indent="-285750" algn="l">
              <a:buFont typeface="+mj-lt"/>
              <a:buAutoNum type="arabicPeriod"/>
            </a:pPr>
            <a:r>
              <a:rPr lang="en-US" sz="2400" b="1" i="0" dirty="0">
                <a:effectLst/>
                <a:latin typeface="system-ui"/>
              </a:rPr>
              <a:t>Logistic Regression</a:t>
            </a:r>
            <a:r>
              <a:rPr lang="en-US" sz="2400" b="0" i="0" dirty="0">
                <a:effectLst/>
                <a:latin typeface="system-ui"/>
              </a:rPr>
              <a:t> is likely the best model for predicting the 10-year mortality risk based on this ROC curve since it maximizes the AUC.</a:t>
            </a:r>
          </a:p>
          <a:p>
            <a:pPr marL="742950" lvl="1" indent="-285750" algn="l">
              <a:buFont typeface="+mj-lt"/>
              <a:buAutoNum type="arabicPeriod"/>
            </a:pPr>
            <a:r>
              <a:rPr lang="en-US" sz="2400" b="1" i="0" dirty="0">
                <a:effectLst/>
                <a:latin typeface="system-ui"/>
              </a:rPr>
              <a:t>SVM</a:t>
            </a:r>
            <a:r>
              <a:rPr lang="en-US" sz="2400" b="0" i="0" dirty="0">
                <a:effectLst/>
                <a:latin typeface="system-ui"/>
              </a:rPr>
              <a:t> also performs well and may be a good candidate depending on other factors like interpretability or computational efficiency.</a:t>
            </a:r>
          </a:p>
          <a:p>
            <a:pPr marL="742950" lvl="1" indent="-285750" algn="l">
              <a:buFont typeface="+mj-lt"/>
              <a:buAutoNum type="arabicPeriod"/>
            </a:pPr>
            <a:r>
              <a:rPr lang="en-US" sz="2400" b="1" i="0" dirty="0">
                <a:effectLst/>
                <a:latin typeface="system-ui"/>
              </a:rPr>
              <a:t>Decision Tree</a:t>
            </a:r>
            <a:r>
              <a:rPr lang="en-US" sz="2400" b="0" i="0" dirty="0">
                <a:effectLst/>
                <a:latin typeface="system-ui"/>
              </a:rPr>
              <a:t> performs the least well in this comparison but might still be valuable due to its simplicity and ability to handle categorical features well.</a:t>
            </a:r>
          </a:p>
        </p:txBody>
      </p:sp>
      <p:sp>
        <p:nvSpPr>
          <p:cNvPr id="10" name="Flowchart: Alternate Process 9">
            <a:extLst>
              <a:ext uri="{FF2B5EF4-FFF2-40B4-BE49-F238E27FC236}">
                <a16:creationId xmlns:a16="http://schemas.microsoft.com/office/drawing/2014/main" id="{E331E7FE-38EF-4540-A975-5E3692117436}"/>
              </a:ext>
            </a:extLst>
          </p:cNvPr>
          <p:cNvSpPr/>
          <p:nvPr/>
        </p:nvSpPr>
        <p:spPr>
          <a:xfrm>
            <a:off x="2438400" y="4090986"/>
            <a:ext cx="6879771" cy="2342471"/>
          </a:xfrm>
          <a:prstGeom prst="flowChartAlternateProcess">
            <a:avLst/>
          </a:prstGeom>
          <a:solidFill>
            <a:srgbClr val="F5B595"/>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0" i="0" dirty="0">
                <a:solidFill>
                  <a:schemeClr val="tx1"/>
                </a:solidFill>
                <a:effectLst/>
                <a:latin typeface="system-ui"/>
              </a:rPr>
              <a:t>In summary, </a:t>
            </a:r>
            <a:r>
              <a:rPr lang="en-US" sz="2800" b="1" i="0" dirty="0">
                <a:effectLst/>
                <a:latin typeface="system-ui"/>
              </a:rPr>
              <a:t>Logistic Regression</a:t>
            </a:r>
            <a:r>
              <a:rPr lang="en-US" sz="2800" b="0" i="0" dirty="0">
                <a:effectLst/>
                <a:latin typeface="system-ui"/>
              </a:rPr>
              <a:t> </a:t>
            </a:r>
            <a:r>
              <a:rPr lang="en-US" sz="2800" b="0" i="0" dirty="0">
                <a:solidFill>
                  <a:schemeClr val="tx1"/>
                </a:solidFill>
                <a:effectLst/>
                <a:latin typeface="system-ui"/>
              </a:rPr>
              <a:t>appears to be the most effective model based on the ROC curves and AUC values.</a:t>
            </a:r>
          </a:p>
        </p:txBody>
      </p:sp>
    </p:spTree>
    <p:extLst>
      <p:ext uri="{BB962C8B-B14F-4D97-AF65-F5344CB8AC3E}">
        <p14:creationId xmlns:p14="http://schemas.microsoft.com/office/powerpoint/2010/main" val="4175506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a:xfrm>
            <a:off x="728580" y="2167069"/>
            <a:ext cx="7351934" cy="1046230"/>
          </a:xfrm>
        </p:spPr>
        <p:txBody>
          <a:bodyPr>
            <a:normAutofit fontScale="90000"/>
          </a:bodyPr>
          <a:lstStyle/>
          <a:p>
            <a:r>
              <a:rPr lang="en-IN" sz="6700" b="1" i="0" dirty="0">
                <a:solidFill>
                  <a:srgbClr val="1F2937"/>
                </a:solidFill>
                <a:effectLst/>
                <a:latin typeface="Figtree"/>
              </a:rPr>
              <a:t>Breast Cancer Risk Prediction</a:t>
            </a:r>
            <a:br>
              <a:rPr lang="en-IN" b="1" i="0" dirty="0">
                <a:solidFill>
                  <a:srgbClr val="1F2937"/>
                </a:solidFill>
                <a:effectLst/>
                <a:latin typeface="Figtree"/>
              </a:rPr>
            </a:br>
            <a:endParaRPr lang="en-IN" dirty="0"/>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a:xfrm>
            <a:off x="7716079" y="5476461"/>
            <a:ext cx="4071730" cy="526774"/>
          </a:xfrm>
        </p:spPr>
        <p:txBody>
          <a:bodyPr>
            <a:normAutofit fontScale="77500" lnSpcReduction="20000"/>
          </a:bodyPr>
          <a:lstStyle/>
          <a:p>
            <a:pPr marL="0" indent="0">
              <a:buNone/>
            </a:pPr>
            <a:r>
              <a:rPr lang="en-US" dirty="0"/>
              <a:t>Presented by: Sreeyuktha Ramesh</a:t>
            </a:r>
            <a:endParaRPr lang="en-IN" dirty="0"/>
          </a:p>
        </p:txBody>
      </p:sp>
      <p:pic>
        <p:nvPicPr>
          <p:cNvPr id="5" name="Picture 4">
            <a:extLst>
              <a:ext uri="{FF2B5EF4-FFF2-40B4-BE49-F238E27FC236}">
                <a16:creationId xmlns:a16="http://schemas.microsoft.com/office/drawing/2014/main" id="{4403F27B-C0F2-003F-09A1-F6437AC575BD}"/>
              </a:ext>
            </a:extLst>
          </p:cNvPr>
          <p:cNvPicPr>
            <a:picLocks noChangeAspect="1"/>
          </p:cNvPicPr>
          <p:nvPr/>
        </p:nvPicPr>
        <p:blipFill>
          <a:blip r:embed="rId2">
            <a:extLst>
              <a:ext uri="{28A0092B-C50C-407E-A947-70E740481C1C}">
                <a14:useLocalDpi xmlns:a14="http://schemas.microsoft.com/office/drawing/2010/main" val="0"/>
              </a:ext>
            </a:extLst>
          </a:blip>
          <a:srcRect l="9274" r="8356"/>
          <a:stretch/>
        </p:blipFill>
        <p:spPr>
          <a:xfrm>
            <a:off x="7000751" y="815009"/>
            <a:ext cx="4787058" cy="4454971"/>
          </a:xfrm>
          <a:prstGeom prst="flowChartConnector">
            <a:avLst/>
          </a:prstGeom>
        </p:spPr>
      </p:pic>
      <p:sp>
        <p:nvSpPr>
          <p:cNvPr id="7" name="TextBox 6">
            <a:extLst>
              <a:ext uri="{FF2B5EF4-FFF2-40B4-BE49-F238E27FC236}">
                <a16:creationId xmlns:a16="http://schemas.microsoft.com/office/drawing/2014/main" id="{C3EC626E-E0C1-6127-D172-04D146802714}"/>
              </a:ext>
            </a:extLst>
          </p:cNvPr>
          <p:cNvSpPr txBox="1"/>
          <p:nvPr/>
        </p:nvSpPr>
        <p:spPr>
          <a:xfrm>
            <a:off x="656044" y="3839654"/>
            <a:ext cx="6097656" cy="2031325"/>
          </a:xfrm>
          <a:prstGeom prst="rect">
            <a:avLst/>
          </a:prstGeom>
          <a:noFill/>
        </p:spPr>
        <p:txBody>
          <a:bodyPr wrap="square">
            <a:spAutoFit/>
          </a:bodyPr>
          <a:lstStyle/>
          <a:p>
            <a:r>
              <a:rPr lang="en-US" b="0" i="0" dirty="0">
                <a:solidFill>
                  <a:srgbClr val="1F2937"/>
                </a:solidFill>
                <a:effectLst/>
                <a:latin typeface="Figtree"/>
              </a:rPr>
              <a:t>This project aims to deepen the understanding of breast cancer survival trends and enhance prediction models for patient outcomes. By leveraging advanced statistical techniques and machine learning, the project seeks to analyze survival rates and accurately predict the 10-year mortality risk for breast cancer patients. The ultimate objective is to improve treatment planning, patient counseling, and overall cancer care strategies.</a:t>
            </a:r>
            <a:endParaRPr lang="en-IN" dirty="0"/>
          </a:p>
        </p:txBody>
      </p:sp>
    </p:spTree>
    <p:extLst>
      <p:ext uri="{BB962C8B-B14F-4D97-AF65-F5344CB8AC3E}">
        <p14:creationId xmlns:p14="http://schemas.microsoft.com/office/powerpoint/2010/main" val="195380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a:xfrm>
            <a:off x="917423" y="742814"/>
            <a:ext cx="10834234" cy="612775"/>
          </a:xfrm>
        </p:spPr>
        <p:txBody>
          <a:bodyPr>
            <a:normAutofit/>
          </a:bodyPr>
          <a:lstStyle/>
          <a:p>
            <a:r>
              <a:rPr lang="en-US" sz="4000" dirty="0"/>
              <a:t>Introduction</a:t>
            </a:r>
            <a:endParaRPr lang="en-IN" sz="4000" dirty="0"/>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856268"/>
            <a:ext cx="10834234" cy="4398066"/>
          </a:xfrm>
          <a:prstGeom prst="rect">
            <a:avLst/>
          </a:prstGeom>
        </p:spPr>
        <p:txBody>
          <a:bodyPr>
            <a:norm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sz="2400" b="1" dirty="0"/>
              <a:t>Project Overview:</a:t>
            </a:r>
            <a:r>
              <a:rPr lang="en-US" sz="2400" dirty="0"/>
              <a:t> This project focuses on predicting breast cancer patient outcomes, specifically overall survival and relapse-free survival, using advanced machine learning and survival analysis techniques. The goal is to identify key factors that influence patient survival and relapse, and to evaluate the effectiveness of different classification algorithms in predicting 10-year mortality risk.</a:t>
            </a:r>
          </a:p>
          <a:p>
            <a:pPr lvl="0"/>
            <a:r>
              <a:rPr lang="en-US" sz="2400" b="1" dirty="0"/>
              <a:t>Dataset:</a:t>
            </a:r>
            <a:r>
              <a:rPr lang="en-US" sz="2400" dirty="0"/>
              <a:t> The dataset used in this project contains clinical and demographic data from 2,509 breast cancer patients. It includes various features such as patient age, tumor characteristics, treatment details, and survival outcomes. This data is crucial for understanding how different factors impact breast cancer progression and patient survival.</a:t>
            </a:r>
          </a:p>
          <a:p>
            <a:pPr lvl="0"/>
            <a:endParaRPr lang="en-US" sz="2000" dirty="0">
              <a:solidFill>
                <a:schemeClr val="tx1"/>
              </a:solidFill>
            </a:endParaRPr>
          </a:p>
        </p:txBody>
      </p:sp>
    </p:spTree>
    <p:extLst>
      <p:ext uri="{BB962C8B-B14F-4D97-AF65-F5344CB8AC3E}">
        <p14:creationId xmlns:p14="http://schemas.microsoft.com/office/powerpoint/2010/main" val="227245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7A784A-E7BC-84B8-64C0-AB9D8CBFA91A}"/>
              </a:ext>
            </a:extLst>
          </p:cNvPr>
          <p:cNvSpPr>
            <a:spLocks noGrp="1"/>
          </p:cNvSpPr>
          <p:nvPr>
            <p:ph type="title"/>
          </p:nvPr>
        </p:nvSpPr>
        <p:spPr/>
        <p:txBody>
          <a:bodyPr>
            <a:normAutofit/>
          </a:bodyPr>
          <a:lstStyle/>
          <a:p>
            <a:r>
              <a:rPr lang="en-US" sz="3600" b="1" dirty="0"/>
              <a:t>Target Variables</a:t>
            </a:r>
            <a:endParaRPr lang="en-IN" sz="3600" dirty="0"/>
          </a:p>
        </p:txBody>
      </p:sp>
      <p:sp>
        <p:nvSpPr>
          <p:cNvPr id="6" name="Content Placeholder 5">
            <a:extLst>
              <a:ext uri="{FF2B5EF4-FFF2-40B4-BE49-F238E27FC236}">
                <a16:creationId xmlns:a16="http://schemas.microsoft.com/office/drawing/2014/main" id="{C1052C42-6BD9-6577-4780-14454EFE4925}"/>
              </a:ext>
            </a:extLst>
          </p:cNvPr>
          <p:cNvSpPr>
            <a:spLocks noGrp="1"/>
          </p:cNvSpPr>
          <p:nvPr>
            <p:ph idx="1"/>
          </p:nvPr>
        </p:nvSpPr>
        <p:spPr>
          <a:xfrm>
            <a:off x="541538" y="1694953"/>
            <a:ext cx="7252542" cy="4398066"/>
          </a:xfrm>
        </p:spPr>
        <p:txBody>
          <a:bodyPr/>
          <a:lstStyle/>
          <a:p>
            <a:pPr>
              <a:buFont typeface="Arial" panose="020B0604020202020204" pitchFamily="34" charset="0"/>
              <a:buChar char="•"/>
            </a:pPr>
            <a:r>
              <a:rPr lang="en-US" sz="2400" b="1" dirty="0"/>
              <a:t>10-Year Mortality Risk:</a:t>
            </a:r>
            <a:r>
              <a:rPr lang="en-US" sz="2400" dirty="0"/>
              <a:t> A binary variable indicating whether the patient is likely to die within 10 years of diagnosis, used for classification models.</a:t>
            </a:r>
          </a:p>
          <a:p>
            <a:pPr>
              <a:buFont typeface="Arial" panose="020B0604020202020204" pitchFamily="34" charset="0"/>
              <a:buChar char="•"/>
            </a:pPr>
            <a:r>
              <a:rPr lang="en-US" sz="2400" b="1" dirty="0"/>
              <a:t>Overall Survival (Months) &amp; Status:</a:t>
            </a:r>
            <a:r>
              <a:rPr lang="en-US" sz="2400" dirty="0"/>
              <a:t> Used for Kaplan-Meier and Cox Proportional Hazards models to estimate survival probabilities and identify significant factors.</a:t>
            </a:r>
          </a:p>
          <a:p>
            <a:pPr>
              <a:buFont typeface="Arial" panose="020B0604020202020204" pitchFamily="34" charset="0"/>
              <a:buChar char="•"/>
            </a:pPr>
            <a:r>
              <a:rPr lang="en-US" sz="2400" b="1" dirty="0"/>
              <a:t>Relapse-Free Survival (Months) &amp; Status:</a:t>
            </a:r>
            <a:r>
              <a:rPr lang="en-US" sz="2400" dirty="0"/>
              <a:t> Used to analyze the time until cancer recurrence and identify factors influencing relapse.</a:t>
            </a:r>
          </a:p>
          <a:p>
            <a:endParaRPr lang="en-IN" dirty="0"/>
          </a:p>
        </p:txBody>
      </p:sp>
      <p:pic>
        <p:nvPicPr>
          <p:cNvPr id="8" name="Picture 7">
            <a:extLst>
              <a:ext uri="{FF2B5EF4-FFF2-40B4-BE49-F238E27FC236}">
                <a16:creationId xmlns:a16="http://schemas.microsoft.com/office/drawing/2014/main" id="{0F610290-7E51-8155-5558-76127E68900E}"/>
              </a:ext>
            </a:extLst>
          </p:cNvPr>
          <p:cNvPicPr>
            <a:picLocks noChangeAspect="1"/>
          </p:cNvPicPr>
          <p:nvPr/>
        </p:nvPicPr>
        <p:blipFill>
          <a:blip r:embed="rId2">
            <a:extLst>
              <a:ext uri="{28A0092B-C50C-407E-A947-70E740481C1C}">
                <a14:useLocalDpi xmlns:a14="http://schemas.microsoft.com/office/drawing/2010/main" val="0"/>
              </a:ext>
            </a:extLst>
          </a:blip>
          <a:srcRect l="7302" t="7682" r="906" b="2028"/>
          <a:stretch/>
        </p:blipFill>
        <p:spPr>
          <a:xfrm>
            <a:off x="8024192" y="1349754"/>
            <a:ext cx="3936185" cy="3942513"/>
          </a:xfrm>
          <a:prstGeom prst="flowChartConnector">
            <a:avLst/>
          </a:prstGeom>
        </p:spPr>
      </p:pic>
    </p:spTree>
    <p:extLst>
      <p:ext uri="{BB962C8B-B14F-4D97-AF65-F5344CB8AC3E}">
        <p14:creationId xmlns:p14="http://schemas.microsoft.com/office/powerpoint/2010/main" val="134442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13B67-E2A3-FC17-5A29-670A392EDC74}"/>
              </a:ext>
            </a:extLst>
          </p:cNvPr>
          <p:cNvSpPr>
            <a:spLocks noGrp="1"/>
          </p:cNvSpPr>
          <p:nvPr>
            <p:ph type="title"/>
          </p:nvPr>
        </p:nvSpPr>
        <p:spPr>
          <a:xfrm>
            <a:off x="678883" y="365126"/>
            <a:ext cx="10834234" cy="612775"/>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4000" dirty="0">
                <a:ln/>
                <a:solidFill>
                  <a:schemeClr val="accent3"/>
                </a:solidFill>
              </a:rPr>
              <a:t>OBJECTIVE</a:t>
            </a:r>
            <a:endParaRPr lang="en-IN" sz="4000" dirty="0">
              <a:ln/>
              <a:solidFill>
                <a:schemeClr val="accent3"/>
              </a:solidFill>
            </a:endParaRPr>
          </a:p>
        </p:txBody>
      </p:sp>
      <p:sp>
        <p:nvSpPr>
          <p:cNvPr id="3" name="Content Placeholder 2">
            <a:extLst>
              <a:ext uri="{FF2B5EF4-FFF2-40B4-BE49-F238E27FC236}">
                <a16:creationId xmlns:a16="http://schemas.microsoft.com/office/drawing/2014/main" id="{245E2A16-B820-EE2A-EE7E-1394DF8184E5}"/>
              </a:ext>
            </a:extLst>
          </p:cNvPr>
          <p:cNvSpPr>
            <a:spLocks noGrp="1"/>
          </p:cNvSpPr>
          <p:nvPr>
            <p:ph idx="1"/>
          </p:nvPr>
        </p:nvSpPr>
        <p:spPr/>
        <p:txBody>
          <a:bodyPr/>
          <a:lstStyle/>
          <a:p>
            <a:endParaRPr lang="en-IN" dirty="0"/>
          </a:p>
        </p:txBody>
      </p:sp>
      <p:sp>
        <p:nvSpPr>
          <p:cNvPr id="6" name="Flowchart: Alternate Process 5">
            <a:extLst>
              <a:ext uri="{FF2B5EF4-FFF2-40B4-BE49-F238E27FC236}">
                <a16:creationId xmlns:a16="http://schemas.microsoft.com/office/drawing/2014/main" id="{3BC63922-DF8E-42E0-70F1-88DEA025F53A}"/>
              </a:ext>
            </a:extLst>
          </p:cNvPr>
          <p:cNvSpPr/>
          <p:nvPr/>
        </p:nvSpPr>
        <p:spPr>
          <a:xfrm>
            <a:off x="1470990" y="1426597"/>
            <a:ext cx="3588027" cy="2073054"/>
          </a:xfrm>
          <a:prstGeom prst="flowChartAlternateProcess">
            <a:avLst/>
          </a:prstGeom>
          <a:solidFill>
            <a:srgbClr val="F5B595"/>
          </a:solidFill>
          <a:effectLst>
            <a:glow rad="63500">
              <a:schemeClr val="accent2">
                <a:satMod val="175000"/>
                <a:alpha val="40000"/>
              </a:schemeClr>
            </a:glow>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n-US" sz="3200" dirty="0">
                <a:solidFill>
                  <a:srgbClr val="E7E6E6">
                    <a:lumMod val="10000"/>
                  </a:srgbClr>
                </a:solidFill>
                <a:latin typeface="Calibri" panose="020F0502020204030204" pitchFamily="34" charset="0"/>
              </a:rPr>
              <a:t>P</a:t>
            </a:r>
            <a:r>
              <a:rPr lang="en-IN" sz="3200" dirty="0" err="1">
                <a:solidFill>
                  <a:srgbClr val="E7E6E6">
                    <a:lumMod val="10000"/>
                  </a:srgbClr>
                </a:solidFill>
                <a:latin typeface="Calibri" panose="020F0502020204030204" pitchFamily="34" charset="0"/>
              </a:rPr>
              <a:t>redict</a:t>
            </a:r>
            <a:r>
              <a:rPr lang="en-IN" sz="3200" dirty="0">
                <a:solidFill>
                  <a:srgbClr val="E7E6E6">
                    <a:lumMod val="10000"/>
                  </a:srgbClr>
                </a:solidFill>
                <a:latin typeface="Calibri" panose="020F0502020204030204" pitchFamily="34" charset="0"/>
              </a:rPr>
              <a:t> 10-year mortality risk</a:t>
            </a:r>
            <a:endParaRPr kumimoji="0" lang="en-IN" sz="32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mn-cs"/>
            </a:endParaRPr>
          </a:p>
        </p:txBody>
      </p:sp>
      <p:sp>
        <p:nvSpPr>
          <p:cNvPr id="7" name="Flowchart: Alternate Process 6">
            <a:extLst>
              <a:ext uri="{FF2B5EF4-FFF2-40B4-BE49-F238E27FC236}">
                <a16:creationId xmlns:a16="http://schemas.microsoft.com/office/drawing/2014/main" id="{3DC24B70-726A-98E0-A30F-B3F6E5904EE1}"/>
              </a:ext>
            </a:extLst>
          </p:cNvPr>
          <p:cNvSpPr/>
          <p:nvPr/>
        </p:nvSpPr>
        <p:spPr>
          <a:xfrm>
            <a:off x="4025348" y="3955774"/>
            <a:ext cx="3800061" cy="2073054"/>
          </a:xfrm>
          <a:prstGeom prst="flowChartAlternateProcess">
            <a:avLst/>
          </a:prstGeom>
          <a:solidFill>
            <a:srgbClr val="F5B595"/>
          </a:solidFill>
          <a:effectLst>
            <a:glow rad="63500">
              <a:schemeClr val="accent2">
                <a:satMod val="175000"/>
                <a:alpha val="40000"/>
              </a:schemeClr>
            </a:glow>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defTabSz="914400" rtl="0" eaLnBrk="1" fontAlgn="auto" latinLnBrk="0" hangingPunct="1">
              <a:lnSpc>
                <a:spcPct val="90000"/>
              </a:lnSpc>
              <a:spcBef>
                <a:spcPts val="1000"/>
              </a:spcBef>
              <a:spcAft>
                <a:spcPts val="0"/>
              </a:spcAft>
              <a:buClrTx/>
              <a:buSzTx/>
              <a:tabLst/>
              <a:defRPr/>
            </a:pPr>
            <a:r>
              <a:rPr kumimoji="0" lang="en-IN" sz="3200" b="0" i="0" u="none" strike="noStrike" kern="1200" cap="none" spc="0" normalizeH="0" baseline="0" noProof="0" dirty="0" err="1">
                <a:ln>
                  <a:noFill/>
                </a:ln>
                <a:solidFill>
                  <a:srgbClr val="E7E6E6">
                    <a:lumMod val="10000"/>
                  </a:srgbClr>
                </a:solidFill>
                <a:effectLst/>
                <a:uLnTx/>
                <a:uFillTx/>
                <a:latin typeface="Calibri" panose="020F0502020204030204" pitchFamily="34" charset="0"/>
                <a:ea typeface="+mn-ea"/>
                <a:cs typeface="+mn-cs"/>
              </a:rPr>
              <a:t>Analyze</a:t>
            </a:r>
            <a:r>
              <a:rPr kumimoji="0" lang="en-IN" sz="32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mn-cs"/>
              </a:rPr>
              <a:t> Survival Patterns</a:t>
            </a:r>
          </a:p>
        </p:txBody>
      </p:sp>
      <p:sp>
        <p:nvSpPr>
          <p:cNvPr id="8" name="Flowchart: Alternate Process 7">
            <a:extLst>
              <a:ext uri="{FF2B5EF4-FFF2-40B4-BE49-F238E27FC236}">
                <a16:creationId xmlns:a16="http://schemas.microsoft.com/office/drawing/2014/main" id="{F28AF9AF-7628-D6AD-AB33-2034B60FDEB0}"/>
              </a:ext>
            </a:extLst>
          </p:cNvPr>
          <p:cNvSpPr/>
          <p:nvPr/>
        </p:nvSpPr>
        <p:spPr>
          <a:xfrm>
            <a:off x="6492054" y="1434024"/>
            <a:ext cx="3588027" cy="2073054"/>
          </a:xfrm>
          <a:prstGeom prst="flowChartAlternateProcess">
            <a:avLst/>
          </a:prstGeom>
          <a:solidFill>
            <a:srgbClr val="F5B595"/>
          </a:solidFill>
          <a:effectLst>
            <a:glow rad="63500">
              <a:schemeClr val="accent2">
                <a:satMod val="175000"/>
                <a:alpha val="40000"/>
              </a:schemeClr>
            </a:glow>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defTabSz="914400" rtl="0" eaLnBrk="1" fontAlgn="auto" latinLnBrk="0" hangingPunct="1">
              <a:lnSpc>
                <a:spcPct val="90000"/>
              </a:lnSpc>
              <a:spcBef>
                <a:spcPts val="1000"/>
              </a:spcBef>
              <a:spcAft>
                <a:spcPts val="0"/>
              </a:spcAft>
              <a:buClrTx/>
              <a:buSzTx/>
              <a:tabLst/>
              <a:defRPr/>
            </a:pPr>
            <a:r>
              <a:rPr kumimoji="0" lang="en-IN" sz="32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mn-cs"/>
              </a:rPr>
              <a:t>Support Personalized Treatment Planning</a:t>
            </a:r>
          </a:p>
        </p:txBody>
      </p:sp>
    </p:spTree>
    <p:extLst>
      <p:ext uri="{BB962C8B-B14F-4D97-AF65-F5344CB8AC3E}">
        <p14:creationId xmlns:p14="http://schemas.microsoft.com/office/powerpoint/2010/main" val="159436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a:xfrm>
            <a:off x="301197" y="99391"/>
            <a:ext cx="10834234" cy="586408"/>
          </a:xfrm>
        </p:spPr>
        <p:txBody>
          <a:bodyPr>
            <a:normAutofit fontScale="90000"/>
          </a:bodyPr>
          <a:lstStyle/>
          <a:p>
            <a:br>
              <a:rPr lang="en-IN" dirty="0"/>
            </a:br>
            <a:r>
              <a:rPr lang="en-IN" sz="4400" dirty="0"/>
              <a:t>Exploratory Data Analysis</a:t>
            </a:r>
            <a:endParaRPr lang="en-IN" dirty="0"/>
          </a:p>
        </p:txBody>
      </p:sp>
      <p:pic>
        <p:nvPicPr>
          <p:cNvPr id="12" name="Picture 11">
            <a:extLst>
              <a:ext uri="{FF2B5EF4-FFF2-40B4-BE49-F238E27FC236}">
                <a16:creationId xmlns:a16="http://schemas.microsoft.com/office/drawing/2014/main" id="{29CDE676-C1B6-748E-D2CD-6DCC803DA4FD}"/>
              </a:ext>
            </a:extLst>
          </p:cNvPr>
          <p:cNvPicPr>
            <a:picLocks noChangeAspect="1"/>
          </p:cNvPicPr>
          <p:nvPr/>
        </p:nvPicPr>
        <p:blipFill>
          <a:blip r:embed="rId3">
            <a:extLst>
              <a:ext uri="{28A0092B-C50C-407E-A947-70E740481C1C}">
                <a14:useLocalDpi xmlns:a14="http://schemas.microsoft.com/office/drawing/2010/main" val="0"/>
              </a:ext>
            </a:extLst>
          </a:blip>
          <a:srcRect l="6792" t="2442" r="8969" b="1151"/>
          <a:stretch/>
        </p:blipFill>
        <p:spPr>
          <a:xfrm>
            <a:off x="263883" y="779820"/>
            <a:ext cx="3704195" cy="2937492"/>
          </a:xfrm>
          <a:prstGeom prst="rect">
            <a:avLst/>
          </a:prstGeom>
        </p:spPr>
      </p:pic>
      <p:pic>
        <p:nvPicPr>
          <p:cNvPr id="14" name="Picture 13">
            <a:extLst>
              <a:ext uri="{FF2B5EF4-FFF2-40B4-BE49-F238E27FC236}">
                <a16:creationId xmlns:a16="http://schemas.microsoft.com/office/drawing/2014/main" id="{04580067-69BE-CDBF-F679-578B7E45301A}"/>
              </a:ext>
            </a:extLst>
          </p:cNvPr>
          <p:cNvPicPr>
            <a:picLocks noChangeAspect="1"/>
          </p:cNvPicPr>
          <p:nvPr/>
        </p:nvPicPr>
        <p:blipFill>
          <a:blip r:embed="rId4">
            <a:extLst>
              <a:ext uri="{28A0092B-C50C-407E-A947-70E740481C1C}">
                <a14:useLocalDpi xmlns:a14="http://schemas.microsoft.com/office/drawing/2010/main" val="0"/>
              </a:ext>
            </a:extLst>
          </a:blip>
          <a:srcRect l="6415" t="2724" r="1850"/>
          <a:stretch/>
        </p:blipFill>
        <p:spPr>
          <a:xfrm>
            <a:off x="4243902" y="787511"/>
            <a:ext cx="3704195" cy="2937491"/>
          </a:xfrm>
          <a:prstGeom prst="rect">
            <a:avLst/>
          </a:prstGeom>
        </p:spPr>
      </p:pic>
      <p:pic>
        <p:nvPicPr>
          <p:cNvPr id="16" name="Picture 15">
            <a:extLst>
              <a:ext uri="{FF2B5EF4-FFF2-40B4-BE49-F238E27FC236}">
                <a16:creationId xmlns:a16="http://schemas.microsoft.com/office/drawing/2014/main" id="{93BEEB6A-1C6A-BCFD-FD35-B2C7BC640C92}"/>
              </a:ext>
            </a:extLst>
          </p:cNvPr>
          <p:cNvPicPr>
            <a:picLocks noChangeAspect="1"/>
          </p:cNvPicPr>
          <p:nvPr/>
        </p:nvPicPr>
        <p:blipFill>
          <a:blip r:embed="rId5">
            <a:extLst>
              <a:ext uri="{28A0092B-C50C-407E-A947-70E740481C1C}">
                <a14:useLocalDpi xmlns:a14="http://schemas.microsoft.com/office/drawing/2010/main" val="0"/>
              </a:ext>
            </a:extLst>
          </a:blip>
          <a:srcRect l="3661" r="1207"/>
          <a:stretch/>
        </p:blipFill>
        <p:spPr>
          <a:xfrm>
            <a:off x="8223920" y="779820"/>
            <a:ext cx="3704194" cy="2937490"/>
          </a:xfrm>
          <a:prstGeom prst="rect">
            <a:avLst/>
          </a:prstGeom>
        </p:spPr>
      </p:pic>
      <p:pic>
        <p:nvPicPr>
          <p:cNvPr id="22" name="Picture 21">
            <a:extLst>
              <a:ext uri="{FF2B5EF4-FFF2-40B4-BE49-F238E27FC236}">
                <a16:creationId xmlns:a16="http://schemas.microsoft.com/office/drawing/2014/main" id="{EC75157D-1AC3-EF2A-3F00-DE67F10A692B}"/>
              </a:ext>
            </a:extLst>
          </p:cNvPr>
          <p:cNvPicPr>
            <a:picLocks noChangeAspect="1"/>
          </p:cNvPicPr>
          <p:nvPr/>
        </p:nvPicPr>
        <p:blipFill>
          <a:blip r:embed="rId6">
            <a:extLst>
              <a:ext uri="{28A0092B-C50C-407E-A947-70E740481C1C}">
                <a14:useLocalDpi xmlns:a14="http://schemas.microsoft.com/office/drawing/2010/main" val="0"/>
              </a:ext>
            </a:extLst>
          </a:blip>
          <a:srcRect l="2805" t="2361" r="5096" b="741"/>
          <a:stretch/>
        </p:blipFill>
        <p:spPr>
          <a:xfrm>
            <a:off x="263883" y="3811333"/>
            <a:ext cx="3704194" cy="2947276"/>
          </a:xfrm>
          <a:prstGeom prst="rect">
            <a:avLst/>
          </a:prstGeom>
        </p:spPr>
      </p:pic>
      <p:pic>
        <p:nvPicPr>
          <p:cNvPr id="24" name="Picture 23">
            <a:extLst>
              <a:ext uri="{FF2B5EF4-FFF2-40B4-BE49-F238E27FC236}">
                <a16:creationId xmlns:a16="http://schemas.microsoft.com/office/drawing/2014/main" id="{7304E5FB-7AFF-F2E4-7690-AB8F88418698}"/>
              </a:ext>
            </a:extLst>
          </p:cNvPr>
          <p:cNvPicPr>
            <a:picLocks noChangeAspect="1"/>
          </p:cNvPicPr>
          <p:nvPr/>
        </p:nvPicPr>
        <p:blipFill>
          <a:blip r:embed="rId7">
            <a:extLst>
              <a:ext uri="{28A0092B-C50C-407E-A947-70E740481C1C}">
                <a14:useLocalDpi xmlns:a14="http://schemas.microsoft.com/office/drawing/2010/main" val="0"/>
              </a:ext>
            </a:extLst>
          </a:blip>
          <a:srcRect l="3559" t="2764" r="8707"/>
          <a:stretch/>
        </p:blipFill>
        <p:spPr>
          <a:xfrm>
            <a:off x="4243902" y="3838293"/>
            <a:ext cx="3704195" cy="2920316"/>
          </a:xfrm>
          <a:prstGeom prst="rect">
            <a:avLst/>
          </a:prstGeom>
        </p:spPr>
      </p:pic>
      <p:pic>
        <p:nvPicPr>
          <p:cNvPr id="26" name="Picture 25">
            <a:extLst>
              <a:ext uri="{FF2B5EF4-FFF2-40B4-BE49-F238E27FC236}">
                <a16:creationId xmlns:a16="http://schemas.microsoft.com/office/drawing/2014/main" id="{6E36E3A0-CA8E-1E3A-DE53-4ADB25A0147A}"/>
              </a:ext>
            </a:extLst>
          </p:cNvPr>
          <p:cNvPicPr>
            <a:picLocks noChangeAspect="1"/>
          </p:cNvPicPr>
          <p:nvPr/>
        </p:nvPicPr>
        <p:blipFill>
          <a:blip r:embed="rId8">
            <a:extLst>
              <a:ext uri="{28A0092B-C50C-407E-A947-70E740481C1C}">
                <a14:useLocalDpi xmlns:a14="http://schemas.microsoft.com/office/drawing/2010/main" val="0"/>
              </a:ext>
            </a:extLst>
          </a:blip>
          <a:srcRect l="4343" t="1922"/>
          <a:stretch/>
        </p:blipFill>
        <p:spPr>
          <a:xfrm>
            <a:off x="8223920" y="3836504"/>
            <a:ext cx="3704194" cy="2927530"/>
          </a:xfrm>
          <a:prstGeom prst="rect">
            <a:avLst/>
          </a:prstGeom>
        </p:spPr>
      </p:pic>
    </p:spTree>
    <p:extLst>
      <p:ext uri="{BB962C8B-B14F-4D97-AF65-F5344CB8AC3E}">
        <p14:creationId xmlns:p14="http://schemas.microsoft.com/office/powerpoint/2010/main" val="1173862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1FEB0-432E-D8F1-FF91-C1E69B9C12AD}"/>
              </a:ext>
            </a:extLst>
          </p:cNvPr>
          <p:cNvSpPr>
            <a:spLocks noGrp="1"/>
          </p:cNvSpPr>
          <p:nvPr>
            <p:ph type="title"/>
          </p:nvPr>
        </p:nvSpPr>
        <p:spPr/>
        <p:txBody>
          <a:bodyPr/>
          <a:lstStyle/>
          <a:p>
            <a:r>
              <a:rPr lang="en-US" dirty="0"/>
              <a:t>Target Variable</a:t>
            </a:r>
            <a:endParaRPr lang="en-IN" dirty="0"/>
          </a:p>
        </p:txBody>
      </p:sp>
      <p:pic>
        <p:nvPicPr>
          <p:cNvPr id="5" name="Content Placeholder 4">
            <a:extLst>
              <a:ext uri="{FF2B5EF4-FFF2-40B4-BE49-F238E27FC236}">
                <a16:creationId xmlns:a16="http://schemas.microsoft.com/office/drawing/2014/main" id="{22F743AD-2FDB-028B-C8DA-C9C2A88961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4809"/>
          <a:stretch/>
        </p:blipFill>
        <p:spPr>
          <a:xfrm>
            <a:off x="5927399" y="1216441"/>
            <a:ext cx="5585717" cy="4398962"/>
          </a:xfrm>
        </p:spPr>
      </p:pic>
      <p:sp>
        <p:nvSpPr>
          <p:cNvPr id="7" name="TextBox 6">
            <a:extLst>
              <a:ext uri="{FF2B5EF4-FFF2-40B4-BE49-F238E27FC236}">
                <a16:creationId xmlns:a16="http://schemas.microsoft.com/office/drawing/2014/main" id="{FF076A1D-0722-03F2-C531-203AF70B9E33}"/>
              </a:ext>
            </a:extLst>
          </p:cNvPr>
          <p:cNvSpPr txBox="1"/>
          <p:nvPr/>
        </p:nvSpPr>
        <p:spPr>
          <a:xfrm>
            <a:off x="345440" y="1829216"/>
            <a:ext cx="5161280" cy="3477875"/>
          </a:xfrm>
          <a:prstGeom prst="rect">
            <a:avLst/>
          </a:prstGeom>
          <a:noFill/>
        </p:spPr>
        <p:txBody>
          <a:bodyPr wrap="square">
            <a:spAutoFit/>
          </a:bodyPr>
          <a:lstStyle/>
          <a:p>
            <a:pPr marL="285750" indent="-285750">
              <a:buFont typeface="Arial" panose="020B0604020202020204" pitchFamily="34" charset="0"/>
              <a:buChar char="•"/>
            </a:pPr>
            <a:r>
              <a:rPr lang="en-IN" sz="2000" dirty="0"/>
              <a:t>The target variable </a:t>
            </a:r>
            <a:r>
              <a:rPr lang="en-IN" sz="2000" b="1" dirty="0"/>
              <a:t>10_year_mortality_risk </a:t>
            </a:r>
            <a:r>
              <a:rPr lang="en-IN" sz="2000" dirty="0"/>
              <a:t>is a binary classification that indicates whether an individual is at high or low risk of dying within 10 years. </a:t>
            </a:r>
          </a:p>
          <a:p>
            <a:pPr marL="285750" indent="-285750">
              <a:buFont typeface="Arial" panose="020B0604020202020204" pitchFamily="34" charset="0"/>
              <a:buChar char="•"/>
            </a:pPr>
            <a:r>
              <a:rPr lang="en-IN" sz="2000" dirty="0"/>
              <a:t>It is created based on survival months and status from overall survival data. </a:t>
            </a:r>
          </a:p>
          <a:p>
            <a:pPr marL="285750" indent="-285750">
              <a:buFont typeface="Arial" panose="020B0604020202020204" pitchFamily="34" charset="0"/>
              <a:buChar char="•"/>
            </a:pPr>
            <a:r>
              <a:rPr lang="en-IN" sz="2000" dirty="0"/>
              <a:t>This variable helps in predicting long-term survival outcomes and identifying key risk factors for mortality over a decade. </a:t>
            </a:r>
          </a:p>
          <a:p>
            <a:pPr marL="285750" indent="-285750">
              <a:buFont typeface="Arial" panose="020B0604020202020204" pitchFamily="34" charset="0"/>
              <a:buChar char="•"/>
            </a:pPr>
            <a:r>
              <a:rPr lang="en-IN" sz="2000" dirty="0"/>
              <a:t>It is used to stratify patients and guide long-term management and treatment strategies.</a:t>
            </a:r>
          </a:p>
        </p:txBody>
      </p:sp>
    </p:spTree>
    <p:extLst>
      <p:ext uri="{BB962C8B-B14F-4D97-AF65-F5344CB8AC3E}">
        <p14:creationId xmlns:p14="http://schemas.microsoft.com/office/powerpoint/2010/main" val="2183637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E41350-F4A6-4B4D-DD52-306E5626CF89}"/>
              </a:ext>
            </a:extLst>
          </p:cNvPr>
          <p:cNvSpPr txBox="1"/>
          <p:nvPr/>
        </p:nvSpPr>
        <p:spPr>
          <a:xfrm>
            <a:off x="65763" y="210607"/>
            <a:ext cx="11571634" cy="769441"/>
          </a:xfrm>
          <a:prstGeom prst="rect">
            <a:avLst/>
          </a:prstGeom>
          <a:noFill/>
        </p:spPr>
        <p:txBody>
          <a:bodyPr wrap="square">
            <a:spAutoFit/>
          </a:bodyPr>
          <a:lstStyle/>
          <a:p>
            <a:r>
              <a:rPr kumimoji="0" lang="en-IN" sz="4400" b="1" i="0" u="none" strike="noStrike" kern="1200" cap="none" spc="0" normalizeH="0" baseline="0" noProof="0" dirty="0">
                <a:ln>
                  <a:noFill/>
                </a:ln>
                <a:solidFill>
                  <a:srgbClr val="161A3E"/>
                </a:solidFill>
                <a:effectLst/>
                <a:uLnTx/>
                <a:uFillTx/>
                <a:latin typeface="Calibri" panose="020F0502020204030204" pitchFamily="34" charset="0"/>
                <a:ea typeface="+mj-ea"/>
                <a:cs typeface="+mj-cs"/>
              </a:rPr>
              <a:t>EDA – Corelation Matrix</a:t>
            </a:r>
            <a:endParaRPr lang="en-IN" dirty="0"/>
          </a:p>
        </p:txBody>
      </p:sp>
      <p:pic>
        <p:nvPicPr>
          <p:cNvPr id="7" name="Picture 6">
            <a:extLst>
              <a:ext uri="{FF2B5EF4-FFF2-40B4-BE49-F238E27FC236}">
                <a16:creationId xmlns:a16="http://schemas.microsoft.com/office/drawing/2014/main" id="{5056F889-9757-5A14-12C0-3440A541A7B3}"/>
              </a:ext>
            </a:extLst>
          </p:cNvPr>
          <p:cNvPicPr>
            <a:picLocks noChangeAspect="1"/>
          </p:cNvPicPr>
          <p:nvPr/>
        </p:nvPicPr>
        <p:blipFill>
          <a:blip r:embed="rId2">
            <a:extLst>
              <a:ext uri="{28A0092B-C50C-407E-A947-70E740481C1C}">
                <a14:useLocalDpi xmlns:a14="http://schemas.microsoft.com/office/drawing/2010/main" val="0"/>
              </a:ext>
            </a:extLst>
          </a:blip>
          <a:srcRect l="2681" t="1757" r="1531"/>
          <a:stretch/>
        </p:blipFill>
        <p:spPr>
          <a:xfrm>
            <a:off x="5587420" y="1235355"/>
            <a:ext cx="6391220" cy="5412038"/>
          </a:xfrm>
          <a:prstGeom prst="rect">
            <a:avLst/>
          </a:prstGeom>
        </p:spPr>
      </p:pic>
      <p:sp>
        <p:nvSpPr>
          <p:cNvPr id="11" name="TextBox 10">
            <a:extLst>
              <a:ext uri="{FF2B5EF4-FFF2-40B4-BE49-F238E27FC236}">
                <a16:creationId xmlns:a16="http://schemas.microsoft.com/office/drawing/2014/main" id="{96D5F2F1-77B5-5E99-F6E7-EBE779F37B9D}"/>
              </a:ext>
            </a:extLst>
          </p:cNvPr>
          <p:cNvSpPr txBox="1"/>
          <p:nvPr/>
        </p:nvSpPr>
        <p:spPr>
          <a:xfrm>
            <a:off x="65763" y="1280220"/>
            <a:ext cx="5400317" cy="5078313"/>
          </a:xfrm>
          <a:prstGeom prst="rect">
            <a:avLst/>
          </a:prstGeom>
          <a:noFill/>
        </p:spPr>
        <p:txBody>
          <a:bodyPr wrap="square">
            <a:spAutoFit/>
          </a:bodyPr>
          <a:lstStyle/>
          <a:p>
            <a:pPr marL="285750" indent="-285750">
              <a:buFont typeface="Arial" panose="020B0604020202020204" pitchFamily="34" charset="0"/>
              <a:buChar char="•"/>
            </a:pPr>
            <a:r>
              <a:rPr lang="en-US" b="1" dirty="0"/>
              <a:t>Nottingham Prognostic Index </a:t>
            </a:r>
            <a:r>
              <a:rPr lang="en-US" dirty="0"/>
              <a:t>has a strong positive correlation with </a:t>
            </a:r>
            <a:r>
              <a:rPr lang="en-US" b="1" dirty="0"/>
              <a:t>Neoplasm Histologic Grade</a:t>
            </a:r>
            <a:r>
              <a:rPr lang="en-US" dirty="0"/>
              <a:t> (0.72) and </a:t>
            </a:r>
            <a:r>
              <a:rPr lang="en-US" b="1" dirty="0"/>
              <a:t>Lymph nodes examined positive </a:t>
            </a:r>
            <a:r>
              <a:rPr lang="en-US" dirty="0"/>
              <a:t>(0.56), indicating a relationship between these variables.</a:t>
            </a:r>
          </a:p>
          <a:p>
            <a:pPr marL="285750" indent="-285750">
              <a:buFont typeface="Arial" panose="020B0604020202020204" pitchFamily="34" charset="0"/>
              <a:buChar char="•"/>
            </a:pPr>
            <a:r>
              <a:rPr lang="en-US" b="1" dirty="0"/>
              <a:t>Overall Survival </a:t>
            </a:r>
            <a:r>
              <a:rPr lang="en-US" dirty="0"/>
              <a:t>is strongly positively correlated with </a:t>
            </a:r>
            <a:r>
              <a:rPr lang="en-US" b="1" dirty="0"/>
              <a:t>Relapse-Free Status </a:t>
            </a:r>
            <a:r>
              <a:rPr lang="en-US" dirty="0"/>
              <a:t>(0.9), as better relapse-free outcomes are usually associated with longer survival.</a:t>
            </a:r>
          </a:p>
          <a:p>
            <a:pPr marL="285750" indent="-285750">
              <a:buFont typeface="Arial" panose="020B0604020202020204" pitchFamily="34" charset="0"/>
              <a:buChar char="•"/>
            </a:pPr>
            <a:r>
              <a:rPr lang="en-US" b="1" dirty="0"/>
              <a:t>Tumor Size </a:t>
            </a:r>
            <a:r>
              <a:rPr lang="en-US" dirty="0"/>
              <a:t>shows a moderate positive correlation with </a:t>
            </a:r>
            <a:r>
              <a:rPr lang="en-US" b="1" dirty="0"/>
              <a:t>Lymph nodes examined positive </a:t>
            </a:r>
            <a:r>
              <a:rPr lang="en-US" dirty="0"/>
              <a:t>(0.26) and </a:t>
            </a:r>
            <a:r>
              <a:rPr lang="en-US" b="1" dirty="0"/>
              <a:t>Nottingham</a:t>
            </a:r>
            <a:r>
              <a:rPr lang="en-US" dirty="0"/>
              <a:t> </a:t>
            </a:r>
            <a:r>
              <a:rPr lang="en-US" b="1" dirty="0"/>
              <a:t>Prognostic Index </a:t>
            </a:r>
            <a:r>
              <a:rPr lang="en-US" dirty="0"/>
              <a:t>(0.28), indicating larger tumors may lead to more lymph node involvement and worse prognosis.</a:t>
            </a:r>
          </a:p>
          <a:p>
            <a:pPr marL="285750" indent="-285750">
              <a:buFont typeface="Arial" panose="020B0604020202020204" pitchFamily="34" charset="0"/>
              <a:buChar char="•"/>
            </a:pPr>
            <a:r>
              <a:rPr lang="en-US" dirty="0"/>
              <a:t>The heatmap highlights that </a:t>
            </a:r>
            <a:r>
              <a:rPr lang="en-US" b="1" dirty="0"/>
              <a:t>NPI, Lymph Node Involvement, and Tumor Size</a:t>
            </a:r>
            <a:r>
              <a:rPr lang="en-US" dirty="0"/>
              <a:t> are strong predictors of prognosis in cancer patients. Relapse-free status is closely linked to overall survival, while mutation count and age have minimal impact on these clinical outcomes.</a:t>
            </a:r>
            <a:endParaRPr lang="en-IN" dirty="0"/>
          </a:p>
        </p:txBody>
      </p:sp>
    </p:spTree>
    <p:extLst>
      <p:ext uri="{BB962C8B-B14F-4D97-AF65-F5344CB8AC3E}">
        <p14:creationId xmlns:p14="http://schemas.microsoft.com/office/powerpoint/2010/main" val="4119662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1BC544-0360-488F-0EF1-8E1D3A417C11}"/>
              </a:ext>
            </a:extLst>
          </p:cNvPr>
          <p:cNvSpPr txBox="1"/>
          <p:nvPr/>
        </p:nvSpPr>
        <p:spPr>
          <a:xfrm>
            <a:off x="136661" y="0"/>
            <a:ext cx="6097656"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rgbClr val="161A3E"/>
                </a:solidFill>
                <a:latin typeface="Calibri" panose="020F0502020204030204" pitchFamily="34" charset="0"/>
              </a:rPr>
              <a:t>S</a:t>
            </a:r>
            <a:r>
              <a:rPr lang="en-IN" sz="4000" b="1" dirty="0" err="1">
                <a:solidFill>
                  <a:srgbClr val="161A3E"/>
                </a:solidFill>
                <a:latin typeface="Calibri" panose="020F0502020204030204" pitchFamily="34" charset="0"/>
              </a:rPr>
              <a:t>urvival</a:t>
            </a:r>
            <a:r>
              <a:rPr lang="en-IN" sz="4000" b="1" dirty="0">
                <a:solidFill>
                  <a:srgbClr val="161A3E"/>
                </a:solidFill>
                <a:latin typeface="Calibri" panose="020F0502020204030204" pitchFamily="34" charset="0"/>
              </a:rPr>
              <a:t> Analysis</a:t>
            </a:r>
            <a:endParaRPr kumimoji="0" lang="en-IN" sz="1600" b="0" i="0" u="none" strike="noStrike" kern="1200" cap="none" spc="0" normalizeH="0" baseline="0" noProof="0" dirty="0">
              <a:ln>
                <a:noFill/>
              </a:ln>
              <a:solidFill>
                <a:srgbClr val="161A3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6D5CDB4A-C956-1A8D-7E2C-E7B879F2F2E5}"/>
              </a:ext>
            </a:extLst>
          </p:cNvPr>
          <p:cNvSpPr txBox="1"/>
          <p:nvPr/>
        </p:nvSpPr>
        <p:spPr>
          <a:xfrm>
            <a:off x="156252" y="698172"/>
            <a:ext cx="615232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161A3E"/>
                </a:solidFill>
                <a:effectLst/>
                <a:uLnTx/>
                <a:uFillTx/>
                <a:latin typeface="Calibri" panose="020F0502020204030204" pitchFamily="34" charset="0"/>
                <a:ea typeface="+mn-ea"/>
                <a:cs typeface="+mn-cs"/>
              </a:rPr>
              <a:t>Kaplan Meier Survival Curves</a:t>
            </a:r>
            <a:endParaRPr kumimoji="0" lang="en-IN" sz="1200" b="0" i="0" u="none" strike="noStrike" kern="1200" cap="none" spc="0" normalizeH="0" baseline="0" noProof="0" dirty="0">
              <a:ln>
                <a:noFill/>
              </a:ln>
              <a:solidFill>
                <a:srgbClr val="161A3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A627F372-FBD2-F990-5677-138EACCCC311}"/>
              </a:ext>
            </a:extLst>
          </p:cNvPr>
          <p:cNvSpPr txBox="1"/>
          <p:nvPr/>
        </p:nvSpPr>
        <p:spPr>
          <a:xfrm>
            <a:off x="116206" y="1406058"/>
            <a:ext cx="6097655" cy="5632311"/>
          </a:xfrm>
          <a:prstGeom prst="rect">
            <a:avLst/>
          </a:prstGeom>
          <a:noFill/>
        </p:spPr>
        <p:txBody>
          <a:bodyPr wrap="square">
            <a:spAutoFit/>
          </a:bodyPr>
          <a:lstStyle/>
          <a:p>
            <a:r>
              <a:rPr lang="en-US" sz="2000" dirty="0"/>
              <a:t>The Kaplan-Meier survival plot shown compares the survival curves of two groups: </a:t>
            </a:r>
            <a:r>
              <a:rPr lang="en-US" sz="2000" b="1" dirty="0"/>
              <a:t>Overall Survival Status</a:t>
            </a:r>
            <a:r>
              <a:rPr lang="en-US" sz="2000" dirty="0"/>
              <a:t> (blue) and </a:t>
            </a:r>
            <a:r>
              <a:rPr lang="en-US" sz="2000" b="1" dirty="0"/>
              <a:t>Relapse-Free Status</a:t>
            </a:r>
            <a:r>
              <a:rPr lang="en-US" sz="2000" dirty="0"/>
              <a:t> (orange). </a:t>
            </a:r>
          </a:p>
          <a:p>
            <a:endParaRPr lang="en-US" sz="2000" dirty="0"/>
          </a:p>
          <a:p>
            <a:pPr marL="342900" indent="-342900">
              <a:buFont typeface="Arial" panose="020B0604020202020204" pitchFamily="34" charset="0"/>
              <a:buChar char="•"/>
            </a:pPr>
            <a:r>
              <a:rPr lang="en-US" sz="2000" b="1" dirty="0"/>
              <a:t>Overall Survival Status</a:t>
            </a:r>
            <a:r>
              <a:rPr lang="en-US" sz="2000" dirty="0"/>
              <a:t>: This curve represents the probability of patients surviving over time (in months). The curve steadily declines, indicating that fewer patients survive from the start of the study. A more rapid decline suggests a higher mortality rate.</a:t>
            </a:r>
          </a:p>
          <a:p>
            <a:pPr marL="342900" indent="-342900">
              <a:buFont typeface="Arial" panose="020B0604020202020204" pitchFamily="34" charset="0"/>
              <a:buChar char="•"/>
            </a:pPr>
            <a:r>
              <a:rPr lang="en-US" sz="2000" b="1" dirty="0"/>
              <a:t>Relapse-Free Status</a:t>
            </a:r>
            <a:r>
              <a:rPr lang="en-US" sz="2000" dirty="0"/>
              <a:t>: This curve represents the probability of patients remaining relapse-free over time. Initially, more patients remain relapse-free compared to overall survival, as shown by the orange curve. Over time, the relapse-free probability also decreases, but at a slower rate compared to overall survival. The orange shaded area is the confidence interval for this group.</a:t>
            </a:r>
          </a:p>
          <a:p>
            <a:endParaRPr lang="en-IN" sz="2000" dirty="0"/>
          </a:p>
        </p:txBody>
      </p:sp>
      <p:pic>
        <p:nvPicPr>
          <p:cNvPr id="13" name="Picture 12">
            <a:extLst>
              <a:ext uri="{FF2B5EF4-FFF2-40B4-BE49-F238E27FC236}">
                <a16:creationId xmlns:a16="http://schemas.microsoft.com/office/drawing/2014/main" id="{C372FE80-A051-1814-3E79-3BF6CD047F27}"/>
              </a:ext>
            </a:extLst>
          </p:cNvPr>
          <p:cNvPicPr>
            <a:picLocks noChangeAspect="1"/>
          </p:cNvPicPr>
          <p:nvPr/>
        </p:nvPicPr>
        <p:blipFill>
          <a:blip r:embed="rId2">
            <a:extLst>
              <a:ext uri="{28A0092B-C50C-407E-A947-70E740481C1C}">
                <a14:useLocalDpi xmlns:a14="http://schemas.microsoft.com/office/drawing/2010/main" val="0"/>
              </a:ext>
            </a:extLst>
          </a:blip>
          <a:srcRect l="5276" r="2182"/>
          <a:stretch/>
        </p:blipFill>
        <p:spPr>
          <a:xfrm>
            <a:off x="6308572" y="1282947"/>
            <a:ext cx="5746765" cy="4763750"/>
          </a:xfrm>
          <a:prstGeom prst="rect">
            <a:avLst/>
          </a:prstGeom>
        </p:spPr>
      </p:pic>
    </p:spTree>
    <p:extLst>
      <p:ext uri="{BB962C8B-B14F-4D97-AF65-F5344CB8AC3E}">
        <p14:creationId xmlns:p14="http://schemas.microsoft.com/office/powerpoint/2010/main" val="3813699065"/>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9780</TotalTime>
  <Words>1213</Words>
  <Application>Microsoft Office PowerPoint</Application>
  <PresentationFormat>Widescreen</PresentationFormat>
  <Paragraphs>91</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Figtree</vt:lpstr>
      <vt:lpstr>system-ui</vt:lpstr>
      <vt:lpstr>BIA Template</vt:lpstr>
      <vt:lpstr>PowerPoint Presentation</vt:lpstr>
      <vt:lpstr>Breast Cancer Risk Prediction </vt:lpstr>
      <vt:lpstr>Introduction</vt:lpstr>
      <vt:lpstr>Target Variables</vt:lpstr>
      <vt:lpstr>OBJECTIVE</vt:lpstr>
      <vt:lpstr> Exploratory Data Analysis</vt:lpstr>
      <vt:lpstr>Target Variable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Sreeyuktha Ramesh</cp:lastModifiedBy>
  <cp:revision>2255</cp:revision>
  <dcterms:created xsi:type="dcterms:W3CDTF">2020-12-23T13:36:00Z</dcterms:created>
  <dcterms:modified xsi:type="dcterms:W3CDTF">2024-09-07T13:52:19Z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