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5" r:id="rId9"/>
    <p:sldId id="286" r:id="rId10"/>
    <p:sldId id="287" r:id="rId11"/>
    <p:sldId id="288" r:id="rId12"/>
    <p:sldId id="289" r:id="rId13"/>
    <p:sldId id="290" r:id="rId14"/>
    <p:sldId id="291" r:id="rId15"/>
    <p:sldId id="292" r:id="rId16"/>
    <p:sldId id="293" r:id="rId17"/>
    <p:sldId id="29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a:t>Customer Churn Rate</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260399864705473E-2"/>
          <c:y val="0.11160260122623825"/>
          <c:w val="0.87947899977484323"/>
          <c:h val="0.86583622601913135"/>
        </c:manualLayout>
      </c:layout>
      <c:pieChart>
        <c:varyColors val="1"/>
        <c:ser>
          <c:idx val="0"/>
          <c:order val="0"/>
          <c:tx>
            <c:strRef>
              <c:f>Sheet1!$B$1</c:f>
              <c:strCache>
                <c:ptCount val="1"/>
                <c:pt idx="0">
                  <c:v>Churn Rate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E76C-444E-80D7-C2118A40808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E76C-444E-80D7-C2118A408082}"/>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E76C-444E-80D7-C2118A408082}"/>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E76C-444E-80D7-C2118A408082}"/>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2-E76C-444E-80D7-C2118A408082}"/>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3-E76C-444E-80D7-C2118A408082}"/>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4-E76C-444E-80D7-C2118A408082}"/>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1-E76C-444E-80D7-C2118A408082}"/>
                </c:ext>
              </c:extLst>
            </c:dLbl>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Churned</c:v>
                </c:pt>
                <c:pt idx="1">
                  <c:v>Not Churned</c:v>
                </c:pt>
              </c:strCache>
            </c:strRef>
          </c:cat>
          <c:val>
            <c:numRef>
              <c:f>Sheet1!$B$2:$B$5</c:f>
              <c:numCache>
                <c:formatCode>General</c:formatCode>
                <c:ptCount val="4"/>
                <c:pt idx="0">
                  <c:v>20.37</c:v>
                </c:pt>
                <c:pt idx="1">
                  <c:v>79.63</c:v>
                </c:pt>
              </c:numCache>
            </c:numRef>
          </c:val>
          <c:extLst>
            <c:ext xmlns:c16="http://schemas.microsoft.com/office/drawing/2014/chart" uri="{C3380CC4-5D6E-409C-BE32-E72D297353CC}">
              <c16:uniqueId val="{00000000-E76C-444E-80D7-C2118A408082}"/>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97449" y="1673525"/>
            <a:ext cx="3701878" cy="918756"/>
          </a:xfrm>
          <a:effectLst>
            <a:outerShdw blurRad="25400" dir="17880000">
              <a:srgbClr val="000000">
                <a:alpha val="46000"/>
              </a:srgbClr>
            </a:outerShdw>
          </a:effectLst>
        </p:spPr>
        <p:txBody>
          <a:bodyPr vert="horz" lIns="91440" tIns="45720" rIns="91440" bIns="45720" rtlCol="0" anchor="ctr">
            <a:normAutofit/>
          </a:bodyPr>
          <a:lstStyle/>
          <a:p>
            <a:r>
              <a:rPr lang="en-US" sz="2800" b="1" dirty="0">
                <a:solidFill>
                  <a:srgbClr val="00B0F0"/>
                </a:solidFill>
              </a:rPr>
              <a:t>Bank Customer Churn Rate Prediction: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270810" y="3227114"/>
            <a:ext cx="3604225" cy="1353764"/>
          </a:xfrm>
        </p:spPr>
        <p:txBody>
          <a:bodyPr>
            <a:normAutofit fontScale="92500" lnSpcReduction="20000"/>
          </a:bodyPr>
          <a:lstStyle/>
          <a:p>
            <a:pPr algn="l"/>
            <a:r>
              <a:rPr lang="en-US" sz="2300" b="1" dirty="0">
                <a:solidFill>
                  <a:schemeClr val="accent1">
                    <a:lumMod val="40000"/>
                    <a:lumOff val="60000"/>
                  </a:schemeClr>
                </a:solidFill>
              </a:rPr>
              <a:t>Analyzing the factors behind Bank Customer Churn in order to prevent the Churn</a:t>
            </a:r>
            <a:r>
              <a:rPr lang="en-US" sz="2300" dirty="0">
                <a:solidFill>
                  <a:schemeClr val="accent1">
                    <a:lumMod val="40000"/>
                    <a:lumOff val="60000"/>
                  </a:schemeClr>
                </a:solidFill>
              </a:rPr>
              <a:t>. </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5F22-1A6B-AA01-29AC-2D9E5FEE5A6A}"/>
              </a:ext>
            </a:extLst>
          </p:cNvPr>
          <p:cNvSpPr>
            <a:spLocks noGrp="1"/>
          </p:cNvSpPr>
          <p:nvPr>
            <p:ph type="title"/>
          </p:nvPr>
        </p:nvSpPr>
        <p:spPr>
          <a:xfrm>
            <a:off x="905523" y="257452"/>
            <a:ext cx="10362034" cy="701224"/>
          </a:xfrm>
        </p:spPr>
        <p:txBody>
          <a:bodyPr>
            <a:normAutofit fontScale="90000"/>
          </a:bodyPr>
          <a:lstStyle/>
          <a:p>
            <a:r>
              <a:rPr lang="en-US" b="1" dirty="0">
                <a:solidFill>
                  <a:srgbClr val="00B0F0"/>
                </a:solidFill>
              </a:rPr>
              <a:t>Impact of the feature ‘Account Balance’ &amp; ‘Tenure’ on the churn rate</a:t>
            </a:r>
            <a:endParaRPr lang="en-US" dirty="0">
              <a:solidFill>
                <a:srgbClr val="00B0F0"/>
              </a:solidFill>
            </a:endParaRPr>
          </a:p>
        </p:txBody>
      </p:sp>
      <p:sp>
        <p:nvSpPr>
          <p:cNvPr id="10" name="Rectangle: Rounded Corners 9">
            <a:extLst>
              <a:ext uri="{FF2B5EF4-FFF2-40B4-BE49-F238E27FC236}">
                <a16:creationId xmlns:a16="http://schemas.microsoft.com/office/drawing/2014/main" id="{BC2040D8-1EE0-DD6E-AB52-A5B7490BCA1C}"/>
              </a:ext>
            </a:extLst>
          </p:cNvPr>
          <p:cNvSpPr/>
          <p:nvPr/>
        </p:nvSpPr>
        <p:spPr>
          <a:xfrm>
            <a:off x="385011" y="4563122"/>
            <a:ext cx="4411578" cy="2037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Visually from the box-plot it appears that Account Balance has an impact on the Churn-Rate.</a:t>
            </a:r>
          </a:p>
          <a:p>
            <a:pPr algn="ctr"/>
            <a:r>
              <a:rPr lang="en-US" dirty="0"/>
              <a:t>Customers having a higher account balance have a higher Churn Rate.</a:t>
            </a:r>
          </a:p>
        </p:txBody>
      </p:sp>
      <p:pic>
        <p:nvPicPr>
          <p:cNvPr id="5" name="Picture 4">
            <a:extLst>
              <a:ext uri="{FF2B5EF4-FFF2-40B4-BE49-F238E27FC236}">
                <a16:creationId xmlns:a16="http://schemas.microsoft.com/office/drawing/2014/main" id="{1EDF3600-71EF-E1A4-02E0-9BB037E356A6}"/>
              </a:ext>
            </a:extLst>
          </p:cNvPr>
          <p:cNvPicPr>
            <a:picLocks noChangeAspect="1"/>
          </p:cNvPicPr>
          <p:nvPr/>
        </p:nvPicPr>
        <p:blipFill>
          <a:blip r:embed="rId2"/>
          <a:stretch>
            <a:fillRect/>
          </a:stretch>
        </p:blipFill>
        <p:spPr>
          <a:xfrm>
            <a:off x="385010" y="1864311"/>
            <a:ext cx="4411579" cy="2414726"/>
          </a:xfrm>
          <a:prstGeom prst="rect">
            <a:avLst/>
          </a:prstGeom>
        </p:spPr>
      </p:pic>
      <p:pic>
        <p:nvPicPr>
          <p:cNvPr id="9" name="Picture 8">
            <a:extLst>
              <a:ext uri="{FF2B5EF4-FFF2-40B4-BE49-F238E27FC236}">
                <a16:creationId xmlns:a16="http://schemas.microsoft.com/office/drawing/2014/main" id="{0DF34972-198B-1322-8611-D3D4C78FEA63}"/>
              </a:ext>
            </a:extLst>
          </p:cNvPr>
          <p:cNvPicPr>
            <a:picLocks noChangeAspect="1"/>
          </p:cNvPicPr>
          <p:nvPr/>
        </p:nvPicPr>
        <p:blipFill>
          <a:blip r:embed="rId3"/>
          <a:stretch>
            <a:fillRect/>
          </a:stretch>
        </p:blipFill>
        <p:spPr>
          <a:xfrm>
            <a:off x="6613864" y="1864311"/>
            <a:ext cx="4953740" cy="2584494"/>
          </a:xfrm>
          <a:prstGeom prst="rect">
            <a:avLst/>
          </a:prstGeom>
        </p:spPr>
      </p:pic>
      <p:sp>
        <p:nvSpPr>
          <p:cNvPr id="15" name="Rectangle: Rounded Corners 14">
            <a:extLst>
              <a:ext uri="{FF2B5EF4-FFF2-40B4-BE49-F238E27FC236}">
                <a16:creationId xmlns:a16="http://schemas.microsoft.com/office/drawing/2014/main" id="{D9389398-EE1C-EE06-7C62-5F4E063F8C7B}"/>
              </a:ext>
            </a:extLst>
          </p:cNvPr>
          <p:cNvSpPr/>
          <p:nvPr/>
        </p:nvSpPr>
        <p:spPr>
          <a:xfrm>
            <a:off x="6885723" y="4605291"/>
            <a:ext cx="4681881" cy="1953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Visually it appears that Tenure doesn’t have much impact on the Churn-Rate. But those customers who have been for less than a year or for about 10 years have a relatively lower Churn-Rate.</a:t>
            </a:r>
          </a:p>
        </p:txBody>
      </p:sp>
      <p:sp>
        <p:nvSpPr>
          <p:cNvPr id="16" name="Oval 15">
            <a:extLst>
              <a:ext uri="{FF2B5EF4-FFF2-40B4-BE49-F238E27FC236}">
                <a16:creationId xmlns:a16="http://schemas.microsoft.com/office/drawing/2014/main" id="{4023FCF3-7730-9DC0-429B-CA345354A9C0}"/>
              </a:ext>
            </a:extLst>
          </p:cNvPr>
          <p:cNvSpPr/>
          <p:nvPr/>
        </p:nvSpPr>
        <p:spPr>
          <a:xfrm>
            <a:off x="985421" y="1225118"/>
            <a:ext cx="2902998" cy="4793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 Balance</a:t>
            </a:r>
          </a:p>
        </p:txBody>
      </p:sp>
      <p:sp>
        <p:nvSpPr>
          <p:cNvPr id="17" name="Oval 16">
            <a:extLst>
              <a:ext uri="{FF2B5EF4-FFF2-40B4-BE49-F238E27FC236}">
                <a16:creationId xmlns:a16="http://schemas.microsoft.com/office/drawing/2014/main" id="{84CFCDFF-FBBD-7852-22FD-CDEB606D6659}"/>
              </a:ext>
            </a:extLst>
          </p:cNvPr>
          <p:cNvSpPr/>
          <p:nvPr/>
        </p:nvSpPr>
        <p:spPr>
          <a:xfrm>
            <a:off x="7696940" y="1225118"/>
            <a:ext cx="2689934" cy="4793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Tenure</a:t>
            </a:r>
          </a:p>
        </p:txBody>
      </p:sp>
    </p:spTree>
    <p:extLst>
      <p:ext uri="{BB962C8B-B14F-4D97-AF65-F5344CB8AC3E}">
        <p14:creationId xmlns:p14="http://schemas.microsoft.com/office/powerpoint/2010/main" val="3141446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8FF5-5BA2-2BB4-0191-162826880132}"/>
              </a:ext>
            </a:extLst>
          </p:cNvPr>
          <p:cNvSpPr>
            <a:spLocks noGrp="1"/>
          </p:cNvSpPr>
          <p:nvPr>
            <p:ph type="title"/>
          </p:nvPr>
        </p:nvSpPr>
        <p:spPr/>
        <p:txBody>
          <a:bodyPr>
            <a:normAutofit fontScale="90000"/>
          </a:bodyPr>
          <a:lstStyle/>
          <a:p>
            <a:r>
              <a:rPr lang="en-US" b="1" dirty="0">
                <a:solidFill>
                  <a:srgbClr val="00B0F0"/>
                </a:solidFill>
              </a:rPr>
              <a:t>Impact of the feature ‘Credit Card’ on the churn rate</a:t>
            </a:r>
            <a:endParaRPr lang="en-US" dirty="0">
              <a:solidFill>
                <a:srgbClr val="00B0F0"/>
              </a:solidFill>
            </a:endParaRPr>
          </a:p>
        </p:txBody>
      </p:sp>
      <p:graphicFrame>
        <p:nvGraphicFramePr>
          <p:cNvPr id="3" name="Table 3">
            <a:extLst>
              <a:ext uri="{FF2B5EF4-FFF2-40B4-BE49-F238E27FC236}">
                <a16:creationId xmlns:a16="http://schemas.microsoft.com/office/drawing/2014/main" id="{FB4C49D4-9A25-797F-4456-75DDA5680392}"/>
              </a:ext>
            </a:extLst>
          </p:cNvPr>
          <p:cNvGraphicFramePr>
            <a:graphicFrameLocks noGrp="1"/>
          </p:cNvGraphicFramePr>
          <p:nvPr>
            <p:extLst>
              <p:ext uri="{D42A27DB-BD31-4B8C-83A1-F6EECF244321}">
                <p14:modId xmlns:p14="http://schemas.microsoft.com/office/powerpoint/2010/main" val="1124485655"/>
              </p:ext>
            </p:extLst>
          </p:nvPr>
        </p:nvGraphicFramePr>
        <p:xfrm>
          <a:off x="465221" y="2101516"/>
          <a:ext cx="4892844" cy="2422359"/>
        </p:xfrm>
        <a:graphic>
          <a:graphicData uri="http://schemas.openxmlformats.org/drawingml/2006/table">
            <a:tbl>
              <a:tblPr firstRow="1" bandRow="1">
                <a:tableStyleId>{5C22544A-7EE6-4342-B048-85BDC9FD1C3A}</a:tableStyleId>
              </a:tblPr>
              <a:tblGrid>
                <a:gridCol w="1630948">
                  <a:extLst>
                    <a:ext uri="{9D8B030D-6E8A-4147-A177-3AD203B41FA5}">
                      <a16:colId xmlns:a16="http://schemas.microsoft.com/office/drawing/2014/main" val="341612475"/>
                    </a:ext>
                  </a:extLst>
                </a:gridCol>
                <a:gridCol w="1630948">
                  <a:extLst>
                    <a:ext uri="{9D8B030D-6E8A-4147-A177-3AD203B41FA5}">
                      <a16:colId xmlns:a16="http://schemas.microsoft.com/office/drawing/2014/main" val="3378878251"/>
                    </a:ext>
                  </a:extLst>
                </a:gridCol>
                <a:gridCol w="1630948">
                  <a:extLst>
                    <a:ext uri="{9D8B030D-6E8A-4147-A177-3AD203B41FA5}">
                      <a16:colId xmlns:a16="http://schemas.microsoft.com/office/drawing/2014/main" val="315886062"/>
                    </a:ext>
                  </a:extLst>
                </a:gridCol>
              </a:tblGrid>
              <a:tr h="807453">
                <a:tc>
                  <a:txBody>
                    <a:bodyPr/>
                    <a:lstStyle/>
                    <a:p>
                      <a:pPr algn="ctr"/>
                      <a:r>
                        <a:rPr lang="en-US" dirty="0"/>
                        <a:t>Card Status</a:t>
                      </a:r>
                    </a:p>
                  </a:txBody>
                  <a:tcPr/>
                </a:tc>
                <a:tc>
                  <a:txBody>
                    <a:bodyPr/>
                    <a:lstStyle/>
                    <a:p>
                      <a:pPr algn="ctr"/>
                      <a:r>
                        <a:rPr lang="en-US" dirty="0"/>
                        <a:t>Churn per Group</a:t>
                      </a:r>
                    </a:p>
                  </a:txBody>
                  <a:tcPr/>
                </a:tc>
                <a:tc>
                  <a:txBody>
                    <a:bodyPr/>
                    <a:lstStyle/>
                    <a:p>
                      <a:pPr algn="ctr"/>
                      <a:r>
                        <a:rPr lang="en-US" dirty="0"/>
                        <a:t>Churn-Rate (%)</a:t>
                      </a:r>
                    </a:p>
                  </a:txBody>
                  <a:tcPr/>
                </a:tc>
                <a:extLst>
                  <a:ext uri="{0D108BD9-81ED-4DB2-BD59-A6C34878D82A}">
                    <a16:rowId xmlns:a16="http://schemas.microsoft.com/office/drawing/2014/main" val="724201435"/>
                  </a:ext>
                </a:extLst>
              </a:tr>
              <a:tr h="807453">
                <a:tc>
                  <a:txBody>
                    <a:bodyPr/>
                    <a:lstStyle/>
                    <a:p>
                      <a:pPr algn="ctr"/>
                      <a:r>
                        <a:rPr lang="en-US" dirty="0"/>
                        <a:t>Has card</a:t>
                      </a:r>
                    </a:p>
                  </a:txBody>
                  <a:tcPr/>
                </a:tc>
                <a:tc>
                  <a:txBody>
                    <a:bodyPr/>
                    <a:lstStyle/>
                    <a:p>
                      <a:pPr algn="ctr"/>
                      <a:r>
                        <a:rPr lang="en-US" dirty="0"/>
                        <a:t>1424</a:t>
                      </a:r>
                    </a:p>
                  </a:txBody>
                  <a:tcPr/>
                </a:tc>
                <a:tc>
                  <a:txBody>
                    <a:bodyPr/>
                    <a:lstStyle/>
                    <a:p>
                      <a:pPr algn="ctr"/>
                      <a:r>
                        <a:rPr lang="en-US" dirty="0"/>
                        <a:t>69.91</a:t>
                      </a:r>
                    </a:p>
                  </a:txBody>
                  <a:tcPr/>
                </a:tc>
                <a:extLst>
                  <a:ext uri="{0D108BD9-81ED-4DB2-BD59-A6C34878D82A}">
                    <a16:rowId xmlns:a16="http://schemas.microsoft.com/office/drawing/2014/main" val="660469238"/>
                  </a:ext>
                </a:extLst>
              </a:tr>
              <a:tr h="807453">
                <a:tc>
                  <a:txBody>
                    <a:bodyPr/>
                    <a:lstStyle/>
                    <a:p>
                      <a:pPr algn="ctr"/>
                      <a:r>
                        <a:rPr lang="en-US" dirty="0"/>
                        <a:t>Has no card</a:t>
                      </a:r>
                    </a:p>
                  </a:txBody>
                  <a:tcPr/>
                </a:tc>
                <a:tc>
                  <a:txBody>
                    <a:bodyPr/>
                    <a:lstStyle/>
                    <a:p>
                      <a:pPr algn="ctr"/>
                      <a:r>
                        <a:rPr lang="en-US" dirty="0"/>
                        <a:t>613</a:t>
                      </a:r>
                    </a:p>
                  </a:txBody>
                  <a:tcPr/>
                </a:tc>
                <a:tc>
                  <a:txBody>
                    <a:bodyPr/>
                    <a:lstStyle/>
                    <a:p>
                      <a:pPr algn="ctr"/>
                      <a:r>
                        <a:rPr lang="en-US" dirty="0"/>
                        <a:t>30.09</a:t>
                      </a:r>
                    </a:p>
                  </a:txBody>
                  <a:tcPr/>
                </a:tc>
                <a:extLst>
                  <a:ext uri="{0D108BD9-81ED-4DB2-BD59-A6C34878D82A}">
                    <a16:rowId xmlns:a16="http://schemas.microsoft.com/office/drawing/2014/main" val="2089467714"/>
                  </a:ext>
                </a:extLst>
              </a:tr>
            </a:tbl>
          </a:graphicData>
        </a:graphic>
      </p:graphicFrame>
      <p:pic>
        <p:nvPicPr>
          <p:cNvPr id="5" name="Picture 4">
            <a:extLst>
              <a:ext uri="{FF2B5EF4-FFF2-40B4-BE49-F238E27FC236}">
                <a16:creationId xmlns:a16="http://schemas.microsoft.com/office/drawing/2014/main" id="{D1C2ACFC-39A1-FBD3-C3F9-D44665516097}"/>
              </a:ext>
            </a:extLst>
          </p:cNvPr>
          <p:cNvPicPr>
            <a:picLocks noChangeAspect="1"/>
          </p:cNvPicPr>
          <p:nvPr/>
        </p:nvPicPr>
        <p:blipFill>
          <a:blip r:embed="rId2"/>
          <a:stretch>
            <a:fillRect/>
          </a:stretch>
        </p:blipFill>
        <p:spPr>
          <a:xfrm>
            <a:off x="5598695" y="2101516"/>
            <a:ext cx="6128084" cy="4146884"/>
          </a:xfrm>
          <a:prstGeom prst="rect">
            <a:avLst/>
          </a:prstGeom>
        </p:spPr>
      </p:pic>
      <p:sp>
        <p:nvSpPr>
          <p:cNvPr id="6" name="Rectangle: Rounded Corners 5">
            <a:extLst>
              <a:ext uri="{FF2B5EF4-FFF2-40B4-BE49-F238E27FC236}">
                <a16:creationId xmlns:a16="http://schemas.microsoft.com/office/drawing/2014/main" id="{5A2BCF5E-4859-0290-58B0-A7DE717B745E}"/>
              </a:ext>
            </a:extLst>
          </p:cNvPr>
          <p:cNvSpPr/>
          <p:nvPr/>
        </p:nvSpPr>
        <p:spPr>
          <a:xfrm>
            <a:off x="465221" y="4758492"/>
            <a:ext cx="4892844" cy="1770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the Kruskal test for statistical significance we conclude that there is no significant difference between the groups of people who have a credit card and those without a credit card.</a:t>
            </a:r>
          </a:p>
        </p:txBody>
      </p:sp>
    </p:spTree>
    <p:extLst>
      <p:ext uri="{BB962C8B-B14F-4D97-AF65-F5344CB8AC3E}">
        <p14:creationId xmlns:p14="http://schemas.microsoft.com/office/powerpoint/2010/main" val="3041311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8FF5-5BA2-2BB4-0191-162826880132}"/>
              </a:ext>
            </a:extLst>
          </p:cNvPr>
          <p:cNvSpPr>
            <a:spLocks noGrp="1"/>
          </p:cNvSpPr>
          <p:nvPr>
            <p:ph type="title"/>
          </p:nvPr>
        </p:nvSpPr>
        <p:spPr>
          <a:xfrm>
            <a:off x="913795" y="328862"/>
            <a:ext cx="10353762" cy="1473305"/>
          </a:xfrm>
        </p:spPr>
        <p:txBody>
          <a:bodyPr>
            <a:normAutofit/>
          </a:bodyPr>
          <a:lstStyle/>
          <a:p>
            <a:r>
              <a:rPr lang="en-US" sz="3600" b="1" dirty="0">
                <a:solidFill>
                  <a:srgbClr val="00B0F0"/>
                </a:solidFill>
              </a:rPr>
              <a:t>Impact of the feature ‘Customers with zero Balance and Different Salary levels’ on the Churn-Rate.</a:t>
            </a:r>
            <a:endParaRPr lang="en-US" sz="3600" dirty="0">
              <a:solidFill>
                <a:srgbClr val="00B0F0"/>
              </a:solidFill>
            </a:endParaRPr>
          </a:p>
        </p:txBody>
      </p:sp>
      <p:graphicFrame>
        <p:nvGraphicFramePr>
          <p:cNvPr id="3" name="Table 3">
            <a:extLst>
              <a:ext uri="{FF2B5EF4-FFF2-40B4-BE49-F238E27FC236}">
                <a16:creationId xmlns:a16="http://schemas.microsoft.com/office/drawing/2014/main" id="{FB4C49D4-9A25-797F-4456-75DDA5680392}"/>
              </a:ext>
            </a:extLst>
          </p:cNvPr>
          <p:cNvGraphicFramePr>
            <a:graphicFrameLocks noGrp="1"/>
          </p:cNvGraphicFramePr>
          <p:nvPr>
            <p:extLst>
              <p:ext uri="{D42A27DB-BD31-4B8C-83A1-F6EECF244321}">
                <p14:modId xmlns:p14="http://schemas.microsoft.com/office/powerpoint/2010/main" val="888737927"/>
              </p:ext>
            </p:extLst>
          </p:nvPr>
        </p:nvGraphicFramePr>
        <p:xfrm>
          <a:off x="465221" y="2101516"/>
          <a:ext cx="4892844" cy="2552868"/>
        </p:xfrm>
        <a:graphic>
          <a:graphicData uri="http://schemas.openxmlformats.org/drawingml/2006/table">
            <a:tbl>
              <a:tblPr firstRow="1" bandRow="1">
                <a:tableStyleId>{5C22544A-7EE6-4342-B048-85BDC9FD1C3A}</a:tableStyleId>
              </a:tblPr>
              <a:tblGrid>
                <a:gridCol w="1630948">
                  <a:extLst>
                    <a:ext uri="{9D8B030D-6E8A-4147-A177-3AD203B41FA5}">
                      <a16:colId xmlns:a16="http://schemas.microsoft.com/office/drawing/2014/main" val="341612475"/>
                    </a:ext>
                  </a:extLst>
                </a:gridCol>
                <a:gridCol w="1630948">
                  <a:extLst>
                    <a:ext uri="{9D8B030D-6E8A-4147-A177-3AD203B41FA5}">
                      <a16:colId xmlns:a16="http://schemas.microsoft.com/office/drawing/2014/main" val="3378878251"/>
                    </a:ext>
                  </a:extLst>
                </a:gridCol>
                <a:gridCol w="1630948">
                  <a:extLst>
                    <a:ext uri="{9D8B030D-6E8A-4147-A177-3AD203B41FA5}">
                      <a16:colId xmlns:a16="http://schemas.microsoft.com/office/drawing/2014/main" val="315886062"/>
                    </a:ext>
                  </a:extLst>
                </a:gridCol>
              </a:tblGrid>
              <a:tr h="637596">
                <a:tc>
                  <a:txBody>
                    <a:bodyPr/>
                    <a:lstStyle/>
                    <a:p>
                      <a:pPr algn="ctr"/>
                      <a:r>
                        <a:rPr lang="en-US" dirty="0"/>
                        <a:t>Salary Groups</a:t>
                      </a:r>
                    </a:p>
                  </a:txBody>
                  <a:tcPr/>
                </a:tc>
                <a:tc>
                  <a:txBody>
                    <a:bodyPr/>
                    <a:lstStyle/>
                    <a:p>
                      <a:pPr algn="ctr"/>
                      <a:r>
                        <a:rPr lang="en-US" dirty="0"/>
                        <a:t>Churn per Group</a:t>
                      </a:r>
                    </a:p>
                  </a:txBody>
                  <a:tcPr/>
                </a:tc>
                <a:tc>
                  <a:txBody>
                    <a:bodyPr/>
                    <a:lstStyle/>
                    <a:p>
                      <a:pPr algn="ctr"/>
                      <a:r>
                        <a:rPr lang="en-US" dirty="0"/>
                        <a:t>Churn-Rate (%)</a:t>
                      </a:r>
                    </a:p>
                  </a:txBody>
                  <a:tcPr/>
                </a:tc>
                <a:extLst>
                  <a:ext uri="{0D108BD9-81ED-4DB2-BD59-A6C34878D82A}">
                    <a16:rowId xmlns:a16="http://schemas.microsoft.com/office/drawing/2014/main" val="724201435"/>
                  </a:ext>
                </a:extLst>
              </a:tr>
              <a:tr h="637596">
                <a:tc>
                  <a:txBody>
                    <a:bodyPr/>
                    <a:lstStyle/>
                    <a:p>
                      <a:pPr algn="ctr"/>
                      <a:r>
                        <a:rPr lang="en-US" dirty="0"/>
                        <a:t>Low</a:t>
                      </a:r>
                    </a:p>
                  </a:txBody>
                  <a:tcPr/>
                </a:tc>
                <a:tc>
                  <a:txBody>
                    <a:bodyPr/>
                    <a:lstStyle/>
                    <a:p>
                      <a:pPr algn="ctr"/>
                      <a:r>
                        <a:rPr lang="en-US" dirty="0"/>
                        <a:t>153</a:t>
                      </a:r>
                    </a:p>
                  </a:txBody>
                  <a:tcPr/>
                </a:tc>
                <a:tc>
                  <a:txBody>
                    <a:bodyPr/>
                    <a:lstStyle/>
                    <a:p>
                      <a:pPr algn="ctr"/>
                      <a:r>
                        <a:rPr lang="en-US" dirty="0"/>
                        <a:t>7.51</a:t>
                      </a:r>
                    </a:p>
                  </a:txBody>
                  <a:tcPr/>
                </a:tc>
                <a:extLst>
                  <a:ext uri="{0D108BD9-81ED-4DB2-BD59-A6C34878D82A}">
                    <a16:rowId xmlns:a16="http://schemas.microsoft.com/office/drawing/2014/main" val="660469238"/>
                  </a:ext>
                </a:extLst>
              </a:tr>
              <a:tr h="637596">
                <a:tc>
                  <a:txBody>
                    <a:bodyPr/>
                    <a:lstStyle/>
                    <a:p>
                      <a:pPr algn="ctr"/>
                      <a:r>
                        <a:rPr lang="en-US" dirty="0"/>
                        <a:t>Medium</a:t>
                      </a:r>
                    </a:p>
                  </a:txBody>
                  <a:tcPr/>
                </a:tc>
                <a:tc>
                  <a:txBody>
                    <a:bodyPr/>
                    <a:lstStyle/>
                    <a:p>
                      <a:pPr algn="ctr"/>
                      <a:r>
                        <a:rPr lang="en-US" dirty="0"/>
                        <a:t>167</a:t>
                      </a:r>
                    </a:p>
                  </a:txBody>
                  <a:tcPr/>
                </a:tc>
                <a:tc>
                  <a:txBody>
                    <a:bodyPr/>
                    <a:lstStyle/>
                    <a:p>
                      <a:pPr algn="ctr"/>
                      <a:r>
                        <a:rPr lang="en-US" dirty="0"/>
                        <a:t>8.20</a:t>
                      </a:r>
                    </a:p>
                  </a:txBody>
                  <a:tcPr/>
                </a:tc>
                <a:extLst>
                  <a:ext uri="{0D108BD9-81ED-4DB2-BD59-A6C34878D82A}">
                    <a16:rowId xmlns:a16="http://schemas.microsoft.com/office/drawing/2014/main" val="2089467714"/>
                  </a:ext>
                </a:extLst>
              </a:tr>
              <a:tr h="637596">
                <a:tc>
                  <a:txBody>
                    <a:bodyPr/>
                    <a:lstStyle/>
                    <a:p>
                      <a:pPr algn="ctr"/>
                      <a:r>
                        <a:rPr lang="en-US" dirty="0"/>
                        <a:t>High</a:t>
                      </a:r>
                    </a:p>
                  </a:txBody>
                  <a:tcPr/>
                </a:tc>
                <a:tc>
                  <a:txBody>
                    <a:bodyPr/>
                    <a:lstStyle/>
                    <a:p>
                      <a:pPr algn="ctr"/>
                      <a:r>
                        <a:rPr lang="en-US" dirty="0"/>
                        <a:t>180</a:t>
                      </a:r>
                    </a:p>
                  </a:txBody>
                  <a:tcPr/>
                </a:tc>
                <a:tc>
                  <a:txBody>
                    <a:bodyPr/>
                    <a:lstStyle/>
                    <a:p>
                      <a:pPr algn="ctr"/>
                      <a:r>
                        <a:rPr lang="en-US" dirty="0"/>
                        <a:t>8.84</a:t>
                      </a:r>
                    </a:p>
                  </a:txBody>
                  <a:tcPr/>
                </a:tc>
                <a:extLst>
                  <a:ext uri="{0D108BD9-81ED-4DB2-BD59-A6C34878D82A}">
                    <a16:rowId xmlns:a16="http://schemas.microsoft.com/office/drawing/2014/main" val="947882040"/>
                  </a:ext>
                </a:extLst>
              </a:tr>
            </a:tbl>
          </a:graphicData>
        </a:graphic>
      </p:graphicFrame>
      <p:sp>
        <p:nvSpPr>
          <p:cNvPr id="6" name="Rectangle: Rounded Corners 5">
            <a:extLst>
              <a:ext uri="{FF2B5EF4-FFF2-40B4-BE49-F238E27FC236}">
                <a16:creationId xmlns:a16="http://schemas.microsoft.com/office/drawing/2014/main" id="{5A2BCF5E-4859-0290-58B0-A7DE717B745E}"/>
              </a:ext>
            </a:extLst>
          </p:cNvPr>
          <p:cNvSpPr/>
          <p:nvPr/>
        </p:nvSpPr>
        <p:spPr>
          <a:xfrm>
            <a:off x="465221" y="4758492"/>
            <a:ext cx="4892844" cy="1770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the Kruskal test for statistical significance we conclude that there is no significant difference between people who have high  salary with zero balance and those having low salary with zero account balance.</a:t>
            </a:r>
          </a:p>
        </p:txBody>
      </p:sp>
      <p:pic>
        <p:nvPicPr>
          <p:cNvPr id="7" name="Picture 6">
            <a:extLst>
              <a:ext uri="{FF2B5EF4-FFF2-40B4-BE49-F238E27FC236}">
                <a16:creationId xmlns:a16="http://schemas.microsoft.com/office/drawing/2014/main" id="{712B4454-4068-4E84-E460-41F3EC34EF5D}"/>
              </a:ext>
            </a:extLst>
          </p:cNvPr>
          <p:cNvPicPr>
            <a:picLocks noChangeAspect="1"/>
          </p:cNvPicPr>
          <p:nvPr/>
        </p:nvPicPr>
        <p:blipFill>
          <a:blip r:embed="rId2"/>
          <a:stretch>
            <a:fillRect/>
          </a:stretch>
        </p:blipFill>
        <p:spPr>
          <a:xfrm>
            <a:off x="5806639" y="1713390"/>
            <a:ext cx="5959202" cy="2552869"/>
          </a:xfrm>
          <a:prstGeom prst="rect">
            <a:avLst/>
          </a:prstGeom>
        </p:spPr>
      </p:pic>
      <p:pic>
        <p:nvPicPr>
          <p:cNvPr id="11" name="Picture 10">
            <a:extLst>
              <a:ext uri="{FF2B5EF4-FFF2-40B4-BE49-F238E27FC236}">
                <a16:creationId xmlns:a16="http://schemas.microsoft.com/office/drawing/2014/main" id="{E77AA7E1-1973-A82B-EA29-ACE5F70B69FB}"/>
              </a:ext>
            </a:extLst>
          </p:cNvPr>
          <p:cNvPicPr>
            <a:picLocks noChangeAspect="1"/>
          </p:cNvPicPr>
          <p:nvPr/>
        </p:nvPicPr>
        <p:blipFill>
          <a:blip r:embed="rId3"/>
          <a:stretch>
            <a:fillRect/>
          </a:stretch>
        </p:blipFill>
        <p:spPr>
          <a:xfrm>
            <a:off x="5806639" y="4367814"/>
            <a:ext cx="5959202" cy="2388093"/>
          </a:xfrm>
          <a:prstGeom prst="rect">
            <a:avLst/>
          </a:prstGeom>
        </p:spPr>
      </p:pic>
    </p:spTree>
    <p:extLst>
      <p:ext uri="{BB962C8B-B14F-4D97-AF65-F5344CB8AC3E}">
        <p14:creationId xmlns:p14="http://schemas.microsoft.com/office/powerpoint/2010/main" val="4025553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8FF5-5BA2-2BB4-0191-162826880132}"/>
              </a:ext>
            </a:extLst>
          </p:cNvPr>
          <p:cNvSpPr>
            <a:spLocks noGrp="1"/>
          </p:cNvSpPr>
          <p:nvPr>
            <p:ph type="title"/>
          </p:nvPr>
        </p:nvSpPr>
        <p:spPr>
          <a:xfrm>
            <a:off x="913795" y="328862"/>
            <a:ext cx="10353762" cy="1473305"/>
          </a:xfrm>
        </p:spPr>
        <p:txBody>
          <a:bodyPr>
            <a:normAutofit/>
          </a:bodyPr>
          <a:lstStyle/>
          <a:p>
            <a:r>
              <a:rPr lang="en-US" sz="3600" b="1" dirty="0">
                <a:solidFill>
                  <a:srgbClr val="00B0F0"/>
                </a:solidFill>
              </a:rPr>
              <a:t>Impact of the feature ‘Credit Score’ on the Churn-Rate.</a:t>
            </a:r>
            <a:endParaRPr lang="en-US" sz="3600" dirty="0">
              <a:solidFill>
                <a:srgbClr val="00B0F0"/>
              </a:solidFill>
            </a:endParaRPr>
          </a:p>
        </p:txBody>
      </p:sp>
      <p:graphicFrame>
        <p:nvGraphicFramePr>
          <p:cNvPr id="3" name="Table 3">
            <a:extLst>
              <a:ext uri="{FF2B5EF4-FFF2-40B4-BE49-F238E27FC236}">
                <a16:creationId xmlns:a16="http://schemas.microsoft.com/office/drawing/2014/main" id="{FB4C49D4-9A25-797F-4456-75DDA5680392}"/>
              </a:ext>
            </a:extLst>
          </p:cNvPr>
          <p:cNvGraphicFramePr>
            <a:graphicFrameLocks noGrp="1"/>
          </p:cNvGraphicFramePr>
          <p:nvPr>
            <p:extLst>
              <p:ext uri="{D42A27DB-BD31-4B8C-83A1-F6EECF244321}">
                <p14:modId xmlns:p14="http://schemas.microsoft.com/office/powerpoint/2010/main" val="2401402754"/>
              </p:ext>
            </p:extLst>
          </p:nvPr>
        </p:nvGraphicFramePr>
        <p:xfrm>
          <a:off x="465221" y="1443790"/>
          <a:ext cx="4892844" cy="3834064"/>
        </p:xfrm>
        <a:graphic>
          <a:graphicData uri="http://schemas.openxmlformats.org/drawingml/2006/table">
            <a:tbl>
              <a:tblPr firstRow="1" bandRow="1">
                <a:tableStyleId>{5C22544A-7EE6-4342-B048-85BDC9FD1C3A}</a:tableStyleId>
              </a:tblPr>
              <a:tblGrid>
                <a:gridCol w="1630948">
                  <a:extLst>
                    <a:ext uri="{9D8B030D-6E8A-4147-A177-3AD203B41FA5}">
                      <a16:colId xmlns:a16="http://schemas.microsoft.com/office/drawing/2014/main" val="341612475"/>
                    </a:ext>
                  </a:extLst>
                </a:gridCol>
                <a:gridCol w="1630948">
                  <a:extLst>
                    <a:ext uri="{9D8B030D-6E8A-4147-A177-3AD203B41FA5}">
                      <a16:colId xmlns:a16="http://schemas.microsoft.com/office/drawing/2014/main" val="3378878251"/>
                    </a:ext>
                  </a:extLst>
                </a:gridCol>
                <a:gridCol w="1630948">
                  <a:extLst>
                    <a:ext uri="{9D8B030D-6E8A-4147-A177-3AD203B41FA5}">
                      <a16:colId xmlns:a16="http://schemas.microsoft.com/office/drawing/2014/main" val="315886062"/>
                    </a:ext>
                  </a:extLst>
                </a:gridCol>
              </a:tblGrid>
              <a:tr h="641084">
                <a:tc>
                  <a:txBody>
                    <a:bodyPr/>
                    <a:lstStyle/>
                    <a:p>
                      <a:pPr algn="ctr"/>
                      <a:r>
                        <a:rPr lang="en-US" dirty="0"/>
                        <a:t>Credit Score Groups</a:t>
                      </a:r>
                    </a:p>
                  </a:txBody>
                  <a:tcPr/>
                </a:tc>
                <a:tc>
                  <a:txBody>
                    <a:bodyPr/>
                    <a:lstStyle/>
                    <a:p>
                      <a:pPr algn="ctr"/>
                      <a:r>
                        <a:rPr lang="en-US" dirty="0"/>
                        <a:t>Churn per Group</a:t>
                      </a:r>
                    </a:p>
                  </a:txBody>
                  <a:tcPr/>
                </a:tc>
                <a:tc>
                  <a:txBody>
                    <a:bodyPr/>
                    <a:lstStyle/>
                    <a:p>
                      <a:pPr algn="ctr"/>
                      <a:r>
                        <a:rPr lang="en-US" dirty="0"/>
                        <a:t>Churn-Rate (%)</a:t>
                      </a:r>
                    </a:p>
                  </a:txBody>
                  <a:tcPr/>
                </a:tc>
                <a:extLst>
                  <a:ext uri="{0D108BD9-81ED-4DB2-BD59-A6C34878D82A}">
                    <a16:rowId xmlns:a16="http://schemas.microsoft.com/office/drawing/2014/main" val="724201435"/>
                  </a:ext>
                </a:extLst>
              </a:tr>
              <a:tr h="638596">
                <a:tc>
                  <a:txBody>
                    <a:bodyPr/>
                    <a:lstStyle/>
                    <a:p>
                      <a:pPr algn="ctr"/>
                      <a:r>
                        <a:rPr lang="en-US" dirty="0"/>
                        <a:t>Ver Poor</a:t>
                      </a:r>
                    </a:p>
                  </a:txBody>
                  <a:tcPr/>
                </a:tc>
                <a:tc>
                  <a:txBody>
                    <a:bodyPr/>
                    <a:lstStyle/>
                    <a:p>
                      <a:pPr algn="ctr"/>
                      <a:r>
                        <a:rPr lang="en-US" dirty="0"/>
                        <a:t>2362</a:t>
                      </a:r>
                    </a:p>
                  </a:txBody>
                  <a:tcPr/>
                </a:tc>
                <a:tc>
                  <a:txBody>
                    <a:bodyPr/>
                    <a:lstStyle/>
                    <a:p>
                      <a:pPr algn="ctr"/>
                      <a:r>
                        <a:rPr lang="en-US" dirty="0"/>
                        <a:t>115.95</a:t>
                      </a:r>
                    </a:p>
                  </a:txBody>
                  <a:tcPr/>
                </a:tc>
                <a:extLst>
                  <a:ext uri="{0D108BD9-81ED-4DB2-BD59-A6C34878D82A}">
                    <a16:rowId xmlns:a16="http://schemas.microsoft.com/office/drawing/2014/main" val="660469238"/>
                  </a:ext>
                </a:extLst>
              </a:tr>
              <a:tr h="638596">
                <a:tc>
                  <a:txBody>
                    <a:bodyPr/>
                    <a:lstStyle/>
                    <a:p>
                      <a:pPr algn="ctr"/>
                      <a:r>
                        <a:rPr lang="en-US" dirty="0"/>
                        <a:t>Fair</a:t>
                      </a:r>
                    </a:p>
                  </a:txBody>
                  <a:tcPr/>
                </a:tc>
                <a:tc>
                  <a:txBody>
                    <a:bodyPr/>
                    <a:lstStyle/>
                    <a:p>
                      <a:pPr algn="ctr"/>
                      <a:r>
                        <a:rPr lang="en-US" dirty="0"/>
                        <a:t>3331</a:t>
                      </a:r>
                    </a:p>
                  </a:txBody>
                  <a:tcPr/>
                </a:tc>
                <a:tc>
                  <a:txBody>
                    <a:bodyPr/>
                    <a:lstStyle/>
                    <a:p>
                      <a:pPr algn="ctr"/>
                      <a:r>
                        <a:rPr lang="en-US" dirty="0"/>
                        <a:t>163.52</a:t>
                      </a:r>
                    </a:p>
                  </a:txBody>
                  <a:tcPr/>
                </a:tc>
                <a:extLst>
                  <a:ext uri="{0D108BD9-81ED-4DB2-BD59-A6C34878D82A}">
                    <a16:rowId xmlns:a16="http://schemas.microsoft.com/office/drawing/2014/main" val="2089467714"/>
                  </a:ext>
                </a:extLst>
              </a:tr>
              <a:tr h="638596">
                <a:tc>
                  <a:txBody>
                    <a:bodyPr/>
                    <a:lstStyle/>
                    <a:p>
                      <a:pPr algn="ctr"/>
                      <a:r>
                        <a:rPr lang="en-US" dirty="0"/>
                        <a:t>Good</a:t>
                      </a:r>
                    </a:p>
                  </a:txBody>
                  <a:tcPr/>
                </a:tc>
                <a:tc>
                  <a:txBody>
                    <a:bodyPr/>
                    <a:lstStyle/>
                    <a:p>
                      <a:pPr algn="ctr"/>
                      <a:r>
                        <a:rPr lang="en-US" dirty="0"/>
                        <a:t>2428</a:t>
                      </a:r>
                    </a:p>
                  </a:txBody>
                  <a:tcPr/>
                </a:tc>
                <a:tc>
                  <a:txBody>
                    <a:bodyPr/>
                    <a:lstStyle/>
                    <a:p>
                      <a:pPr algn="ctr"/>
                      <a:r>
                        <a:rPr lang="en-US" dirty="0"/>
                        <a:t>119.19</a:t>
                      </a:r>
                    </a:p>
                  </a:txBody>
                  <a:tcPr/>
                </a:tc>
                <a:extLst>
                  <a:ext uri="{0D108BD9-81ED-4DB2-BD59-A6C34878D82A}">
                    <a16:rowId xmlns:a16="http://schemas.microsoft.com/office/drawing/2014/main" val="947882040"/>
                  </a:ext>
                </a:extLst>
              </a:tr>
              <a:tr h="638596">
                <a:tc>
                  <a:txBody>
                    <a:bodyPr/>
                    <a:lstStyle/>
                    <a:p>
                      <a:pPr algn="ctr"/>
                      <a:r>
                        <a:rPr lang="en-US" dirty="0"/>
                        <a:t>Very Good</a:t>
                      </a:r>
                    </a:p>
                  </a:txBody>
                  <a:tcPr/>
                </a:tc>
                <a:tc>
                  <a:txBody>
                    <a:bodyPr/>
                    <a:lstStyle/>
                    <a:p>
                      <a:pPr algn="ctr"/>
                      <a:r>
                        <a:rPr lang="en-US" dirty="0"/>
                        <a:t>1224</a:t>
                      </a:r>
                    </a:p>
                  </a:txBody>
                  <a:tcPr/>
                </a:tc>
                <a:tc>
                  <a:txBody>
                    <a:bodyPr/>
                    <a:lstStyle/>
                    <a:p>
                      <a:pPr algn="ctr"/>
                      <a:r>
                        <a:rPr lang="en-US" dirty="0"/>
                        <a:t>60.09</a:t>
                      </a:r>
                    </a:p>
                  </a:txBody>
                  <a:tcPr/>
                </a:tc>
                <a:extLst>
                  <a:ext uri="{0D108BD9-81ED-4DB2-BD59-A6C34878D82A}">
                    <a16:rowId xmlns:a16="http://schemas.microsoft.com/office/drawing/2014/main" val="1619731239"/>
                  </a:ext>
                </a:extLst>
              </a:tr>
              <a:tr h="638596">
                <a:tc>
                  <a:txBody>
                    <a:bodyPr/>
                    <a:lstStyle/>
                    <a:p>
                      <a:pPr algn="ctr"/>
                      <a:r>
                        <a:rPr lang="en-US" dirty="0"/>
                        <a:t>Exceptional</a:t>
                      </a:r>
                    </a:p>
                  </a:txBody>
                  <a:tcPr/>
                </a:tc>
                <a:tc>
                  <a:txBody>
                    <a:bodyPr/>
                    <a:lstStyle/>
                    <a:p>
                      <a:pPr algn="ctr"/>
                      <a:r>
                        <a:rPr lang="en-US" dirty="0"/>
                        <a:t>655</a:t>
                      </a:r>
                    </a:p>
                  </a:txBody>
                  <a:tcPr/>
                </a:tc>
                <a:tc>
                  <a:txBody>
                    <a:bodyPr/>
                    <a:lstStyle/>
                    <a:p>
                      <a:pPr algn="ctr"/>
                      <a:r>
                        <a:rPr lang="en-US" dirty="0"/>
                        <a:t>32.16</a:t>
                      </a:r>
                    </a:p>
                  </a:txBody>
                  <a:tcPr/>
                </a:tc>
                <a:extLst>
                  <a:ext uri="{0D108BD9-81ED-4DB2-BD59-A6C34878D82A}">
                    <a16:rowId xmlns:a16="http://schemas.microsoft.com/office/drawing/2014/main" val="3958205783"/>
                  </a:ext>
                </a:extLst>
              </a:tr>
            </a:tbl>
          </a:graphicData>
        </a:graphic>
      </p:graphicFrame>
      <p:sp>
        <p:nvSpPr>
          <p:cNvPr id="6" name="Rectangle: Rounded Corners 5">
            <a:extLst>
              <a:ext uri="{FF2B5EF4-FFF2-40B4-BE49-F238E27FC236}">
                <a16:creationId xmlns:a16="http://schemas.microsoft.com/office/drawing/2014/main" id="{5A2BCF5E-4859-0290-58B0-A7DE717B745E}"/>
              </a:ext>
            </a:extLst>
          </p:cNvPr>
          <p:cNvSpPr/>
          <p:nvPr/>
        </p:nvSpPr>
        <p:spPr>
          <a:xfrm>
            <a:off x="465221" y="5591328"/>
            <a:ext cx="4892844" cy="119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the Kruskal test for statistical significance we conclude that there is no significant difference between the Churn-Rates of different Credit Score Groups.</a:t>
            </a:r>
          </a:p>
        </p:txBody>
      </p:sp>
      <p:pic>
        <p:nvPicPr>
          <p:cNvPr id="5" name="Picture 4">
            <a:extLst>
              <a:ext uri="{FF2B5EF4-FFF2-40B4-BE49-F238E27FC236}">
                <a16:creationId xmlns:a16="http://schemas.microsoft.com/office/drawing/2014/main" id="{6FEE4143-BA34-BCA1-C3E6-B965E76B9C89}"/>
              </a:ext>
            </a:extLst>
          </p:cNvPr>
          <p:cNvPicPr>
            <a:picLocks noChangeAspect="1"/>
          </p:cNvPicPr>
          <p:nvPr/>
        </p:nvPicPr>
        <p:blipFill>
          <a:blip r:embed="rId2"/>
          <a:stretch>
            <a:fillRect/>
          </a:stretch>
        </p:blipFill>
        <p:spPr>
          <a:xfrm>
            <a:off x="5710989" y="1609662"/>
            <a:ext cx="6336632" cy="2852217"/>
          </a:xfrm>
          <a:prstGeom prst="rect">
            <a:avLst/>
          </a:prstGeom>
        </p:spPr>
      </p:pic>
      <p:pic>
        <p:nvPicPr>
          <p:cNvPr id="9" name="Picture 8">
            <a:extLst>
              <a:ext uri="{FF2B5EF4-FFF2-40B4-BE49-F238E27FC236}">
                <a16:creationId xmlns:a16="http://schemas.microsoft.com/office/drawing/2014/main" id="{9020F682-BB4E-6949-F606-DDAB000B56DF}"/>
              </a:ext>
            </a:extLst>
          </p:cNvPr>
          <p:cNvPicPr>
            <a:picLocks noChangeAspect="1"/>
          </p:cNvPicPr>
          <p:nvPr/>
        </p:nvPicPr>
        <p:blipFill>
          <a:blip r:embed="rId3"/>
          <a:stretch>
            <a:fillRect/>
          </a:stretch>
        </p:blipFill>
        <p:spPr>
          <a:xfrm>
            <a:off x="6096000" y="4654384"/>
            <a:ext cx="5358064" cy="2038592"/>
          </a:xfrm>
          <a:prstGeom prst="rect">
            <a:avLst/>
          </a:prstGeom>
        </p:spPr>
      </p:pic>
    </p:spTree>
    <p:extLst>
      <p:ext uri="{BB962C8B-B14F-4D97-AF65-F5344CB8AC3E}">
        <p14:creationId xmlns:p14="http://schemas.microsoft.com/office/powerpoint/2010/main" val="2426988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01E3-03C6-ACEA-CE75-688B9A298FA8}"/>
              </a:ext>
            </a:extLst>
          </p:cNvPr>
          <p:cNvSpPr>
            <a:spLocks noGrp="1"/>
          </p:cNvSpPr>
          <p:nvPr>
            <p:ph type="title"/>
          </p:nvPr>
        </p:nvSpPr>
        <p:spPr/>
        <p:txBody>
          <a:bodyPr/>
          <a:lstStyle/>
          <a:p>
            <a:r>
              <a:rPr lang="en-US" b="1" dirty="0">
                <a:solidFill>
                  <a:srgbClr val="00B0F0"/>
                </a:solidFill>
              </a:rPr>
              <a:t>Conclusion</a:t>
            </a:r>
          </a:p>
        </p:txBody>
      </p:sp>
      <p:sp>
        <p:nvSpPr>
          <p:cNvPr id="3" name="Content Placeholder 2">
            <a:extLst>
              <a:ext uri="{FF2B5EF4-FFF2-40B4-BE49-F238E27FC236}">
                <a16:creationId xmlns:a16="http://schemas.microsoft.com/office/drawing/2014/main" id="{FF59A3B3-A2CD-F8F7-2D83-C0028C7AAC00}"/>
              </a:ext>
            </a:extLst>
          </p:cNvPr>
          <p:cNvSpPr>
            <a:spLocks noGrp="1"/>
          </p:cNvSpPr>
          <p:nvPr>
            <p:ph idx="1"/>
          </p:nvPr>
        </p:nvSpPr>
        <p:spPr>
          <a:xfrm>
            <a:off x="913795" y="2076450"/>
            <a:ext cx="10353762" cy="4035592"/>
          </a:xfrm>
        </p:spPr>
        <p:txBody>
          <a:bodyPr>
            <a:normAutofit fontScale="92500"/>
          </a:bodyPr>
          <a:lstStyle/>
          <a:p>
            <a:pPr marL="36900" indent="0">
              <a:buNone/>
            </a:pPr>
            <a:r>
              <a:rPr lang="en-US" sz="32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The bank should take the factors ‘Country’, ‘Gender’, ’Number of Products’, ‘Customer’s Activity Status’, ‘Account Balance’ into consideration while devising strategies to prevent the customer churn. The Churn Analysis will </a:t>
            </a:r>
            <a:r>
              <a:rPr lang="en-US" sz="35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help</a:t>
            </a:r>
            <a:r>
              <a:rPr lang="en-US" sz="3200" dirty="0">
                <a:solidFill>
                  <a:schemeClr val="accent1">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 the bank’s management in saving costs and raising profits by identifying customers who are likely to churn. The bank can then implement customized marketing to target those specific customers.</a:t>
            </a:r>
          </a:p>
          <a:p>
            <a:pPr marL="36900" indent="0">
              <a:buNone/>
            </a:pPr>
            <a:endParaRPr lang="en-US" dirty="0">
              <a:solidFill>
                <a:schemeClr val="accent1">
                  <a:lumMod val="40000"/>
                  <a:lumOff val="60000"/>
                </a:schemeClr>
              </a:solidFill>
            </a:endParaRPr>
          </a:p>
        </p:txBody>
      </p:sp>
    </p:spTree>
    <p:extLst>
      <p:ext uri="{BB962C8B-B14F-4D97-AF65-F5344CB8AC3E}">
        <p14:creationId xmlns:p14="http://schemas.microsoft.com/office/powerpoint/2010/main" val="153950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213065"/>
            <a:ext cx="10353762" cy="967666"/>
          </a:xfrm>
        </p:spPr>
        <p:txBody>
          <a:bodyPr>
            <a:normAutofit/>
          </a:bodyPr>
          <a:lstStyle/>
          <a:p>
            <a:r>
              <a:rPr lang="en-US" sz="4000" b="1" dirty="0">
                <a:solidFill>
                  <a:srgbClr val="00B0F0"/>
                </a:solidFill>
              </a:rPr>
              <a:t>Problem Statement</a:t>
            </a:r>
          </a:p>
        </p:txBody>
      </p:sp>
      <p:sp>
        <p:nvSpPr>
          <p:cNvPr id="4" name="Content Placeholder 3">
            <a:extLst>
              <a:ext uri="{FF2B5EF4-FFF2-40B4-BE49-F238E27FC236}">
                <a16:creationId xmlns:a16="http://schemas.microsoft.com/office/drawing/2014/main" id="{B758F49F-6C8F-20BD-64F7-81F78D09A6CC}"/>
              </a:ext>
            </a:extLst>
          </p:cNvPr>
          <p:cNvSpPr>
            <a:spLocks noGrp="1"/>
          </p:cNvSpPr>
          <p:nvPr>
            <p:ph idx="1"/>
          </p:nvPr>
        </p:nvSpPr>
        <p:spPr>
          <a:xfrm>
            <a:off x="913795" y="1180731"/>
            <a:ext cx="10353762" cy="5464203"/>
          </a:xfrm>
        </p:spPr>
        <p:txBody>
          <a:bodyPr>
            <a:noAutofit/>
          </a:bodyPr>
          <a:lstStyle/>
          <a:p>
            <a:r>
              <a:rPr lang="en-US" sz="3200" dirty="0">
                <a:solidFill>
                  <a:schemeClr val="accent1">
                    <a:lumMod val="40000"/>
                    <a:lumOff val="60000"/>
                  </a:schemeClr>
                </a:solidFill>
              </a:rPr>
              <a:t>One of the major problems faced by banks worldwide is that of ‘Customer Churn’. The ‘churn -rate’ is the percentage of customers who leave the bank by stopping business or by unsubscribing to the bank’s service.</a:t>
            </a:r>
          </a:p>
          <a:p>
            <a:r>
              <a:rPr lang="en-US" sz="3200" dirty="0">
                <a:solidFill>
                  <a:schemeClr val="accent1">
                    <a:lumMod val="40000"/>
                    <a:lumOff val="60000"/>
                  </a:schemeClr>
                </a:solidFill>
              </a:rPr>
              <a:t>Early identification of customers who may churn in future will help the bank devise proper strategy for holding them back. It costs companies five times more to acquire a new customer than to retain an existing one.</a:t>
            </a:r>
          </a:p>
          <a:p>
            <a:endParaRPr lang="en-US" sz="3200" dirty="0">
              <a:solidFill>
                <a:schemeClr val="accent1">
                  <a:lumMod val="40000"/>
                  <a:lumOff val="60000"/>
                </a:schemeClr>
              </a:solidFill>
            </a:endParaRPr>
          </a:p>
          <a:p>
            <a:endParaRPr lang="en-US" sz="3200" dirty="0">
              <a:solidFill>
                <a:schemeClr val="accent1">
                  <a:lumMod val="40000"/>
                  <a:lumOff val="60000"/>
                </a:schemeClr>
              </a:solidFill>
            </a:endParaRPr>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1F72-E9FC-3776-8686-197B0604FAE0}"/>
              </a:ext>
            </a:extLst>
          </p:cNvPr>
          <p:cNvSpPr>
            <a:spLocks noGrp="1"/>
          </p:cNvSpPr>
          <p:nvPr>
            <p:ph type="ctrTitle"/>
          </p:nvPr>
        </p:nvSpPr>
        <p:spPr>
          <a:xfrm>
            <a:off x="1370693" y="1122947"/>
            <a:ext cx="9440034" cy="1122948"/>
          </a:xfrm>
        </p:spPr>
        <p:txBody>
          <a:bodyPr>
            <a:normAutofit/>
          </a:bodyPr>
          <a:lstStyle/>
          <a:p>
            <a:r>
              <a:rPr lang="en-US" sz="4000" b="1" dirty="0">
                <a:solidFill>
                  <a:srgbClr val="00B0F0"/>
                </a:solidFill>
              </a:rPr>
              <a:t>Problem Objective</a:t>
            </a:r>
          </a:p>
        </p:txBody>
      </p:sp>
      <p:sp>
        <p:nvSpPr>
          <p:cNvPr id="3" name="Subtitle 2">
            <a:extLst>
              <a:ext uri="{FF2B5EF4-FFF2-40B4-BE49-F238E27FC236}">
                <a16:creationId xmlns:a16="http://schemas.microsoft.com/office/drawing/2014/main" id="{DF2E8BB0-8588-8688-0605-25BEFBF8F96D}"/>
              </a:ext>
            </a:extLst>
          </p:cNvPr>
          <p:cNvSpPr>
            <a:spLocks noGrp="1"/>
          </p:cNvSpPr>
          <p:nvPr>
            <p:ph type="subTitle" idx="1"/>
          </p:nvPr>
        </p:nvSpPr>
        <p:spPr>
          <a:xfrm>
            <a:off x="1370693" y="2819408"/>
            <a:ext cx="9440034" cy="2747204"/>
          </a:xfrm>
        </p:spPr>
        <p:txBody>
          <a:bodyPr>
            <a:noAutofit/>
          </a:bodyPr>
          <a:lstStyle/>
          <a:p>
            <a:r>
              <a:rPr lang="en-US" sz="3200" dirty="0">
                <a:solidFill>
                  <a:schemeClr val="accent1">
                    <a:lumMod val="40000"/>
                    <a:lumOff val="60000"/>
                  </a:schemeClr>
                </a:solidFill>
              </a:rPr>
              <a:t>Analyzing the factors that lead to customer churn so that the bank can use customized marketing and strategy to target those customers. This would help the bank in curbing it’s costs and raise profitability.</a:t>
            </a:r>
          </a:p>
          <a:p>
            <a:r>
              <a:rPr lang="en-US" sz="3200" dirty="0">
                <a:solidFill>
                  <a:schemeClr val="accent1">
                    <a:lumMod val="40000"/>
                    <a:lumOff val="60000"/>
                  </a:schemeClr>
                </a:solidFill>
              </a:rPr>
              <a:t> </a:t>
            </a:r>
          </a:p>
        </p:txBody>
      </p:sp>
    </p:spTree>
    <p:extLst>
      <p:ext uri="{BB962C8B-B14F-4D97-AF65-F5344CB8AC3E}">
        <p14:creationId xmlns:p14="http://schemas.microsoft.com/office/powerpoint/2010/main" val="400503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F7DC-B777-037F-5A9F-9671B332EBAF}"/>
              </a:ext>
            </a:extLst>
          </p:cNvPr>
          <p:cNvSpPr>
            <a:spLocks noGrp="1"/>
          </p:cNvSpPr>
          <p:nvPr>
            <p:ph type="title"/>
          </p:nvPr>
        </p:nvSpPr>
        <p:spPr>
          <a:xfrm>
            <a:off x="913795" y="763701"/>
            <a:ext cx="5707899" cy="1049057"/>
          </a:xfrm>
        </p:spPr>
        <p:txBody>
          <a:bodyPr/>
          <a:lstStyle/>
          <a:p>
            <a:r>
              <a:rPr lang="en-US" b="1" dirty="0">
                <a:solidFill>
                  <a:srgbClr val="0070C0"/>
                </a:solidFill>
              </a:rPr>
              <a:t>Customer Churn Dataset Stats</a:t>
            </a:r>
          </a:p>
        </p:txBody>
      </p:sp>
      <p:sp>
        <p:nvSpPr>
          <p:cNvPr id="4" name="Text Placeholder 3">
            <a:extLst>
              <a:ext uri="{FF2B5EF4-FFF2-40B4-BE49-F238E27FC236}">
                <a16:creationId xmlns:a16="http://schemas.microsoft.com/office/drawing/2014/main" id="{1E66CE48-F6D9-D939-BC4F-F27CAE7C5C6D}"/>
              </a:ext>
            </a:extLst>
          </p:cNvPr>
          <p:cNvSpPr>
            <a:spLocks noGrp="1"/>
          </p:cNvSpPr>
          <p:nvPr>
            <p:ph type="body" sz="half" idx="2"/>
          </p:nvPr>
        </p:nvSpPr>
        <p:spPr/>
        <p:txBody>
          <a:bodyPr/>
          <a:lstStyle/>
          <a:p>
            <a:endParaRPr lang="en-US" dirty="0"/>
          </a:p>
        </p:txBody>
      </p:sp>
      <p:graphicFrame>
        <p:nvGraphicFramePr>
          <p:cNvPr id="5" name="Table 5">
            <a:extLst>
              <a:ext uri="{FF2B5EF4-FFF2-40B4-BE49-F238E27FC236}">
                <a16:creationId xmlns:a16="http://schemas.microsoft.com/office/drawing/2014/main" id="{7CB12234-5363-BD89-1D9C-E165964DB546}"/>
              </a:ext>
            </a:extLst>
          </p:cNvPr>
          <p:cNvGraphicFramePr>
            <a:graphicFrameLocks noGrp="1"/>
          </p:cNvGraphicFramePr>
          <p:nvPr>
            <p:extLst>
              <p:ext uri="{D42A27DB-BD31-4B8C-83A1-F6EECF244321}">
                <p14:modId xmlns:p14="http://schemas.microsoft.com/office/powerpoint/2010/main" val="1341461497"/>
              </p:ext>
            </p:extLst>
          </p:nvPr>
        </p:nvGraphicFramePr>
        <p:xfrm>
          <a:off x="2032000" y="3428999"/>
          <a:ext cx="3605320" cy="1888722"/>
        </p:xfrm>
        <a:graphic>
          <a:graphicData uri="http://schemas.openxmlformats.org/drawingml/2006/table">
            <a:tbl>
              <a:tblPr firstRow="1" bandRow="1">
                <a:tableStyleId>{5C22544A-7EE6-4342-B048-85BDC9FD1C3A}</a:tableStyleId>
              </a:tblPr>
              <a:tblGrid>
                <a:gridCol w="1802660">
                  <a:extLst>
                    <a:ext uri="{9D8B030D-6E8A-4147-A177-3AD203B41FA5}">
                      <a16:colId xmlns:a16="http://schemas.microsoft.com/office/drawing/2014/main" val="4098037135"/>
                    </a:ext>
                  </a:extLst>
                </a:gridCol>
                <a:gridCol w="1802660">
                  <a:extLst>
                    <a:ext uri="{9D8B030D-6E8A-4147-A177-3AD203B41FA5}">
                      <a16:colId xmlns:a16="http://schemas.microsoft.com/office/drawing/2014/main" val="789158450"/>
                    </a:ext>
                  </a:extLst>
                </a:gridCol>
              </a:tblGrid>
              <a:tr h="629574">
                <a:tc>
                  <a:txBody>
                    <a:bodyPr/>
                    <a:lstStyle/>
                    <a:p>
                      <a:r>
                        <a:rPr lang="en-US" dirty="0"/>
                        <a:t>Churn Status</a:t>
                      </a:r>
                    </a:p>
                  </a:txBody>
                  <a:tcPr/>
                </a:tc>
                <a:tc>
                  <a:txBody>
                    <a:bodyPr/>
                    <a:lstStyle/>
                    <a:p>
                      <a:r>
                        <a:rPr lang="en-US" dirty="0"/>
                        <a:t>Churn Rate (%)</a:t>
                      </a:r>
                    </a:p>
                  </a:txBody>
                  <a:tcPr/>
                </a:tc>
                <a:extLst>
                  <a:ext uri="{0D108BD9-81ED-4DB2-BD59-A6C34878D82A}">
                    <a16:rowId xmlns:a16="http://schemas.microsoft.com/office/drawing/2014/main" val="45807557"/>
                  </a:ext>
                </a:extLst>
              </a:tr>
              <a:tr h="629574">
                <a:tc>
                  <a:txBody>
                    <a:bodyPr/>
                    <a:lstStyle/>
                    <a:p>
                      <a:r>
                        <a:rPr lang="en-US" dirty="0"/>
                        <a:t>Churned</a:t>
                      </a:r>
                    </a:p>
                  </a:txBody>
                  <a:tcPr/>
                </a:tc>
                <a:tc>
                  <a:txBody>
                    <a:bodyPr/>
                    <a:lstStyle/>
                    <a:p>
                      <a:r>
                        <a:rPr lang="en-US" dirty="0"/>
                        <a:t>20.37</a:t>
                      </a:r>
                    </a:p>
                  </a:txBody>
                  <a:tcPr/>
                </a:tc>
                <a:extLst>
                  <a:ext uri="{0D108BD9-81ED-4DB2-BD59-A6C34878D82A}">
                    <a16:rowId xmlns:a16="http://schemas.microsoft.com/office/drawing/2014/main" val="4191323894"/>
                  </a:ext>
                </a:extLst>
              </a:tr>
              <a:tr h="629574">
                <a:tc>
                  <a:txBody>
                    <a:bodyPr/>
                    <a:lstStyle/>
                    <a:p>
                      <a:r>
                        <a:rPr lang="en-US" dirty="0"/>
                        <a:t>Not Churned</a:t>
                      </a:r>
                    </a:p>
                  </a:txBody>
                  <a:tcPr/>
                </a:tc>
                <a:tc>
                  <a:txBody>
                    <a:bodyPr/>
                    <a:lstStyle/>
                    <a:p>
                      <a:r>
                        <a:rPr lang="en-US" dirty="0"/>
                        <a:t>79.63</a:t>
                      </a:r>
                    </a:p>
                  </a:txBody>
                  <a:tcPr/>
                </a:tc>
                <a:extLst>
                  <a:ext uri="{0D108BD9-81ED-4DB2-BD59-A6C34878D82A}">
                    <a16:rowId xmlns:a16="http://schemas.microsoft.com/office/drawing/2014/main" val="4240935297"/>
                  </a:ext>
                </a:extLst>
              </a:tr>
            </a:tbl>
          </a:graphicData>
        </a:graphic>
      </p:graphicFrame>
      <p:graphicFrame>
        <p:nvGraphicFramePr>
          <p:cNvPr id="8" name="Chart 7">
            <a:extLst>
              <a:ext uri="{FF2B5EF4-FFF2-40B4-BE49-F238E27FC236}">
                <a16:creationId xmlns:a16="http://schemas.microsoft.com/office/drawing/2014/main" id="{6A99467B-F7E7-6F7E-9CFF-7714612896D6}"/>
              </a:ext>
            </a:extLst>
          </p:cNvPr>
          <p:cNvGraphicFramePr/>
          <p:nvPr>
            <p:extLst>
              <p:ext uri="{D42A27DB-BD31-4B8C-83A1-F6EECF244321}">
                <p14:modId xmlns:p14="http://schemas.microsoft.com/office/powerpoint/2010/main" val="3529108389"/>
              </p:ext>
            </p:extLst>
          </p:nvPr>
        </p:nvGraphicFramePr>
        <p:xfrm>
          <a:off x="6964218" y="669556"/>
          <a:ext cx="4987637" cy="50662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900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5F22-1A6B-AA01-29AC-2D9E5FEE5A6A}"/>
              </a:ext>
            </a:extLst>
          </p:cNvPr>
          <p:cNvSpPr>
            <a:spLocks noGrp="1"/>
          </p:cNvSpPr>
          <p:nvPr>
            <p:ph type="title"/>
          </p:nvPr>
        </p:nvSpPr>
        <p:spPr>
          <a:xfrm>
            <a:off x="913795" y="608438"/>
            <a:ext cx="10353762" cy="607804"/>
          </a:xfrm>
        </p:spPr>
        <p:txBody>
          <a:bodyPr>
            <a:normAutofit fontScale="90000"/>
          </a:bodyPr>
          <a:lstStyle/>
          <a:p>
            <a:r>
              <a:rPr lang="en-US" b="1" dirty="0">
                <a:solidFill>
                  <a:srgbClr val="00B0F0"/>
                </a:solidFill>
              </a:rPr>
              <a:t>Impact of the feature ‘Country’ on the churn rate</a:t>
            </a:r>
            <a:endParaRPr lang="en-US" dirty="0">
              <a:solidFill>
                <a:srgbClr val="00B0F0"/>
              </a:solidFill>
            </a:endParaRPr>
          </a:p>
        </p:txBody>
      </p:sp>
      <p:sp>
        <p:nvSpPr>
          <p:cNvPr id="3" name="Text Placeholder 2">
            <a:extLst>
              <a:ext uri="{FF2B5EF4-FFF2-40B4-BE49-F238E27FC236}">
                <a16:creationId xmlns:a16="http://schemas.microsoft.com/office/drawing/2014/main" id="{C46E8D81-0834-17A9-0E96-1217B536F9A0}"/>
              </a:ext>
            </a:extLst>
          </p:cNvPr>
          <p:cNvSpPr>
            <a:spLocks noGrp="1"/>
          </p:cNvSpPr>
          <p:nvPr>
            <p:ph type="body" sz="half" idx="2"/>
          </p:nvPr>
        </p:nvSpPr>
        <p:spPr>
          <a:xfrm>
            <a:off x="195309" y="1411551"/>
            <a:ext cx="11567603" cy="5264458"/>
          </a:xfrm>
        </p:spPr>
        <p:txBody>
          <a:bodyPr/>
          <a:lstStyle/>
          <a:p>
            <a:r>
              <a:rPr lang="en-US" dirty="0" err="1"/>
              <a:t>kjj</a:t>
            </a:r>
            <a:endParaRPr lang="en-US" dirty="0"/>
          </a:p>
        </p:txBody>
      </p:sp>
      <p:pic>
        <p:nvPicPr>
          <p:cNvPr id="5" name="Picture 4">
            <a:extLst>
              <a:ext uri="{FF2B5EF4-FFF2-40B4-BE49-F238E27FC236}">
                <a16:creationId xmlns:a16="http://schemas.microsoft.com/office/drawing/2014/main" id="{AFF452AF-02B2-9516-8965-CF245FED5733}"/>
              </a:ext>
            </a:extLst>
          </p:cNvPr>
          <p:cNvPicPr>
            <a:picLocks noChangeAspect="1"/>
          </p:cNvPicPr>
          <p:nvPr/>
        </p:nvPicPr>
        <p:blipFill>
          <a:blip r:embed="rId2"/>
          <a:stretch>
            <a:fillRect/>
          </a:stretch>
        </p:blipFill>
        <p:spPr>
          <a:xfrm>
            <a:off x="5024761" y="1793289"/>
            <a:ext cx="6587230" cy="4643022"/>
          </a:xfrm>
          <a:prstGeom prst="rect">
            <a:avLst/>
          </a:prstGeom>
        </p:spPr>
      </p:pic>
      <p:graphicFrame>
        <p:nvGraphicFramePr>
          <p:cNvPr id="6" name="Table 6">
            <a:extLst>
              <a:ext uri="{FF2B5EF4-FFF2-40B4-BE49-F238E27FC236}">
                <a16:creationId xmlns:a16="http://schemas.microsoft.com/office/drawing/2014/main" id="{7AF6359E-C7B6-AAB5-8083-AD7B57E9111C}"/>
              </a:ext>
            </a:extLst>
          </p:cNvPr>
          <p:cNvGraphicFramePr>
            <a:graphicFrameLocks noGrp="1"/>
          </p:cNvGraphicFramePr>
          <p:nvPr>
            <p:extLst>
              <p:ext uri="{D42A27DB-BD31-4B8C-83A1-F6EECF244321}">
                <p14:modId xmlns:p14="http://schemas.microsoft.com/office/powerpoint/2010/main" val="1137003653"/>
              </p:ext>
            </p:extLst>
          </p:nvPr>
        </p:nvGraphicFramePr>
        <p:xfrm>
          <a:off x="363984" y="1793290"/>
          <a:ext cx="3932808" cy="1463040"/>
        </p:xfrm>
        <a:graphic>
          <a:graphicData uri="http://schemas.openxmlformats.org/drawingml/2006/table">
            <a:tbl>
              <a:tblPr firstRow="1" bandRow="1">
                <a:tableStyleId>{5C22544A-7EE6-4342-B048-85BDC9FD1C3A}</a:tableStyleId>
              </a:tblPr>
              <a:tblGrid>
                <a:gridCol w="1966404">
                  <a:extLst>
                    <a:ext uri="{9D8B030D-6E8A-4147-A177-3AD203B41FA5}">
                      <a16:colId xmlns:a16="http://schemas.microsoft.com/office/drawing/2014/main" val="3986913946"/>
                    </a:ext>
                  </a:extLst>
                </a:gridCol>
                <a:gridCol w="1966404">
                  <a:extLst>
                    <a:ext uri="{9D8B030D-6E8A-4147-A177-3AD203B41FA5}">
                      <a16:colId xmlns:a16="http://schemas.microsoft.com/office/drawing/2014/main" val="3823046537"/>
                    </a:ext>
                  </a:extLst>
                </a:gridCol>
              </a:tblGrid>
              <a:tr h="363985">
                <a:tc>
                  <a:txBody>
                    <a:bodyPr/>
                    <a:lstStyle/>
                    <a:p>
                      <a:pPr algn="ctr"/>
                      <a:r>
                        <a:rPr lang="en-US" dirty="0"/>
                        <a:t> Country</a:t>
                      </a:r>
                    </a:p>
                  </a:txBody>
                  <a:tcPr/>
                </a:tc>
                <a:tc>
                  <a:txBody>
                    <a:bodyPr/>
                    <a:lstStyle/>
                    <a:p>
                      <a:pPr algn="ctr"/>
                      <a:r>
                        <a:rPr lang="en-US" dirty="0"/>
                        <a:t>  Churn Rate (%)</a:t>
                      </a:r>
                    </a:p>
                  </a:txBody>
                  <a:tcPr/>
                </a:tc>
                <a:extLst>
                  <a:ext uri="{0D108BD9-81ED-4DB2-BD59-A6C34878D82A}">
                    <a16:rowId xmlns:a16="http://schemas.microsoft.com/office/drawing/2014/main" val="3848012956"/>
                  </a:ext>
                </a:extLst>
              </a:tr>
              <a:tr h="363985">
                <a:tc>
                  <a:txBody>
                    <a:bodyPr/>
                    <a:lstStyle/>
                    <a:p>
                      <a:pPr algn="ctr"/>
                      <a:r>
                        <a:rPr lang="en-US" dirty="0"/>
                        <a:t>France</a:t>
                      </a:r>
                    </a:p>
                  </a:txBody>
                  <a:tcPr/>
                </a:tc>
                <a:tc>
                  <a:txBody>
                    <a:bodyPr/>
                    <a:lstStyle/>
                    <a:p>
                      <a:pPr algn="ctr"/>
                      <a:r>
                        <a:rPr lang="en-US" dirty="0"/>
                        <a:t>      39.76</a:t>
                      </a:r>
                    </a:p>
                  </a:txBody>
                  <a:tcPr/>
                </a:tc>
                <a:extLst>
                  <a:ext uri="{0D108BD9-81ED-4DB2-BD59-A6C34878D82A}">
                    <a16:rowId xmlns:a16="http://schemas.microsoft.com/office/drawing/2014/main" val="53898763"/>
                  </a:ext>
                </a:extLst>
              </a:tr>
              <a:tr h="363985">
                <a:tc>
                  <a:txBody>
                    <a:bodyPr/>
                    <a:lstStyle/>
                    <a:p>
                      <a:pPr algn="ctr"/>
                      <a:r>
                        <a:rPr lang="en-US" dirty="0"/>
                        <a:t>Spain</a:t>
                      </a:r>
                    </a:p>
                  </a:txBody>
                  <a:tcPr/>
                </a:tc>
                <a:tc>
                  <a:txBody>
                    <a:bodyPr/>
                    <a:lstStyle/>
                    <a:p>
                      <a:pPr algn="ctr"/>
                      <a:r>
                        <a:rPr lang="en-US" dirty="0"/>
                        <a:t>      39.96</a:t>
                      </a:r>
                    </a:p>
                  </a:txBody>
                  <a:tcPr/>
                </a:tc>
                <a:extLst>
                  <a:ext uri="{0D108BD9-81ED-4DB2-BD59-A6C34878D82A}">
                    <a16:rowId xmlns:a16="http://schemas.microsoft.com/office/drawing/2014/main" val="4159547975"/>
                  </a:ext>
                </a:extLst>
              </a:tr>
              <a:tr h="363985">
                <a:tc>
                  <a:txBody>
                    <a:bodyPr/>
                    <a:lstStyle/>
                    <a:p>
                      <a:pPr algn="ctr"/>
                      <a:r>
                        <a:rPr lang="en-US" dirty="0"/>
                        <a:t>Germany</a:t>
                      </a:r>
                    </a:p>
                  </a:txBody>
                  <a:tcPr/>
                </a:tc>
                <a:tc>
                  <a:txBody>
                    <a:bodyPr/>
                    <a:lstStyle/>
                    <a:p>
                      <a:pPr algn="ctr"/>
                      <a:r>
                        <a:rPr lang="en-US" dirty="0"/>
                        <a:t>      20.27</a:t>
                      </a:r>
                    </a:p>
                  </a:txBody>
                  <a:tcPr/>
                </a:tc>
                <a:extLst>
                  <a:ext uri="{0D108BD9-81ED-4DB2-BD59-A6C34878D82A}">
                    <a16:rowId xmlns:a16="http://schemas.microsoft.com/office/drawing/2014/main" val="3433635318"/>
                  </a:ext>
                </a:extLst>
              </a:tr>
            </a:tbl>
          </a:graphicData>
        </a:graphic>
      </p:graphicFrame>
      <p:sp>
        <p:nvSpPr>
          <p:cNvPr id="10" name="Rectangle: Rounded Corners 9">
            <a:extLst>
              <a:ext uri="{FF2B5EF4-FFF2-40B4-BE49-F238E27FC236}">
                <a16:creationId xmlns:a16="http://schemas.microsoft.com/office/drawing/2014/main" id="{BC2040D8-1EE0-DD6E-AB52-A5B7490BCA1C}"/>
              </a:ext>
            </a:extLst>
          </p:cNvPr>
          <p:cNvSpPr/>
          <p:nvPr/>
        </p:nvSpPr>
        <p:spPr>
          <a:xfrm>
            <a:off x="363984" y="3515557"/>
            <a:ext cx="4021585" cy="3160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the Kruskal Test for statistical significance we accept the alternate hypothesis and can conclude that ‘Country’ has an effect on the Churn-Rate.</a:t>
            </a:r>
          </a:p>
          <a:p>
            <a:pPr algn="ctr"/>
            <a:endParaRPr lang="en-US" dirty="0"/>
          </a:p>
          <a:p>
            <a:pPr algn="ctr"/>
            <a:r>
              <a:rPr lang="en-US" dirty="0"/>
              <a:t>The Churn-Rate in France is lower than Germany by 14%-18%.</a:t>
            </a:r>
          </a:p>
          <a:p>
            <a:pPr algn="ctr"/>
            <a:r>
              <a:rPr lang="en-US" dirty="0"/>
              <a:t>The Churn-Rate in Spain is lower than Germany by 13%-18%.</a:t>
            </a:r>
          </a:p>
        </p:txBody>
      </p:sp>
    </p:spTree>
    <p:extLst>
      <p:ext uri="{BB962C8B-B14F-4D97-AF65-F5344CB8AC3E}">
        <p14:creationId xmlns:p14="http://schemas.microsoft.com/office/powerpoint/2010/main" val="10825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5F22-1A6B-AA01-29AC-2D9E5FEE5A6A}"/>
              </a:ext>
            </a:extLst>
          </p:cNvPr>
          <p:cNvSpPr>
            <a:spLocks noGrp="1"/>
          </p:cNvSpPr>
          <p:nvPr>
            <p:ph type="title"/>
          </p:nvPr>
        </p:nvSpPr>
        <p:spPr>
          <a:xfrm>
            <a:off x="913795" y="608437"/>
            <a:ext cx="10353762" cy="350239"/>
          </a:xfrm>
        </p:spPr>
        <p:txBody>
          <a:bodyPr>
            <a:normAutofit fontScale="90000"/>
          </a:bodyPr>
          <a:lstStyle/>
          <a:p>
            <a:r>
              <a:rPr lang="en-US" b="1" dirty="0">
                <a:solidFill>
                  <a:srgbClr val="00B0F0"/>
                </a:solidFill>
              </a:rPr>
              <a:t>Impact of the feature ‘Gender ’ on the churn rate</a:t>
            </a:r>
            <a:endParaRPr lang="en-US" dirty="0">
              <a:solidFill>
                <a:srgbClr val="00B0F0"/>
              </a:solidFill>
            </a:endParaRPr>
          </a:p>
        </p:txBody>
      </p:sp>
      <p:sp>
        <p:nvSpPr>
          <p:cNvPr id="18" name="Text Placeholder 17">
            <a:extLst>
              <a:ext uri="{FF2B5EF4-FFF2-40B4-BE49-F238E27FC236}">
                <a16:creationId xmlns:a16="http://schemas.microsoft.com/office/drawing/2014/main" id="{DCA3D755-4337-A1C4-E862-A42568348810}"/>
              </a:ext>
            </a:extLst>
          </p:cNvPr>
          <p:cNvSpPr>
            <a:spLocks noGrp="1"/>
          </p:cNvSpPr>
          <p:nvPr>
            <p:ph type="body" sz="half" idx="2"/>
          </p:nvPr>
        </p:nvSpPr>
        <p:spPr/>
        <p:txBody>
          <a:bodyPr/>
          <a:lstStyle/>
          <a:p>
            <a:endParaRPr lang="en-US"/>
          </a:p>
        </p:txBody>
      </p:sp>
      <p:graphicFrame>
        <p:nvGraphicFramePr>
          <p:cNvPr id="6" name="Table 6">
            <a:extLst>
              <a:ext uri="{FF2B5EF4-FFF2-40B4-BE49-F238E27FC236}">
                <a16:creationId xmlns:a16="http://schemas.microsoft.com/office/drawing/2014/main" id="{7AF6359E-C7B6-AAB5-8083-AD7B57E9111C}"/>
              </a:ext>
            </a:extLst>
          </p:cNvPr>
          <p:cNvGraphicFramePr>
            <a:graphicFrameLocks noGrp="1"/>
          </p:cNvGraphicFramePr>
          <p:nvPr>
            <p:extLst>
              <p:ext uri="{D42A27DB-BD31-4B8C-83A1-F6EECF244321}">
                <p14:modId xmlns:p14="http://schemas.microsoft.com/office/powerpoint/2010/main" val="4266752096"/>
              </p:ext>
            </p:extLst>
          </p:nvPr>
        </p:nvGraphicFramePr>
        <p:xfrm>
          <a:off x="363984" y="1411551"/>
          <a:ext cx="3107186" cy="1553591"/>
        </p:xfrm>
        <a:graphic>
          <a:graphicData uri="http://schemas.openxmlformats.org/drawingml/2006/table">
            <a:tbl>
              <a:tblPr firstRow="1" bandRow="1">
                <a:tableStyleId>{5C22544A-7EE6-4342-B048-85BDC9FD1C3A}</a:tableStyleId>
              </a:tblPr>
              <a:tblGrid>
                <a:gridCol w="1553593">
                  <a:extLst>
                    <a:ext uri="{9D8B030D-6E8A-4147-A177-3AD203B41FA5}">
                      <a16:colId xmlns:a16="http://schemas.microsoft.com/office/drawing/2014/main" val="3986913946"/>
                    </a:ext>
                  </a:extLst>
                </a:gridCol>
                <a:gridCol w="1553593">
                  <a:extLst>
                    <a:ext uri="{9D8B030D-6E8A-4147-A177-3AD203B41FA5}">
                      <a16:colId xmlns:a16="http://schemas.microsoft.com/office/drawing/2014/main" val="3823046537"/>
                    </a:ext>
                  </a:extLst>
                </a:gridCol>
              </a:tblGrid>
              <a:tr h="725009">
                <a:tc>
                  <a:txBody>
                    <a:bodyPr/>
                    <a:lstStyle/>
                    <a:p>
                      <a:pPr algn="ctr"/>
                      <a:r>
                        <a:rPr lang="en-US" dirty="0"/>
                        <a:t> Gender</a:t>
                      </a:r>
                    </a:p>
                  </a:txBody>
                  <a:tcPr/>
                </a:tc>
                <a:tc>
                  <a:txBody>
                    <a:bodyPr/>
                    <a:lstStyle/>
                    <a:p>
                      <a:pPr algn="ctr"/>
                      <a:r>
                        <a:rPr lang="en-US" dirty="0"/>
                        <a:t>  Churn Rate (%)</a:t>
                      </a:r>
                    </a:p>
                  </a:txBody>
                  <a:tcPr/>
                </a:tc>
                <a:extLst>
                  <a:ext uri="{0D108BD9-81ED-4DB2-BD59-A6C34878D82A}">
                    <a16:rowId xmlns:a16="http://schemas.microsoft.com/office/drawing/2014/main" val="3848012956"/>
                  </a:ext>
                </a:extLst>
              </a:tr>
              <a:tr h="414291">
                <a:tc>
                  <a:txBody>
                    <a:bodyPr/>
                    <a:lstStyle/>
                    <a:p>
                      <a:pPr algn="ctr"/>
                      <a:r>
                        <a:rPr lang="en-US" dirty="0"/>
                        <a:t>Male</a:t>
                      </a:r>
                    </a:p>
                  </a:txBody>
                  <a:tcPr/>
                </a:tc>
                <a:tc>
                  <a:txBody>
                    <a:bodyPr/>
                    <a:lstStyle/>
                    <a:p>
                      <a:pPr algn="ctr"/>
                      <a:r>
                        <a:rPr lang="en-US" dirty="0"/>
                        <a:t>      44.08</a:t>
                      </a:r>
                    </a:p>
                  </a:txBody>
                  <a:tcPr/>
                </a:tc>
                <a:extLst>
                  <a:ext uri="{0D108BD9-81ED-4DB2-BD59-A6C34878D82A}">
                    <a16:rowId xmlns:a16="http://schemas.microsoft.com/office/drawing/2014/main" val="53898763"/>
                  </a:ext>
                </a:extLst>
              </a:tr>
              <a:tr h="414291">
                <a:tc>
                  <a:txBody>
                    <a:bodyPr/>
                    <a:lstStyle/>
                    <a:p>
                      <a:pPr algn="ctr"/>
                      <a:r>
                        <a:rPr lang="en-US" dirty="0"/>
                        <a:t>Female</a:t>
                      </a:r>
                    </a:p>
                  </a:txBody>
                  <a:tcPr/>
                </a:tc>
                <a:tc>
                  <a:txBody>
                    <a:bodyPr/>
                    <a:lstStyle/>
                    <a:p>
                      <a:pPr algn="ctr"/>
                      <a:r>
                        <a:rPr lang="en-US" dirty="0"/>
                        <a:t>      55.92</a:t>
                      </a:r>
                    </a:p>
                  </a:txBody>
                  <a:tcPr/>
                </a:tc>
                <a:extLst>
                  <a:ext uri="{0D108BD9-81ED-4DB2-BD59-A6C34878D82A}">
                    <a16:rowId xmlns:a16="http://schemas.microsoft.com/office/drawing/2014/main" val="4159547975"/>
                  </a:ext>
                </a:extLst>
              </a:tr>
            </a:tbl>
          </a:graphicData>
        </a:graphic>
      </p:graphicFrame>
      <p:sp>
        <p:nvSpPr>
          <p:cNvPr id="10" name="Rectangle: Rounded Corners 9">
            <a:extLst>
              <a:ext uri="{FF2B5EF4-FFF2-40B4-BE49-F238E27FC236}">
                <a16:creationId xmlns:a16="http://schemas.microsoft.com/office/drawing/2014/main" id="{BC2040D8-1EE0-DD6E-AB52-A5B7490BCA1C}"/>
              </a:ext>
            </a:extLst>
          </p:cNvPr>
          <p:cNvSpPr/>
          <p:nvPr/>
        </p:nvSpPr>
        <p:spPr>
          <a:xfrm>
            <a:off x="3657600" y="1740022"/>
            <a:ext cx="3364637" cy="4438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the Kruskal Test for statistical significance we accept the alternate hypothesis and can conclude that ‘Gender’ has an effect on the Churn-Rate.</a:t>
            </a:r>
          </a:p>
          <a:p>
            <a:pPr algn="ctr"/>
            <a:endParaRPr lang="en-US" dirty="0"/>
          </a:p>
          <a:p>
            <a:pPr algn="ctr"/>
            <a:r>
              <a:rPr lang="en-US" dirty="0"/>
              <a:t>The Churn-Rate for Males is on an average lower than that of Females by 7% - 10%.</a:t>
            </a:r>
          </a:p>
        </p:txBody>
      </p:sp>
      <p:pic>
        <p:nvPicPr>
          <p:cNvPr id="12" name="Picture 11">
            <a:extLst>
              <a:ext uri="{FF2B5EF4-FFF2-40B4-BE49-F238E27FC236}">
                <a16:creationId xmlns:a16="http://schemas.microsoft.com/office/drawing/2014/main" id="{EB3C0C00-FE48-5839-AEA4-51C0A388A965}"/>
              </a:ext>
            </a:extLst>
          </p:cNvPr>
          <p:cNvPicPr>
            <a:picLocks noChangeAspect="1"/>
          </p:cNvPicPr>
          <p:nvPr/>
        </p:nvPicPr>
        <p:blipFill>
          <a:blip r:embed="rId2"/>
          <a:stretch>
            <a:fillRect/>
          </a:stretch>
        </p:blipFill>
        <p:spPr>
          <a:xfrm>
            <a:off x="363984" y="3428999"/>
            <a:ext cx="3107186" cy="3007311"/>
          </a:xfrm>
          <a:prstGeom prst="rect">
            <a:avLst/>
          </a:prstGeom>
        </p:spPr>
      </p:pic>
      <p:pic>
        <p:nvPicPr>
          <p:cNvPr id="14" name="Picture 13">
            <a:extLst>
              <a:ext uri="{FF2B5EF4-FFF2-40B4-BE49-F238E27FC236}">
                <a16:creationId xmlns:a16="http://schemas.microsoft.com/office/drawing/2014/main" id="{BF24DE9C-591C-EF22-DA61-F4084BD4F2F0}"/>
              </a:ext>
            </a:extLst>
          </p:cNvPr>
          <p:cNvPicPr>
            <a:picLocks noChangeAspect="1"/>
          </p:cNvPicPr>
          <p:nvPr/>
        </p:nvPicPr>
        <p:blipFill>
          <a:blip r:embed="rId3"/>
          <a:stretch>
            <a:fillRect/>
          </a:stretch>
        </p:blipFill>
        <p:spPr>
          <a:xfrm>
            <a:off x="7115454" y="1597980"/>
            <a:ext cx="4975932" cy="4580877"/>
          </a:xfrm>
          <a:prstGeom prst="rect">
            <a:avLst/>
          </a:prstGeom>
        </p:spPr>
      </p:pic>
    </p:spTree>
    <p:extLst>
      <p:ext uri="{BB962C8B-B14F-4D97-AF65-F5344CB8AC3E}">
        <p14:creationId xmlns:p14="http://schemas.microsoft.com/office/powerpoint/2010/main" val="387253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5F22-1A6B-AA01-29AC-2D9E5FEE5A6A}"/>
              </a:ext>
            </a:extLst>
          </p:cNvPr>
          <p:cNvSpPr>
            <a:spLocks noGrp="1"/>
          </p:cNvSpPr>
          <p:nvPr>
            <p:ph type="title"/>
          </p:nvPr>
        </p:nvSpPr>
        <p:spPr>
          <a:xfrm>
            <a:off x="913795" y="608437"/>
            <a:ext cx="10353762" cy="350239"/>
          </a:xfrm>
        </p:spPr>
        <p:txBody>
          <a:bodyPr>
            <a:normAutofit fontScale="90000"/>
          </a:bodyPr>
          <a:lstStyle/>
          <a:p>
            <a:r>
              <a:rPr lang="en-US" b="1" dirty="0">
                <a:solidFill>
                  <a:srgbClr val="00B0F0"/>
                </a:solidFill>
              </a:rPr>
              <a:t>Impact of the feature ‘Age’ on the churn rate</a:t>
            </a:r>
            <a:endParaRPr lang="en-US" dirty="0">
              <a:solidFill>
                <a:srgbClr val="00B0F0"/>
              </a:solidFill>
            </a:endParaRPr>
          </a:p>
        </p:txBody>
      </p:sp>
      <p:sp>
        <p:nvSpPr>
          <p:cNvPr id="18" name="Text Placeholder 17">
            <a:extLst>
              <a:ext uri="{FF2B5EF4-FFF2-40B4-BE49-F238E27FC236}">
                <a16:creationId xmlns:a16="http://schemas.microsoft.com/office/drawing/2014/main" id="{DCA3D755-4337-A1C4-E862-A42568348810}"/>
              </a:ext>
            </a:extLst>
          </p:cNvPr>
          <p:cNvSpPr>
            <a:spLocks noGrp="1"/>
          </p:cNvSpPr>
          <p:nvPr>
            <p:ph type="body" sz="half" idx="2"/>
          </p:nvPr>
        </p:nvSpPr>
        <p:spPr>
          <a:xfrm>
            <a:off x="1589103" y="4598632"/>
            <a:ext cx="9678454" cy="1198373"/>
          </a:xfrm>
        </p:spPr>
        <p:txBody>
          <a:bodyPr/>
          <a:lstStyle/>
          <a:p>
            <a:endParaRPr lang="en-US" dirty="0"/>
          </a:p>
        </p:txBody>
      </p:sp>
      <p:graphicFrame>
        <p:nvGraphicFramePr>
          <p:cNvPr id="6" name="Table 6">
            <a:extLst>
              <a:ext uri="{FF2B5EF4-FFF2-40B4-BE49-F238E27FC236}">
                <a16:creationId xmlns:a16="http://schemas.microsoft.com/office/drawing/2014/main" id="{7AF6359E-C7B6-AAB5-8083-AD7B57E9111C}"/>
              </a:ext>
            </a:extLst>
          </p:cNvPr>
          <p:cNvGraphicFramePr>
            <a:graphicFrameLocks noGrp="1"/>
          </p:cNvGraphicFramePr>
          <p:nvPr>
            <p:extLst>
              <p:ext uri="{D42A27DB-BD31-4B8C-83A1-F6EECF244321}">
                <p14:modId xmlns:p14="http://schemas.microsoft.com/office/powerpoint/2010/main" val="913353756"/>
              </p:ext>
            </p:extLst>
          </p:nvPr>
        </p:nvGraphicFramePr>
        <p:xfrm>
          <a:off x="363984" y="1411551"/>
          <a:ext cx="3107186" cy="1967882"/>
        </p:xfrm>
        <a:graphic>
          <a:graphicData uri="http://schemas.openxmlformats.org/drawingml/2006/table">
            <a:tbl>
              <a:tblPr firstRow="1" bandRow="1">
                <a:tableStyleId>{5C22544A-7EE6-4342-B048-85BDC9FD1C3A}</a:tableStyleId>
              </a:tblPr>
              <a:tblGrid>
                <a:gridCol w="1553593">
                  <a:extLst>
                    <a:ext uri="{9D8B030D-6E8A-4147-A177-3AD203B41FA5}">
                      <a16:colId xmlns:a16="http://schemas.microsoft.com/office/drawing/2014/main" val="3986913946"/>
                    </a:ext>
                  </a:extLst>
                </a:gridCol>
                <a:gridCol w="1553593">
                  <a:extLst>
                    <a:ext uri="{9D8B030D-6E8A-4147-A177-3AD203B41FA5}">
                      <a16:colId xmlns:a16="http://schemas.microsoft.com/office/drawing/2014/main" val="3823046537"/>
                    </a:ext>
                  </a:extLst>
                </a:gridCol>
              </a:tblGrid>
              <a:tr h="725009">
                <a:tc>
                  <a:txBody>
                    <a:bodyPr/>
                    <a:lstStyle/>
                    <a:p>
                      <a:pPr algn="ctr"/>
                      <a:r>
                        <a:rPr lang="en-US" dirty="0"/>
                        <a:t>Age Groups</a:t>
                      </a:r>
                    </a:p>
                  </a:txBody>
                  <a:tcPr/>
                </a:tc>
                <a:tc>
                  <a:txBody>
                    <a:bodyPr/>
                    <a:lstStyle/>
                    <a:p>
                      <a:pPr algn="ctr"/>
                      <a:r>
                        <a:rPr lang="en-US" dirty="0"/>
                        <a:t>  Churn Rate (%)</a:t>
                      </a:r>
                    </a:p>
                  </a:txBody>
                  <a:tcPr/>
                </a:tc>
                <a:extLst>
                  <a:ext uri="{0D108BD9-81ED-4DB2-BD59-A6C34878D82A}">
                    <a16:rowId xmlns:a16="http://schemas.microsoft.com/office/drawing/2014/main" val="3848012956"/>
                  </a:ext>
                </a:extLst>
              </a:tr>
              <a:tr h="414291">
                <a:tc>
                  <a:txBody>
                    <a:bodyPr/>
                    <a:lstStyle/>
                    <a:p>
                      <a:pPr algn="ctr"/>
                      <a:r>
                        <a:rPr lang="en-US" dirty="0"/>
                        <a:t>Young</a:t>
                      </a:r>
                    </a:p>
                  </a:txBody>
                  <a:tcPr/>
                </a:tc>
                <a:tc>
                  <a:txBody>
                    <a:bodyPr/>
                    <a:lstStyle/>
                    <a:p>
                      <a:pPr algn="ctr"/>
                      <a:r>
                        <a:rPr lang="en-US" dirty="0"/>
                        <a:t>1.96</a:t>
                      </a:r>
                    </a:p>
                  </a:txBody>
                  <a:tcPr/>
                </a:tc>
                <a:extLst>
                  <a:ext uri="{0D108BD9-81ED-4DB2-BD59-A6C34878D82A}">
                    <a16:rowId xmlns:a16="http://schemas.microsoft.com/office/drawing/2014/main" val="53898763"/>
                  </a:ext>
                </a:extLst>
              </a:tr>
              <a:tr h="414291">
                <a:tc>
                  <a:txBody>
                    <a:bodyPr/>
                    <a:lstStyle/>
                    <a:p>
                      <a:pPr algn="ctr"/>
                      <a:r>
                        <a:rPr lang="en-US" dirty="0"/>
                        <a:t>Adults</a:t>
                      </a:r>
                    </a:p>
                  </a:txBody>
                  <a:tcPr/>
                </a:tc>
                <a:tc>
                  <a:txBody>
                    <a:bodyPr/>
                    <a:lstStyle/>
                    <a:p>
                      <a:pPr algn="ctr"/>
                      <a:r>
                        <a:rPr lang="en-US" dirty="0"/>
                        <a:t>   95.93</a:t>
                      </a:r>
                    </a:p>
                  </a:txBody>
                  <a:tcPr/>
                </a:tc>
                <a:extLst>
                  <a:ext uri="{0D108BD9-81ED-4DB2-BD59-A6C34878D82A}">
                    <a16:rowId xmlns:a16="http://schemas.microsoft.com/office/drawing/2014/main" val="4159547975"/>
                  </a:ext>
                </a:extLst>
              </a:tr>
              <a:tr h="414291">
                <a:tc>
                  <a:txBody>
                    <a:bodyPr/>
                    <a:lstStyle/>
                    <a:p>
                      <a:pPr algn="ctr"/>
                      <a:r>
                        <a:rPr lang="en-US" dirty="0"/>
                        <a:t>Seniors</a:t>
                      </a:r>
                    </a:p>
                  </a:txBody>
                  <a:tcPr/>
                </a:tc>
                <a:tc>
                  <a:txBody>
                    <a:bodyPr/>
                    <a:lstStyle/>
                    <a:p>
                      <a:pPr algn="ctr"/>
                      <a:r>
                        <a:rPr lang="en-US" dirty="0"/>
                        <a:t>2.11</a:t>
                      </a:r>
                    </a:p>
                  </a:txBody>
                  <a:tcPr/>
                </a:tc>
                <a:extLst>
                  <a:ext uri="{0D108BD9-81ED-4DB2-BD59-A6C34878D82A}">
                    <a16:rowId xmlns:a16="http://schemas.microsoft.com/office/drawing/2014/main" val="1594495136"/>
                  </a:ext>
                </a:extLst>
              </a:tr>
            </a:tbl>
          </a:graphicData>
        </a:graphic>
      </p:graphicFrame>
      <p:sp>
        <p:nvSpPr>
          <p:cNvPr id="10" name="Rectangle: Rounded Corners 9">
            <a:extLst>
              <a:ext uri="{FF2B5EF4-FFF2-40B4-BE49-F238E27FC236}">
                <a16:creationId xmlns:a16="http://schemas.microsoft.com/office/drawing/2014/main" id="{BC2040D8-1EE0-DD6E-AB52-A5B7490BCA1C}"/>
              </a:ext>
            </a:extLst>
          </p:cNvPr>
          <p:cNvSpPr/>
          <p:nvPr/>
        </p:nvSpPr>
        <p:spPr>
          <a:xfrm>
            <a:off x="235258" y="3478567"/>
            <a:ext cx="3364637" cy="3277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the Kruskal Test for statistical significance we accept the alternate hypothesis and can conclude that ‘Age’ has an effect on the Churn-Rate.</a:t>
            </a:r>
          </a:p>
          <a:p>
            <a:pPr algn="ctr"/>
            <a:r>
              <a:rPr lang="en-US" dirty="0"/>
              <a:t>The Churn-Rate in Young people is lower than Adults by 9.6% - 15%.</a:t>
            </a:r>
          </a:p>
          <a:p>
            <a:pPr algn="ctr"/>
            <a:r>
              <a:rPr lang="en-US" dirty="0"/>
              <a:t>The Churn-Rate in Seniors is lower Adults by 1.5% -  10%.</a:t>
            </a:r>
          </a:p>
        </p:txBody>
      </p:sp>
      <p:pic>
        <p:nvPicPr>
          <p:cNvPr id="4" name="Picture 3">
            <a:extLst>
              <a:ext uri="{FF2B5EF4-FFF2-40B4-BE49-F238E27FC236}">
                <a16:creationId xmlns:a16="http://schemas.microsoft.com/office/drawing/2014/main" id="{CD1AD703-A049-0757-CD85-78CD1D2379BD}"/>
              </a:ext>
            </a:extLst>
          </p:cNvPr>
          <p:cNvPicPr>
            <a:picLocks noChangeAspect="1"/>
          </p:cNvPicPr>
          <p:nvPr/>
        </p:nvPicPr>
        <p:blipFill>
          <a:blip r:embed="rId2"/>
          <a:stretch>
            <a:fillRect/>
          </a:stretch>
        </p:blipFill>
        <p:spPr>
          <a:xfrm>
            <a:off x="7137647" y="1518082"/>
            <a:ext cx="4935984" cy="4731481"/>
          </a:xfrm>
          <a:prstGeom prst="rect">
            <a:avLst/>
          </a:prstGeom>
        </p:spPr>
      </p:pic>
      <p:pic>
        <p:nvPicPr>
          <p:cNvPr id="7" name="Picture 6">
            <a:extLst>
              <a:ext uri="{FF2B5EF4-FFF2-40B4-BE49-F238E27FC236}">
                <a16:creationId xmlns:a16="http://schemas.microsoft.com/office/drawing/2014/main" id="{25C173F3-C19B-E2C4-3940-81E8DEED57F5}"/>
              </a:ext>
            </a:extLst>
          </p:cNvPr>
          <p:cNvPicPr>
            <a:picLocks noChangeAspect="1"/>
          </p:cNvPicPr>
          <p:nvPr/>
        </p:nvPicPr>
        <p:blipFill>
          <a:blip r:embed="rId3"/>
          <a:stretch>
            <a:fillRect/>
          </a:stretch>
        </p:blipFill>
        <p:spPr>
          <a:xfrm>
            <a:off x="3728622" y="1518082"/>
            <a:ext cx="3364638" cy="4731481"/>
          </a:xfrm>
          <a:prstGeom prst="rect">
            <a:avLst/>
          </a:prstGeom>
        </p:spPr>
      </p:pic>
    </p:spTree>
    <p:extLst>
      <p:ext uri="{BB962C8B-B14F-4D97-AF65-F5344CB8AC3E}">
        <p14:creationId xmlns:p14="http://schemas.microsoft.com/office/powerpoint/2010/main" val="324648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5F22-1A6B-AA01-29AC-2D9E5FEE5A6A}"/>
              </a:ext>
            </a:extLst>
          </p:cNvPr>
          <p:cNvSpPr>
            <a:spLocks noGrp="1"/>
          </p:cNvSpPr>
          <p:nvPr>
            <p:ph type="title"/>
          </p:nvPr>
        </p:nvSpPr>
        <p:spPr>
          <a:xfrm>
            <a:off x="905523" y="257452"/>
            <a:ext cx="10362034" cy="701224"/>
          </a:xfrm>
        </p:spPr>
        <p:txBody>
          <a:bodyPr>
            <a:normAutofit fontScale="90000"/>
          </a:bodyPr>
          <a:lstStyle/>
          <a:p>
            <a:r>
              <a:rPr lang="en-US" b="1" dirty="0">
                <a:solidFill>
                  <a:srgbClr val="00B0F0"/>
                </a:solidFill>
              </a:rPr>
              <a:t>Impact of the feature ‘Number of Products’ on the churn rate</a:t>
            </a:r>
            <a:endParaRPr lang="en-US" dirty="0">
              <a:solidFill>
                <a:srgbClr val="00B0F0"/>
              </a:solidFill>
            </a:endParaRPr>
          </a:p>
        </p:txBody>
      </p:sp>
      <p:graphicFrame>
        <p:nvGraphicFramePr>
          <p:cNvPr id="6" name="Table 6">
            <a:extLst>
              <a:ext uri="{FF2B5EF4-FFF2-40B4-BE49-F238E27FC236}">
                <a16:creationId xmlns:a16="http://schemas.microsoft.com/office/drawing/2014/main" id="{7AF6359E-C7B6-AAB5-8083-AD7B57E9111C}"/>
              </a:ext>
            </a:extLst>
          </p:cNvPr>
          <p:cNvGraphicFramePr>
            <a:graphicFrameLocks noGrp="1"/>
          </p:cNvGraphicFramePr>
          <p:nvPr>
            <p:extLst>
              <p:ext uri="{D42A27DB-BD31-4B8C-83A1-F6EECF244321}">
                <p14:modId xmlns:p14="http://schemas.microsoft.com/office/powerpoint/2010/main" val="20116740"/>
              </p:ext>
            </p:extLst>
          </p:nvPr>
        </p:nvGraphicFramePr>
        <p:xfrm>
          <a:off x="385012" y="1011820"/>
          <a:ext cx="3834062" cy="2103120"/>
        </p:xfrm>
        <a:graphic>
          <a:graphicData uri="http://schemas.openxmlformats.org/drawingml/2006/table">
            <a:tbl>
              <a:tblPr firstRow="1" bandRow="1">
                <a:tableStyleId>{5C22544A-7EE6-4342-B048-85BDC9FD1C3A}</a:tableStyleId>
              </a:tblPr>
              <a:tblGrid>
                <a:gridCol w="1260606">
                  <a:extLst>
                    <a:ext uri="{9D8B030D-6E8A-4147-A177-3AD203B41FA5}">
                      <a16:colId xmlns:a16="http://schemas.microsoft.com/office/drawing/2014/main" val="3986913946"/>
                    </a:ext>
                  </a:extLst>
                </a:gridCol>
                <a:gridCol w="1286728">
                  <a:extLst>
                    <a:ext uri="{9D8B030D-6E8A-4147-A177-3AD203B41FA5}">
                      <a16:colId xmlns:a16="http://schemas.microsoft.com/office/drawing/2014/main" val="3823046537"/>
                    </a:ext>
                  </a:extLst>
                </a:gridCol>
                <a:gridCol w="1286728">
                  <a:extLst>
                    <a:ext uri="{9D8B030D-6E8A-4147-A177-3AD203B41FA5}">
                      <a16:colId xmlns:a16="http://schemas.microsoft.com/office/drawing/2014/main" val="1535733447"/>
                    </a:ext>
                  </a:extLst>
                </a:gridCol>
              </a:tblGrid>
              <a:tr h="469552">
                <a:tc>
                  <a:txBody>
                    <a:bodyPr/>
                    <a:lstStyle/>
                    <a:p>
                      <a:pPr algn="ctr"/>
                      <a:r>
                        <a:rPr lang="en-US" dirty="0"/>
                        <a:t>No of Products</a:t>
                      </a:r>
                    </a:p>
                  </a:txBody>
                  <a:tcPr/>
                </a:tc>
                <a:tc>
                  <a:txBody>
                    <a:bodyPr/>
                    <a:lstStyle/>
                    <a:p>
                      <a:pPr algn="ctr"/>
                      <a:r>
                        <a:rPr lang="en-US" dirty="0"/>
                        <a:t>Churn Per Group  </a:t>
                      </a:r>
                    </a:p>
                  </a:txBody>
                  <a:tcPr/>
                </a:tc>
                <a:tc>
                  <a:txBody>
                    <a:bodyPr/>
                    <a:lstStyle/>
                    <a:p>
                      <a:pPr algn="ctr"/>
                      <a:r>
                        <a:rPr lang="en-US" dirty="0"/>
                        <a:t>Churn Rate (%)</a:t>
                      </a:r>
                    </a:p>
                  </a:txBody>
                  <a:tcPr/>
                </a:tc>
                <a:extLst>
                  <a:ext uri="{0D108BD9-81ED-4DB2-BD59-A6C34878D82A}">
                    <a16:rowId xmlns:a16="http://schemas.microsoft.com/office/drawing/2014/main" val="3848012956"/>
                  </a:ext>
                </a:extLst>
              </a:tr>
              <a:tr h="268316">
                <a:tc>
                  <a:txBody>
                    <a:bodyPr/>
                    <a:lstStyle/>
                    <a:p>
                      <a:pPr algn="ctr"/>
                      <a:r>
                        <a:rPr lang="en-US" dirty="0"/>
                        <a:t>One</a:t>
                      </a:r>
                    </a:p>
                  </a:txBody>
                  <a:tcPr/>
                </a:tc>
                <a:tc>
                  <a:txBody>
                    <a:bodyPr/>
                    <a:lstStyle/>
                    <a:p>
                      <a:pPr algn="ctr"/>
                      <a:r>
                        <a:rPr lang="en-US" dirty="0"/>
                        <a:t>1409</a:t>
                      </a:r>
                    </a:p>
                  </a:txBody>
                  <a:tcPr/>
                </a:tc>
                <a:tc>
                  <a:txBody>
                    <a:bodyPr/>
                    <a:lstStyle/>
                    <a:p>
                      <a:pPr algn="ctr"/>
                      <a:r>
                        <a:rPr lang="en-US" dirty="0"/>
                        <a:t>69.17</a:t>
                      </a:r>
                    </a:p>
                  </a:txBody>
                  <a:tcPr/>
                </a:tc>
                <a:extLst>
                  <a:ext uri="{0D108BD9-81ED-4DB2-BD59-A6C34878D82A}">
                    <a16:rowId xmlns:a16="http://schemas.microsoft.com/office/drawing/2014/main" val="53898763"/>
                  </a:ext>
                </a:extLst>
              </a:tr>
              <a:tr h="268316">
                <a:tc>
                  <a:txBody>
                    <a:bodyPr/>
                    <a:lstStyle/>
                    <a:p>
                      <a:pPr algn="ctr"/>
                      <a:r>
                        <a:rPr lang="en-US" dirty="0"/>
                        <a:t>Two</a:t>
                      </a:r>
                    </a:p>
                  </a:txBody>
                  <a:tcPr/>
                </a:tc>
                <a:tc>
                  <a:txBody>
                    <a:bodyPr/>
                    <a:lstStyle/>
                    <a:p>
                      <a:pPr algn="ctr"/>
                      <a:r>
                        <a:rPr lang="en-US" dirty="0"/>
                        <a:t>   348</a:t>
                      </a:r>
                    </a:p>
                  </a:txBody>
                  <a:tcPr/>
                </a:tc>
                <a:tc>
                  <a:txBody>
                    <a:bodyPr/>
                    <a:lstStyle/>
                    <a:p>
                      <a:pPr algn="ctr"/>
                      <a:r>
                        <a:rPr lang="en-US" dirty="0"/>
                        <a:t>17.08</a:t>
                      </a:r>
                    </a:p>
                  </a:txBody>
                  <a:tcPr/>
                </a:tc>
                <a:extLst>
                  <a:ext uri="{0D108BD9-81ED-4DB2-BD59-A6C34878D82A}">
                    <a16:rowId xmlns:a16="http://schemas.microsoft.com/office/drawing/2014/main" val="4159547975"/>
                  </a:ext>
                </a:extLst>
              </a:tr>
              <a:tr h="268316">
                <a:tc>
                  <a:txBody>
                    <a:bodyPr/>
                    <a:lstStyle/>
                    <a:p>
                      <a:pPr algn="ctr"/>
                      <a:r>
                        <a:rPr lang="en-US" dirty="0"/>
                        <a:t>Three</a:t>
                      </a:r>
                    </a:p>
                  </a:txBody>
                  <a:tcPr/>
                </a:tc>
                <a:tc>
                  <a:txBody>
                    <a:bodyPr/>
                    <a:lstStyle/>
                    <a:p>
                      <a:pPr algn="ctr"/>
                      <a:r>
                        <a:rPr lang="en-US" dirty="0"/>
                        <a:t>220</a:t>
                      </a:r>
                    </a:p>
                  </a:txBody>
                  <a:tcPr/>
                </a:tc>
                <a:tc>
                  <a:txBody>
                    <a:bodyPr/>
                    <a:lstStyle/>
                    <a:p>
                      <a:pPr algn="ctr"/>
                      <a:r>
                        <a:rPr lang="en-US" dirty="0"/>
                        <a:t>10.80</a:t>
                      </a:r>
                    </a:p>
                  </a:txBody>
                  <a:tcPr/>
                </a:tc>
                <a:extLst>
                  <a:ext uri="{0D108BD9-81ED-4DB2-BD59-A6C34878D82A}">
                    <a16:rowId xmlns:a16="http://schemas.microsoft.com/office/drawing/2014/main" val="1594495136"/>
                  </a:ext>
                </a:extLst>
              </a:tr>
              <a:tr h="268316">
                <a:tc>
                  <a:txBody>
                    <a:bodyPr/>
                    <a:lstStyle/>
                    <a:p>
                      <a:pPr algn="ctr"/>
                      <a:r>
                        <a:rPr lang="en-US" dirty="0"/>
                        <a:t>Four</a:t>
                      </a:r>
                    </a:p>
                  </a:txBody>
                  <a:tcPr/>
                </a:tc>
                <a:tc>
                  <a:txBody>
                    <a:bodyPr/>
                    <a:lstStyle/>
                    <a:p>
                      <a:pPr algn="ctr"/>
                      <a:r>
                        <a:rPr lang="en-US" dirty="0"/>
                        <a:t>60</a:t>
                      </a:r>
                    </a:p>
                  </a:txBody>
                  <a:tcPr/>
                </a:tc>
                <a:tc>
                  <a:txBody>
                    <a:bodyPr/>
                    <a:lstStyle/>
                    <a:p>
                      <a:pPr algn="ctr"/>
                      <a:r>
                        <a:rPr lang="en-US" dirty="0"/>
                        <a:t>2.95</a:t>
                      </a:r>
                    </a:p>
                  </a:txBody>
                  <a:tcPr/>
                </a:tc>
                <a:extLst>
                  <a:ext uri="{0D108BD9-81ED-4DB2-BD59-A6C34878D82A}">
                    <a16:rowId xmlns:a16="http://schemas.microsoft.com/office/drawing/2014/main" val="1199580527"/>
                  </a:ext>
                </a:extLst>
              </a:tr>
            </a:tbl>
          </a:graphicData>
        </a:graphic>
      </p:graphicFrame>
      <p:sp>
        <p:nvSpPr>
          <p:cNvPr id="10" name="Rectangle: Rounded Corners 9">
            <a:extLst>
              <a:ext uri="{FF2B5EF4-FFF2-40B4-BE49-F238E27FC236}">
                <a16:creationId xmlns:a16="http://schemas.microsoft.com/office/drawing/2014/main" id="{BC2040D8-1EE0-DD6E-AB52-A5B7490BCA1C}"/>
              </a:ext>
            </a:extLst>
          </p:cNvPr>
          <p:cNvSpPr/>
          <p:nvPr/>
        </p:nvSpPr>
        <p:spPr>
          <a:xfrm>
            <a:off x="235258" y="3168084"/>
            <a:ext cx="4192363" cy="36899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the Kruskal Test for statistical significance we accept the alternate hypothesis and can conclude that ‘Number of Products’ has an effect on the Churn-Rate.</a:t>
            </a:r>
          </a:p>
          <a:p>
            <a:pPr algn="ctr"/>
            <a:r>
              <a:rPr lang="en-US" dirty="0"/>
              <a:t>The Churn-Rate for people having two products is lower than that of people having one product by 18.6% - 21%.</a:t>
            </a:r>
          </a:p>
          <a:p>
            <a:pPr algn="ctr"/>
            <a:r>
              <a:rPr lang="en-US" dirty="0"/>
              <a:t>The Churn-Rate for people with four products is lower than those with four products by 71% - 73%.</a:t>
            </a:r>
          </a:p>
        </p:txBody>
      </p:sp>
      <p:pic>
        <p:nvPicPr>
          <p:cNvPr id="5" name="Picture 4">
            <a:extLst>
              <a:ext uri="{FF2B5EF4-FFF2-40B4-BE49-F238E27FC236}">
                <a16:creationId xmlns:a16="http://schemas.microsoft.com/office/drawing/2014/main" id="{24C26C5A-BA6D-581F-E418-FAA3BF076342}"/>
              </a:ext>
            </a:extLst>
          </p:cNvPr>
          <p:cNvPicPr>
            <a:picLocks noChangeAspect="1"/>
          </p:cNvPicPr>
          <p:nvPr/>
        </p:nvPicPr>
        <p:blipFill>
          <a:blip r:embed="rId2"/>
          <a:stretch>
            <a:fillRect/>
          </a:stretch>
        </p:blipFill>
        <p:spPr>
          <a:xfrm>
            <a:off x="4932713" y="1225119"/>
            <a:ext cx="6874276" cy="5024444"/>
          </a:xfrm>
          <a:prstGeom prst="rect">
            <a:avLst/>
          </a:prstGeom>
        </p:spPr>
      </p:pic>
    </p:spTree>
    <p:extLst>
      <p:ext uri="{BB962C8B-B14F-4D97-AF65-F5344CB8AC3E}">
        <p14:creationId xmlns:p14="http://schemas.microsoft.com/office/powerpoint/2010/main" val="408346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5F22-1A6B-AA01-29AC-2D9E5FEE5A6A}"/>
              </a:ext>
            </a:extLst>
          </p:cNvPr>
          <p:cNvSpPr>
            <a:spLocks noGrp="1"/>
          </p:cNvSpPr>
          <p:nvPr>
            <p:ph type="title"/>
          </p:nvPr>
        </p:nvSpPr>
        <p:spPr>
          <a:xfrm>
            <a:off x="905523" y="257452"/>
            <a:ext cx="10362034" cy="701224"/>
          </a:xfrm>
        </p:spPr>
        <p:txBody>
          <a:bodyPr>
            <a:normAutofit fontScale="90000"/>
          </a:bodyPr>
          <a:lstStyle/>
          <a:p>
            <a:r>
              <a:rPr lang="en-US" b="1" dirty="0">
                <a:solidFill>
                  <a:srgbClr val="00B0F0"/>
                </a:solidFill>
              </a:rPr>
              <a:t>Impact of the feature ‘Activity Status’ on the churn rate</a:t>
            </a:r>
            <a:endParaRPr lang="en-US" dirty="0">
              <a:solidFill>
                <a:srgbClr val="00B0F0"/>
              </a:solidFill>
            </a:endParaRPr>
          </a:p>
        </p:txBody>
      </p:sp>
      <p:graphicFrame>
        <p:nvGraphicFramePr>
          <p:cNvPr id="6" name="Table 6">
            <a:extLst>
              <a:ext uri="{FF2B5EF4-FFF2-40B4-BE49-F238E27FC236}">
                <a16:creationId xmlns:a16="http://schemas.microsoft.com/office/drawing/2014/main" id="{7AF6359E-C7B6-AAB5-8083-AD7B57E9111C}"/>
              </a:ext>
            </a:extLst>
          </p:cNvPr>
          <p:cNvGraphicFramePr>
            <a:graphicFrameLocks noGrp="1"/>
          </p:cNvGraphicFramePr>
          <p:nvPr>
            <p:extLst>
              <p:ext uri="{D42A27DB-BD31-4B8C-83A1-F6EECF244321}">
                <p14:modId xmlns:p14="http://schemas.microsoft.com/office/powerpoint/2010/main" val="1671063735"/>
              </p:ext>
            </p:extLst>
          </p:nvPr>
        </p:nvGraphicFramePr>
        <p:xfrm>
          <a:off x="541538" y="1490847"/>
          <a:ext cx="3677536" cy="1749502"/>
        </p:xfrm>
        <a:graphic>
          <a:graphicData uri="http://schemas.openxmlformats.org/drawingml/2006/table">
            <a:tbl>
              <a:tblPr firstRow="1" bandRow="1">
                <a:tableStyleId>{5C22544A-7EE6-4342-B048-85BDC9FD1C3A}</a:tableStyleId>
              </a:tblPr>
              <a:tblGrid>
                <a:gridCol w="1209142">
                  <a:extLst>
                    <a:ext uri="{9D8B030D-6E8A-4147-A177-3AD203B41FA5}">
                      <a16:colId xmlns:a16="http://schemas.microsoft.com/office/drawing/2014/main" val="3986913946"/>
                    </a:ext>
                  </a:extLst>
                </a:gridCol>
                <a:gridCol w="1234197">
                  <a:extLst>
                    <a:ext uri="{9D8B030D-6E8A-4147-A177-3AD203B41FA5}">
                      <a16:colId xmlns:a16="http://schemas.microsoft.com/office/drawing/2014/main" val="3823046537"/>
                    </a:ext>
                  </a:extLst>
                </a:gridCol>
                <a:gridCol w="1234197">
                  <a:extLst>
                    <a:ext uri="{9D8B030D-6E8A-4147-A177-3AD203B41FA5}">
                      <a16:colId xmlns:a16="http://schemas.microsoft.com/office/drawing/2014/main" val="1535733447"/>
                    </a:ext>
                  </a:extLst>
                </a:gridCol>
              </a:tblGrid>
              <a:tr h="971946">
                <a:tc>
                  <a:txBody>
                    <a:bodyPr/>
                    <a:lstStyle/>
                    <a:p>
                      <a:pPr algn="ctr"/>
                      <a:r>
                        <a:rPr lang="en-US" dirty="0"/>
                        <a:t>Member</a:t>
                      </a:r>
                    </a:p>
                    <a:p>
                      <a:pPr algn="ctr"/>
                      <a:r>
                        <a:rPr lang="en-US" dirty="0"/>
                        <a:t>Activity Status</a:t>
                      </a:r>
                    </a:p>
                  </a:txBody>
                  <a:tcPr/>
                </a:tc>
                <a:tc>
                  <a:txBody>
                    <a:bodyPr/>
                    <a:lstStyle/>
                    <a:p>
                      <a:pPr algn="ctr"/>
                      <a:r>
                        <a:rPr lang="en-US" dirty="0"/>
                        <a:t>Churn Per Group  </a:t>
                      </a:r>
                    </a:p>
                  </a:txBody>
                  <a:tcPr/>
                </a:tc>
                <a:tc>
                  <a:txBody>
                    <a:bodyPr/>
                    <a:lstStyle/>
                    <a:p>
                      <a:pPr algn="ctr"/>
                      <a:r>
                        <a:rPr lang="en-US" dirty="0"/>
                        <a:t>Churn Rate (%)</a:t>
                      </a:r>
                    </a:p>
                  </a:txBody>
                  <a:tcPr/>
                </a:tc>
                <a:extLst>
                  <a:ext uri="{0D108BD9-81ED-4DB2-BD59-A6C34878D82A}">
                    <a16:rowId xmlns:a16="http://schemas.microsoft.com/office/drawing/2014/main" val="3848012956"/>
                  </a:ext>
                </a:extLst>
              </a:tr>
              <a:tr h="388778">
                <a:tc>
                  <a:txBody>
                    <a:bodyPr/>
                    <a:lstStyle/>
                    <a:p>
                      <a:pPr algn="ctr"/>
                      <a:r>
                        <a:rPr lang="en-US" dirty="0"/>
                        <a:t>Active</a:t>
                      </a:r>
                    </a:p>
                  </a:txBody>
                  <a:tcPr/>
                </a:tc>
                <a:tc>
                  <a:txBody>
                    <a:bodyPr/>
                    <a:lstStyle/>
                    <a:p>
                      <a:pPr algn="ctr"/>
                      <a:r>
                        <a:rPr lang="en-US" dirty="0"/>
                        <a:t>735</a:t>
                      </a:r>
                    </a:p>
                  </a:txBody>
                  <a:tcPr/>
                </a:tc>
                <a:tc>
                  <a:txBody>
                    <a:bodyPr/>
                    <a:lstStyle/>
                    <a:p>
                      <a:pPr algn="ctr"/>
                      <a:r>
                        <a:rPr lang="en-US" dirty="0"/>
                        <a:t>36.08</a:t>
                      </a:r>
                    </a:p>
                  </a:txBody>
                  <a:tcPr/>
                </a:tc>
                <a:extLst>
                  <a:ext uri="{0D108BD9-81ED-4DB2-BD59-A6C34878D82A}">
                    <a16:rowId xmlns:a16="http://schemas.microsoft.com/office/drawing/2014/main" val="53898763"/>
                  </a:ext>
                </a:extLst>
              </a:tr>
              <a:tr h="388778">
                <a:tc>
                  <a:txBody>
                    <a:bodyPr/>
                    <a:lstStyle/>
                    <a:p>
                      <a:pPr algn="ctr"/>
                      <a:r>
                        <a:rPr lang="en-US" dirty="0"/>
                        <a:t>Inactive</a:t>
                      </a:r>
                    </a:p>
                  </a:txBody>
                  <a:tcPr/>
                </a:tc>
                <a:tc>
                  <a:txBody>
                    <a:bodyPr/>
                    <a:lstStyle/>
                    <a:p>
                      <a:pPr algn="ctr"/>
                      <a:r>
                        <a:rPr lang="en-US" dirty="0"/>
                        <a:t>1302</a:t>
                      </a:r>
                    </a:p>
                  </a:txBody>
                  <a:tcPr/>
                </a:tc>
                <a:tc>
                  <a:txBody>
                    <a:bodyPr/>
                    <a:lstStyle/>
                    <a:p>
                      <a:pPr algn="ctr"/>
                      <a:r>
                        <a:rPr lang="en-US" dirty="0"/>
                        <a:t>63.92</a:t>
                      </a:r>
                    </a:p>
                  </a:txBody>
                  <a:tcPr/>
                </a:tc>
                <a:extLst>
                  <a:ext uri="{0D108BD9-81ED-4DB2-BD59-A6C34878D82A}">
                    <a16:rowId xmlns:a16="http://schemas.microsoft.com/office/drawing/2014/main" val="4159547975"/>
                  </a:ext>
                </a:extLst>
              </a:tr>
            </a:tbl>
          </a:graphicData>
        </a:graphic>
      </p:graphicFrame>
      <p:sp>
        <p:nvSpPr>
          <p:cNvPr id="10" name="Rectangle: Rounded Corners 9">
            <a:extLst>
              <a:ext uri="{FF2B5EF4-FFF2-40B4-BE49-F238E27FC236}">
                <a16:creationId xmlns:a16="http://schemas.microsoft.com/office/drawing/2014/main" id="{BC2040D8-1EE0-DD6E-AB52-A5B7490BCA1C}"/>
              </a:ext>
            </a:extLst>
          </p:cNvPr>
          <p:cNvSpPr/>
          <p:nvPr/>
        </p:nvSpPr>
        <p:spPr>
          <a:xfrm>
            <a:off x="385011" y="3617652"/>
            <a:ext cx="4042610" cy="2982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the Kruskal Test for statistical significance we accept the alternate hypothesis and can conclude that ‘Activity Status’ has an effect on the Churn-Rate.</a:t>
            </a:r>
          </a:p>
          <a:p>
            <a:pPr algn="ctr"/>
            <a:r>
              <a:rPr lang="en-US" dirty="0"/>
              <a:t>The Churn-Rate for active customers on an average is less than inactive customers by 11% - 14%.</a:t>
            </a:r>
          </a:p>
        </p:txBody>
      </p:sp>
      <p:pic>
        <p:nvPicPr>
          <p:cNvPr id="4" name="Picture 3">
            <a:extLst>
              <a:ext uri="{FF2B5EF4-FFF2-40B4-BE49-F238E27FC236}">
                <a16:creationId xmlns:a16="http://schemas.microsoft.com/office/drawing/2014/main" id="{DB8F57F5-3F08-E8BC-E9C2-40889508FACB}"/>
              </a:ext>
            </a:extLst>
          </p:cNvPr>
          <p:cNvPicPr>
            <a:picLocks noChangeAspect="1"/>
          </p:cNvPicPr>
          <p:nvPr/>
        </p:nvPicPr>
        <p:blipFill>
          <a:blip r:embed="rId2"/>
          <a:stretch>
            <a:fillRect/>
          </a:stretch>
        </p:blipFill>
        <p:spPr>
          <a:xfrm>
            <a:off x="4580878" y="1490847"/>
            <a:ext cx="7226111" cy="4652501"/>
          </a:xfrm>
          <a:prstGeom prst="rect">
            <a:avLst/>
          </a:prstGeom>
        </p:spPr>
      </p:pic>
    </p:spTree>
    <p:extLst>
      <p:ext uri="{BB962C8B-B14F-4D97-AF65-F5344CB8AC3E}">
        <p14:creationId xmlns:p14="http://schemas.microsoft.com/office/powerpoint/2010/main" val="2094148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{48356BBD-BF90-4DD5-8663-33BD99055182}tf11665031_win32</Template>
  <TotalTime>3160</TotalTime>
  <Words>906</Words>
  <Application>Microsoft Office PowerPoint</Application>
  <PresentationFormat>Widescreen</PresentationFormat>
  <Paragraphs>137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Nova</vt:lpstr>
      <vt:lpstr>Arial Nova Light</vt:lpstr>
      <vt:lpstr>Calibri</vt:lpstr>
      <vt:lpstr>Wingdings 2</vt:lpstr>
      <vt:lpstr>SlateVTI</vt:lpstr>
      <vt:lpstr>Bank Customer Churn Rate Prediction: </vt:lpstr>
      <vt:lpstr>Problem Statement</vt:lpstr>
      <vt:lpstr>Problem Objective</vt:lpstr>
      <vt:lpstr>Customer Churn Dataset Stats</vt:lpstr>
      <vt:lpstr>Impact of the feature ‘Country’ on the churn rate</vt:lpstr>
      <vt:lpstr>Impact of the feature ‘Gender ’ on the churn rate</vt:lpstr>
      <vt:lpstr>Impact of the feature ‘Age’ on the churn rate</vt:lpstr>
      <vt:lpstr>Impact of the feature ‘Number of Products’ on the churn rate</vt:lpstr>
      <vt:lpstr>Impact of the feature ‘Activity Status’ on the churn rate</vt:lpstr>
      <vt:lpstr>Impact of the feature ‘Account Balance’ &amp; ‘Tenure’ on the churn rate</vt:lpstr>
      <vt:lpstr>Impact of the feature ‘Credit Card’ on the churn rate</vt:lpstr>
      <vt:lpstr>Impact of the feature ‘Customers with zero Balance and Different Salary levels’ on the Churn-Rate.</vt:lpstr>
      <vt:lpstr>Impact of the feature ‘Credit Score’ on the Churn-Rate.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 Rate Prediction : </dc:title>
  <dc:creator>sreoshi chowdhuri</dc:creator>
  <cp:lastModifiedBy>sreoshi chowdhuri</cp:lastModifiedBy>
  <cp:revision>49</cp:revision>
  <dcterms:created xsi:type="dcterms:W3CDTF">2023-12-21T00:24:21Z</dcterms:created>
  <dcterms:modified xsi:type="dcterms:W3CDTF">2023-12-23T05:05:02Z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