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73" r:id="rId3"/>
    <p:sldId id="274"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625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smtClean="0"/>
              <a:pPr/>
              <a:t>3/30/2024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3785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654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1874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1787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4089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5141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645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420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1090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7718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3/30/2024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6715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511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3/30/2024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1983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3/30/2024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14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3/30/2024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638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5083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3/30/2024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556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3/30/2024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767338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redit-card-png/download/30826"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AD01-F2ED-BEA6-8D0B-844A09654D9D}"/>
              </a:ext>
            </a:extLst>
          </p:cNvPr>
          <p:cNvSpPr>
            <a:spLocks noGrp="1"/>
          </p:cNvSpPr>
          <p:nvPr>
            <p:ph type="ctrTitle"/>
          </p:nvPr>
        </p:nvSpPr>
        <p:spPr/>
        <p:txBody>
          <a:bodyPr/>
          <a:lstStyle/>
          <a:p>
            <a:r>
              <a:rPr lang="en-US" b="1" dirty="0">
                <a:solidFill>
                  <a:schemeClr val="accent5">
                    <a:lumMod val="60000"/>
                    <a:lumOff val="40000"/>
                  </a:schemeClr>
                </a:solidFill>
              </a:rPr>
              <a:t>Credit Card Default Prediction</a:t>
            </a:r>
          </a:p>
        </p:txBody>
      </p:sp>
      <p:sp>
        <p:nvSpPr>
          <p:cNvPr id="3" name="Subtitle 2">
            <a:extLst>
              <a:ext uri="{FF2B5EF4-FFF2-40B4-BE49-F238E27FC236}">
                <a16:creationId xmlns:a16="http://schemas.microsoft.com/office/drawing/2014/main" id="{9BA15762-DAE8-BA67-B4BA-096F0984CEB8}"/>
              </a:ext>
            </a:extLst>
          </p:cNvPr>
          <p:cNvSpPr>
            <a:spLocks noGrp="1"/>
          </p:cNvSpPr>
          <p:nvPr>
            <p:ph type="subTitle" idx="1"/>
          </p:nvPr>
        </p:nvSpPr>
        <p:spPr/>
        <p:txBody>
          <a:bodyPr>
            <a:normAutofit lnSpcReduction="10000"/>
          </a:bodyPr>
          <a:lstStyle/>
          <a:p>
            <a:r>
              <a:rPr lang="en-US" b="1" dirty="0">
                <a:solidFill>
                  <a:srgbClr val="062538"/>
                </a:solidFill>
              </a:rPr>
              <a:t>Analyzing bank customer dataset to find the factors which might affect credit card default and finding the most optimal machine learning model to predict the credit card default.</a:t>
            </a:r>
          </a:p>
          <a:p>
            <a:endParaRPr lang="en-US" b="1" dirty="0">
              <a:solidFill>
                <a:srgbClr val="00B0F0"/>
              </a:solidFill>
            </a:endParaRPr>
          </a:p>
        </p:txBody>
      </p:sp>
      <p:pic>
        <p:nvPicPr>
          <p:cNvPr id="5" name="Picture 4">
            <a:extLst>
              <a:ext uri="{FF2B5EF4-FFF2-40B4-BE49-F238E27FC236}">
                <a16:creationId xmlns:a16="http://schemas.microsoft.com/office/drawing/2014/main" id="{D4B7DE9E-5D96-63B3-1182-0937B05C5547}"/>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78681" y="2672179"/>
            <a:ext cx="3098306" cy="1775534"/>
          </a:xfrm>
          <a:prstGeom prst="rect">
            <a:avLst/>
          </a:prstGeom>
        </p:spPr>
      </p:pic>
    </p:spTree>
    <p:extLst>
      <p:ext uri="{BB962C8B-B14F-4D97-AF65-F5344CB8AC3E}">
        <p14:creationId xmlns:p14="http://schemas.microsoft.com/office/powerpoint/2010/main" val="1978428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F41-F660-519A-3410-83C2DC737D92}"/>
              </a:ext>
            </a:extLst>
          </p:cNvPr>
          <p:cNvSpPr>
            <a:spLocks noGrp="1"/>
          </p:cNvSpPr>
          <p:nvPr>
            <p:ph type="title"/>
          </p:nvPr>
        </p:nvSpPr>
        <p:spPr/>
        <p:txBody>
          <a:bodyPr/>
          <a:lstStyle/>
          <a:p>
            <a:r>
              <a:rPr lang="en-US" dirty="0"/>
              <a:t>      </a:t>
            </a:r>
            <a:r>
              <a:rPr lang="en-US" b="1" dirty="0">
                <a:solidFill>
                  <a:schemeClr val="tx2">
                    <a:lumMod val="60000"/>
                    <a:lumOff val="40000"/>
                  </a:schemeClr>
                </a:solidFill>
              </a:rPr>
              <a:t>Analyzing the repayment status </a:t>
            </a:r>
          </a:p>
        </p:txBody>
      </p:sp>
      <p:sp>
        <p:nvSpPr>
          <p:cNvPr id="3" name="Text Placeholder 2">
            <a:extLst>
              <a:ext uri="{FF2B5EF4-FFF2-40B4-BE49-F238E27FC236}">
                <a16:creationId xmlns:a16="http://schemas.microsoft.com/office/drawing/2014/main" id="{F208A7E3-15CF-6F5E-622E-4CD3C3289157}"/>
              </a:ext>
            </a:extLst>
          </p:cNvPr>
          <p:cNvSpPr>
            <a:spLocks noGrp="1"/>
          </p:cNvSpPr>
          <p:nvPr>
            <p:ph type="body" idx="1"/>
          </p:nvPr>
        </p:nvSpPr>
        <p:spPr>
          <a:xfrm>
            <a:off x="1272011" y="2203276"/>
            <a:ext cx="3145380" cy="779620"/>
          </a:xfrm>
        </p:spPr>
        <p:txBody>
          <a:bodyPr/>
          <a:lstStyle/>
          <a:p>
            <a:r>
              <a:rPr lang="en-US" sz="1800" b="1" dirty="0">
                <a:solidFill>
                  <a:schemeClr val="tx2">
                    <a:lumMod val="75000"/>
                  </a:schemeClr>
                </a:solidFill>
              </a:rPr>
              <a:t>Repayment Status for June.</a:t>
            </a:r>
          </a:p>
        </p:txBody>
      </p:sp>
      <p:sp>
        <p:nvSpPr>
          <p:cNvPr id="4" name="Text Placeholder 3">
            <a:extLst>
              <a:ext uri="{FF2B5EF4-FFF2-40B4-BE49-F238E27FC236}">
                <a16:creationId xmlns:a16="http://schemas.microsoft.com/office/drawing/2014/main" id="{7C2A3BD2-A1E5-F2DF-3F4F-8195C1E10D14}"/>
              </a:ext>
            </a:extLst>
          </p:cNvPr>
          <p:cNvSpPr>
            <a:spLocks noGrp="1"/>
          </p:cNvSpPr>
          <p:nvPr>
            <p:ph type="body" sz="half" idx="15"/>
          </p:nvPr>
        </p:nvSpPr>
        <p:spPr/>
        <p:txBody>
          <a:bodyPr/>
          <a:lstStyle/>
          <a:p>
            <a:endParaRPr lang="en-US" dirty="0"/>
          </a:p>
        </p:txBody>
      </p:sp>
      <p:sp>
        <p:nvSpPr>
          <p:cNvPr id="5" name="Text Placeholder 4">
            <a:extLst>
              <a:ext uri="{FF2B5EF4-FFF2-40B4-BE49-F238E27FC236}">
                <a16:creationId xmlns:a16="http://schemas.microsoft.com/office/drawing/2014/main" id="{12B559DC-08D5-BE3E-F684-DCB524CE1CE2}"/>
              </a:ext>
            </a:extLst>
          </p:cNvPr>
          <p:cNvSpPr>
            <a:spLocks noGrp="1"/>
          </p:cNvSpPr>
          <p:nvPr>
            <p:ph type="body" sz="quarter" idx="3"/>
          </p:nvPr>
        </p:nvSpPr>
        <p:spPr>
          <a:xfrm>
            <a:off x="4620487" y="2128793"/>
            <a:ext cx="3027763" cy="854103"/>
          </a:xfrm>
        </p:spPr>
        <p:txBody>
          <a:bodyPr/>
          <a:lstStyle/>
          <a:p>
            <a:r>
              <a:rPr lang="en-US" sz="1800" b="1" dirty="0">
                <a:solidFill>
                  <a:schemeClr val="tx2">
                    <a:lumMod val="75000"/>
                  </a:schemeClr>
                </a:solidFill>
              </a:rPr>
              <a:t>Repayment status for May.</a:t>
            </a:r>
          </a:p>
        </p:txBody>
      </p:sp>
      <p:sp>
        <p:nvSpPr>
          <p:cNvPr id="6" name="Text Placeholder 5">
            <a:extLst>
              <a:ext uri="{FF2B5EF4-FFF2-40B4-BE49-F238E27FC236}">
                <a16:creationId xmlns:a16="http://schemas.microsoft.com/office/drawing/2014/main" id="{B03DC1A7-EDD8-B27B-D9FE-94E8D236A167}"/>
              </a:ext>
            </a:extLst>
          </p:cNvPr>
          <p:cNvSpPr>
            <a:spLocks noGrp="1"/>
          </p:cNvSpPr>
          <p:nvPr>
            <p:ph type="body" sz="half" idx="16"/>
          </p:nvPr>
        </p:nvSpPr>
        <p:spPr/>
        <p:txBody>
          <a:bodyPr/>
          <a:lstStyle/>
          <a:p>
            <a:endParaRPr lang="en-US" dirty="0"/>
          </a:p>
        </p:txBody>
      </p:sp>
      <p:sp>
        <p:nvSpPr>
          <p:cNvPr id="7" name="Text Placeholder 6">
            <a:extLst>
              <a:ext uri="{FF2B5EF4-FFF2-40B4-BE49-F238E27FC236}">
                <a16:creationId xmlns:a16="http://schemas.microsoft.com/office/drawing/2014/main" id="{EB9885FA-0EEC-2E0F-7196-3C1520B541A4}"/>
              </a:ext>
            </a:extLst>
          </p:cNvPr>
          <p:cNvSpPr>
            <a:spLocks noGrp="1"/>
          </p:cNvSpPr>
          <p:nvPr>
            <p:ph type="body" sz="quarter" idx="13"/>
          </p:nvPr>
        </p:nvSpPr>
        <p:spPr>
          <a:xfrm>
            <a:off x="8019966" y="2323377"/>
            <a:ext cx="3027763" cy="659519"/>
          </a:xfrm>
        </p:spPr>
        <p:txBody>
          <a:bodyPr/>
          <a:lstStyle/>
          <a:p>
            <a:r>
              <a:rPr lang="en-US" sz="1800" b="1" dirty="0">
                <a:solidFill>
                  <a:schemeClr val="tx2">
                    <a:lumMod val="75000"/>
                  </a:schemeClr>
                </a:solidFill>
              </a:rPr>
              <a:t>Repayment status for April.</a:t>
            </a:r>
            <a:endParaRPr lang="en-US" dirty="0"/>
          </a:p>
        </p:txBody>
      </p:sp>
      <p:sp>
        <p:nvSpPr>
          <p:cNvPr id="8" name="Text Placeholder 7">
            <a:extLst>
              <a:ext uri="{FF2B5EF4-FFF2-40B4-BE49-F238E27FC236}">
                <a16:creationId xmlns:a16="http://schemas.microsoft.com/office/drawing/2014/main" id="{AC398A40-4683-1EFF-A830-8EC7B8300A7B}"/>
              </a:ext>
            </a:extLst>
          </p:cNvPr>
          <p:cNvSpPr>
            <a:spLocks noGrp="1"/>
          </p:cNvSpPr>
          <p:nvPr>
            <p:ph type="body" sz="half" idx="17"/>
          </p:nvPr>
        </p:nvSpPr>
        <p:spPr>
          <a:xfrm>
            <a:off x="8218236" y="3183799"/>
            <a:ext cx="3027762" cy="2833493"/>
          </a:xfrm>
        </p:spPr>
        <p:txBody>
          <a:bodyPr/>
          <a:lstStyle/>
          <a:p>
            <a:endParaRPr lang="en-US" dirty="0"/>
          </a:p>
        </p:txBody>
      </p:sp>
      <p:pic>
        <p:nvPicPr>
          <p:cNvPr id="11" name="Picture 10">
            <a:extLst>
              <a:ext uri="{FF2B5EF4-FFF2-40B4-BE49-F238E27FC236}">
                <a16:creationId xmlns:a16="http://schemas.microsoft.com/office/drawing/2014/main" id="{8A196A7C-96BF-DFCD-A2DB-2A97E697FA29}"/>
              </a:ext>
            </a:extLst>
          </p:cNvPr>
          <p:cNvPicPr>
            <a:picLocks noChangeAspect="1"/>
          </p:cNvPicPr>
          <p:nvPr/>
        </p:nvPicPr>
        <p:blipFill>
          <a:blip r:embed="rId2"/>
          <a:stretch>
            <a:fillRect/>
          </a:stretch>
        </p:blipFill>
        <p:spPr>
          <a:xfrm>
            <a:off x="1154953" y="3183798"/>
            <a:ext cx="3262437" cy="2843257"/>
          </a:xfrm>
          <a:prstGeom prst="rect">
            <a:avLst/>
          </a:prstGeom>
        </p:spPr>
      </p:pic>
      <p:pic>
        <p:nvPicPr>
          <p:cNvPr id="15" name="Picture 14">
            <a:extLst>
              <a:ext uri="{FF2B5EF4-FFF2-40B4-BE49-F238E27FC236}">
                <a16:creationId xmlns:a16="http://schemas.microsoft.com/office/drawing/2014/main" id="{80658C46-7E8A-FF9B-6100-675D578FC589}"/>
              </a:ext>
            </a:extLst>
          </p:cNvPr>
          <p:cNvPicPr>
            <a:picLocks noChangeAspect="1"/>
          </p:cNvPicPr>
          <p:nvPr/>
        </p:nvPicPr>
        <p:blipFill>
          <a:blip r:embed="rId3"/>
          <a:stretch>
            <a:fillRect/>
          </a:stretch>
        </p:blipFill>
        <p:spPr>
          <a:xfrm>
            <a:off x="4534446" y="3089428"/>
            <a:ext cx="3240165" cy="2927863"/>
          </a:xfrm>
          <a:prstGeom prst="rect">
            <a:avLst/>
          </a:prstGeom>
        </p:spPr>
      </p:pic>
      <p:pic>
        <p:nvPicPr>
          <p:cNvPr id="17" name="Picture 16">
            <a:extLst>
              <a:ext uri="{FF2B5EF4-FFF2-40B4-BE49-F238E27FC236}">
                <a16:creationId xmlns:a16="http://schemas.microsoft.com/office/drawing/2014/main" id="{F1841C56-4195-791B-B7D4-15D94942CDD9}"/>
              </a:ext>
            </a:extLst>
          </p:cNvPr>
          <p:cNvPicPr>
            <a:picLocks noChangeAspect="1"/>
          </p:cNvPicPr>
          <p:nvPr/>
        </p:nvPicPr>
        <p:blipFill>
          <a:blip r:embed="rId4"/>
          <a:stretch>
            <a:fillRect/>
          </a:stretch>
        </p:blipFill>
        <p:spPr>
          <a:xfrm>
            <a:off x="8091874" y="3089428"/>
            <a:ext cx="3240165" cy="2937626"/>
          </a:xfrm>
          <a:prstGeom prst="rect">
            <a:avLst/>
          </a:prstGeom>
        </p:spPr>
      </p:pic>
    </p:spTree>
    <p:extLst>
      <p:ext uri="{BB962C8B-B14F-4D97-AF65-F5344CB8AC3E}">
        <p14:creationId xmlns:p14="http://schemas.microsoft.com/office/powerpoint/2010/main" val="1001852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EE93-1ADB-E6AD-3709-01017BAD1668}"/>
              </a:ext>
            </a:extLst>
          </p:cNvPr>
          <p:cNvSpPr>
            <a:spLocks noGrp="1"/>
          </p:cNvSpPr>
          <p:nvPr>
            <p:ph type="title"/>
          </p:nvPr>
        </p:nvSpPr>
        <p:spPr>
          <a:xfrm>
            <a:off x="1154953" y="973667"/>
            <a:ext cx="8761413" cy="881765"/>
          </a:xfrm>
        </p:spPr>
        <p:txBody>
          <a:bodyPr/>
          <a:lstStyle/>
          <a:p>
            <a:r>
              <a:rPr lang="en-US" dirty="0"/>
              <a:t>           </a:t>
            </a:r>
            <a:r>
              <a:rPr lang="en-US" sz="2000" b="1" dirty="0">
                <a:solidFill>
                  <a:srgbClr val="00B0F0"/>
                </a:solidFill>
              </a:rPr>
              <a:t>Correlation Matrix for the various features.</a:t>
            </a:r>
          </a:p>
        </p:txBody>
      </p:sp>
      <p:pic>
        <p:nvPicPr>
          <p:cNvPr id="5" name="Content Placeholder 4">
            <a:extLst>
              <a:ext uri="{FF2B5EF4-FFF2-40B4-BE49-F238E27FC236}">
                <a16:creationId xmlns:a16="http://schemas.microsoft.com/office/drawing/2014/main" id="{1D728674-5EA9-4484-F6B5-F267EEC390E9}"/>
              </a:ext>
            </a:extLst>
          </p:cNvPr>
          <p:cNvPicPr>
            <a:picLocks noGrp="1" noChangeAspect="1"/>
          </p:cNvPicPr>
          <p:nvPr>
            <p:ph idx="1"/>
          </p:nvPr>
        </p:nvPicPr>
        <p:blipFill>
          <a:blip r:embed="rId2"/>
          <a:stretch>
            <a:fillRect/>
          </a:stretch>
        </p:blipFill>
        <p:spPr>
          <a:xfrm>
            <a:off x="2743200" y="2237173"/>
            <a:ext cx="5388746" cy="4438835"/>
          </a:xfrm>
        </p:spPr>
      </p:pic>
    </p:spTree>
    <p:extLst>
      <p:ext uri="{BB962C8B-B14F-4D97-AF65-F5344CB8AC3E}">
        <p14:creationId xmlns:p14="http://schemas.microsoft.com/office/powerpoint/2010/main" val="253321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855C-8615-9347-C534-D7BE4DDA0900}"/>
              </a:ext>
            </a:extLst>
          </p:cNvPr>
          <p:cNvSpPr>
            <a:spLocks noGrp="1"/>
          </p:cNvSpPr>
          <p:nvPr>
            <p:ph type="title"/>
          </p:nvPr>
        </p:nvSpPr>
        <p:spPr>
          <a:xfrm>
            <a:off x="1604211" y="830943"/>
            <a:ext cx="8312155" cy="997857"/>
          </a:xfrm>
        </p:spPr>
        <p:txBody>
          <a:bodyPr/>
          <a:lstStyle/>
          <a:p>
            <a:r>
              <a:rPr lang="en-US" sz="2400" b="1" dirty="0">
                <a:solidFill>
                  <a:schemeClr val="tx2">
                    <a:lumMod val="60000"/>
                    <a:lumOff val="40000"/>
                  </a:schemeClr>
                </a:solidFill>
              </a:rPr>
              <a:t>The classification models used for this analysis are: Logistic Regression, Decision Tree &amp; Random forest classifier.</a:t>
            </a:r>
          </a:p>
        </p:txBody>
      </p:sp>
      <p:sp>
        <p:nvSpPr>
          <p:cNvPr id="3" name="Text Placeholder 2">
            <a:extLst>
              <a:ext uri="{FF2B5EF4-FFF2-40B4-BE49-F238E27FC236}">
                <a16:creationId xmlns:a16="http://schemas.microsoft.com/office/drawing/2014/main" id="{96BFCE87-AF19-28AB-48E9-79D8E338BD9A}"/>
              </a:ext>
            </a:extLst>
          </p:cNvPr>
          <p:cNvSpPr>
            <a:spLocks noGrp="1"/>
          </p:cNvSpPr>
          <p:nvPr>
            <p:ph type="body" idx="1"/>
          </p:nvPr>
        </p:nvSpPr>
        <p:spPr>
          <a:xfrm>
            <a:off x="1154954" y="2759242"/>
            <a:ext cx="3129168" cy="420521"/>
          </a:xfrm>
        </p:spPr>
        <p:txBody>
          <a:bodyPr/>
          <a:lstStyle/>
          <a:p>
            <a:endParaRPr lang="en-US" b="1" dirty="0">
              <a:solidFill>
                <a:schemeClr val="tx2">
                  <a:lumMod val="75000"/>
                </a:schemeClr>
              </a:solidFill>
            </a:endParaRPr>
          </a:p>
          <a:p>
            <a:r>
              <a:rPr lang="en-US" b="1" dirty="0">
                <a:solidFill>
                  <a:schemeClr val="tx2">
                    <a:lumMod val="75000"/>
                  </a:schemeClr>
                </a:solidFill>
              </a:rPr>
              <a:t>Logistic Regression</a:t>
            </a:r>
          </a:p>
        </p:txBody>
      </p:sp>
      <p:sp>
        <p:nvSpPr>
          <p:cNvPr id="4" name="Text Placeholder 3">
            <a:extLst>
              <a:ext uri="{FF2B5EF4-FFF2-40B4-BE49-F238E27FC236}">
                <a16:creationId xmlns:a16="http://schemas.microsoft.com/office/drawing/2014/main" id="{B65CD861-9928-2A32-E174-B4404F85334D}"/>
              </a:ext>
            </a:extLst>
          </p:cNvPr>
          <p:cNvSpPr>
            <a:spLocks noGrp="1"/>
          </p:cNvSpPr>
          <p:nvPr>
            <p:ph type="body" sz="half" idx="15"/>
          </p:nvPr>
        </p:nvSpPr>
        <p:spPr/>
        <p:txBody>
          <a:bodyPr/>
          <a:lstStyle/>
          <a:p>
            <a:r>
              <a:rPr lang="en-US" dirty="0"/>
              <a:t>It is a binary classification algorithm that predicts the probability of an instance belonging to a particular class.</a:t>
            </a:r>
          </a:p>
          <a:p>
            <a:r>
              <a:rPr lang="en-US" dirty="0"/>
              <a:t>Here, we’ve used Logistic Regression to predict whether a credit card holder will default (1) or not default (0) based on the various features of the customer dataset.</a:t>
            </a:r>
          </a:p>
        </p:txBody>
      </p:sp>
      <p:sp>
        <p:nvSpPr>
          <p:cNvPr id="5" name="Text Placeholder 4">
            <a:extLst>
              <a:ext uri="{FF2B5EF4-FFF2-40B4-BE49-F238E27FC236}">
                <a16:creationId xmlns:a16="http://schemas.microsoft.com/office/drawing/2014/main" id="{FE31D232-A2E7-D40C-ADB2-70FE097D5B37}"/>
              </a:ext>
            </a:extLst>
          </p:cNvPr>
          <p:cNvSpPr>
            <a:spLocks noGrp="1"/>
          </p:cNvSpPr>
          <p:nvPr>
            <p:ph type="body" sz="quarter" idx="3"/>
          </p:nvPr>
        </p:nvSpPr>
        <p:spPr/>
        <p:txBody>
          <a:bodyPr/>
          <a:lstStyle/>
          <a:p>
            <a:r>
              <a:rPr lang="en-US" dirty="0"/>
              <a:t> </a:t>
            </a:r>
            <a:r>
              <a:rPr lang="en-US" b="1" dirty="0">
                <a:solidFill>
                  <a:schemeClr val="tx2">
                    <a:lumMod val="75000"/>
                  </a:schemeClr>
                </a:solidFill>
              </a:rPr>
              <a:t>Decision Tree</a:t>
            </a:r>
            <a:r>
              <a:rPr lang="en-US" dirty="0"/>
              <a:t>	</a:t>
            </a:r>
          </a:p>
        </p:txBody>
      </p:sp>
      <p:sp>
        <p:nvSpPr>
          <p:cNvPr id="6" name="Text Placeholder 5">
            <a:extLst>
              <a:ext uri="{FF2B5EF4-FFF2-40B4-BE49-F238E27FC236}">
                <a16:creationId xmlns:a16="http://schemas.microsoft.com/office/drawing/2014/main" id="{BE954A9E-6099-B7B7-358A-E7CF3479A00A}"/>
              </a:ext>
            </a:extLst>
          </p:cNvPr>
          <p:cNvSpPr>
            <a:spLocks noGrp="1"/>
          </p:cNvSpPr>
          <p:nvPr>
            <p:ph type="body" sz="half" idx="16"/>
          </p:nvPr>
        </p:nvSpPr>
        <p:spPr/>
        <p:txBody>
          <a:bodyPr/>
          <a:lstStyle/>
          <a:p>
            <a:r>
              <a:rPr lang="en-US" dirty="0"/>
              <a:t>Decision trees are non-linear models that partition the feature space into regions, making decisions based on simple rules inferred from the data.</a:t>
            </a:r>
          </a:p>
          <a:p>
            <a:r>
              <a:rPr lang="en-US" dirty="0"/>
              <a:t>Here, we’ve used decision tree which works in a flowchart like structure to predict default based on the various features of the customer dataset.</a:t>
            </a:r>
          </a:p>
        </p:txBody>
      </p:sp>
      <p:sp>
        <p:nvSpPr>
          <p:cNvPr id="7" name="Text Placeholder 6">
            <a:extLst>
              <a:ext uri="{FF2B5EF4-FFF2-40B4-BE49-F238E27FC236}">
                <a16:creationId xmlns:a16="http://schemas.microsoft.com/office/drawing/2014/main" id="{A54C0C94-ECAE-574B-0627-C1153D5859CD}"/>
              </a:ext>
            </a:extLst>
          </p:cNvPr>
          <p:cNvSpPr>
            <a:spLocks noGrp="1"/>
          </p:cNvSpPr>
          <p:nvPr>
            <p:ph type="body" sz="quarter" idx="13"/>
          </p:nvPr>
        </p:nvSpPr>
        <p:spPr/>
        <p:txBody>
          <a:bodyPr/>
          <a:lstStyle/>
          <a:p>
            <a:r>
              <a:rPr lang="en-US" b="1" dirty="0">
                <a:solidFill>
                  <a:schemeClr val="tx2">
                    <a:lumMod val="75000"/>
                  </a:schemeClr>
                </a:solidFill>
              </a:rPr>
              <a:t>Random Forest  Classifier</a:t>
            </a:r>
          </a:p>
        </p:txBody>
      </p:sp>
      <p:sp>
        <p:nvSpPr>
          <p:cNvPr id="8" name="Text Placeholder 7">
            <a:extLst>
              <a:ext uri="{FF2B5EF4-FFF2-40B4-BE49-F238E27FC236}">
                <a16:creationId xmlns:a16="http://schemas.microsoft.com/office/drawing/2014/main" id="{7ACBFAD3-E970-C1F0-958D-E9B49553F70D}"/>
              </a:ext>
            </a:extLst>
          </p:cNvPr>
          <p:cNvSpPr>
            <a:spLocks noGrp="1"/>
          </p:cNvSpPr>
          <p:nvPr>
            <p:ph type="body" sz="half" idx="17"/>
          </p:nvPr>
        </p:nvSpPr>
        <p:spPr/>
        <p:txBody>
          <a:bodyPr/>
          <a:lstStyle/>
          <a:p>
            <a:r>
              <a:rPr lang="en-US" dirty="0"/>
              <a:t>Random forest is an ensemble learning method that constructs multiple decision trees and combines their predictions for improved accuracy and generalization.</a:t>
            </a:r>
          </a:p>
          <a:p>
            <a:r>
              <a:rPr lang="en-US" dirty="0"/>
              <a:t>Here, random forest can handle complex interactions between features and provide robust predictions.</a:t>
            </a:r>
          </a:p>
        </p:txBody>
      </p:sp>
    </p:spTree>
    <p:extLst>
      <p:ext uri="{BB962C8B-B14F-4D97-AF65-F5344CB8AC3E}">
        <p14:creationId xmlns:p14="http://schemas.microsoft.com/office/powerpoint/2010/main" val="212657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BF88-13B7-A638-220A-860559613E71}"/>
              </a:ext>
            </a:extLst>
          </p:cNvPr>
          <p:cNvSpPr>
            <a:spLocks noGrp="1"/>
          </p:cNvSpPr>
          <p:nvPr>
            <p:ph type="title"/>
          </p:nvPr>
        </p:nvSpPr>
        <p:spPr/>
        <p:txBody>
          <a:bodyPr/>
          <a:lstStyle/>
          <a:p>
            <a:r>
              <a:rPr lang="en-US" dirty="0"/>
              <a:t>                       </a:t>
            </a:r>
            <a:r>
              <a:rPr lang="en-US" sz="2800" b="1" dirty="0">
                <a:solidFill>
                  <a:srgbClr val="00B0F0"/>
                </a:solidFill>
              </a:rPr>
              <a:t>Logistic Regression</a:t>
            </a:r>
          </a:p>
        </p:txBody>
      </p:sp>
      <p:sp>
        <p:nvSpPr>
          <p:cNvPr id="3" name="Text Placeholder 2">
            <a:extLst>
              <a:ext uri="{FF2B5EF4-FFF2-40B4-BE49-F238E27FC236}">
                <a16:creationId xmlns:a16="http://schemas.microsoft.com/office/drawing/2014/main" id="{89E4AF28-860D-D290-FEE0-BF8E44334C79}"/>
              </a:ext>
            </a:extLst>
          </p:cNvPr>
          <p:cNvSpPr>
            <a:spLocks noGrp="1"/>
          </p:cNvSpPr>
          <p:nvPr>
            <p:ph type="body" idx="1"/>
          </p:nvPr>
        </p:nvSpPr>
        <p:spPr/>
        <p:txBody>
          <a:bodyPr/>
          <a:lstStyle/>
          <a:p>
            <a:pPr algn="ctr"/>
            <a:r>
              <a:rPr lang="en-US" dirty="0"/>
              <a:t>  </a:t>
            </a:r>
            <a:r>
              <a:rPr lang="en-US" b="1" dirty="0">
                <a:solidFill>
                  <a:srgbClr val="002060"/>
                </a:solidFill>
              </a:rPr>
              <a:t>Classification Report</a:t>
            </a:r>
          </a:p>
        </p:txBody>
      </p:sp>
      <p:pic>
        <p:nvPicPr>
          <p:cNvPr id="9" name="Content Placeholder 8">
            <a:extLst>
              <a:ext uri="{FF2B5EF4-FFF2-40B4-BE49-F238E27FC236}">
                <a16:creationId xmlns:a16="http://schemas.microsoft.com/office/drawing/2014/main" id="{55C9720D-8409-36E1-333C-4F14CD6BF961}"/>
              </a:ext>
            </a:extLst>
          </p:cNvPr>
          <p:cNvPicPr>
            <a:picLocks noGrp="1" noChangeAspect="1"/>
          </p:cNvPicPr>
          <p:nvPr>
            <p:ph sz="half" idx="2"/>
          </p:nvPr>
        </p:nvPicPr>
        <p:blipFill>
          <a:blip r:embed="rId2"/>
          <a:stretch>
            <a:fillRect/>
          </a:stretch>
        </p:blipFill>
        <p:spPr>
          <a:xfrm>
            <a:off x="1155700" y="3773193"/>
            <a:ext cx="4824413" cy="1653176"/>
          </a:xfrm>
        </p:spPr>
      </p:pic>
      <p:sp>
        <p:nvSpPr>
          <p:cNvPr id="5" name="Text Placeholder 4">
            <a:extLst>
              <a:ext uri="{FF2B5EF4-FFF2-40B4-BE49-F238E27FC236}">
                <a16:creationId xmlns:a16="http://schemas.microsoft.com/office/drawing/2014/main" id="{B6EF1740-7609-794C-1341-5FA6F569997C}"/>
              </a:ext>
            </a:extLst>
          </p:cNvPr>
          <p:cNvSpPr>
            <a:spLocks noGrp="1"/>
          </p:cNvSpPr>
          <p:nvPr>
            <p:ph type="body" sz="quarter" idx="3"/>
          </p:nvPr>
        </p:nvSpPr>
        <p:spPr>
          <a:xfrm>
            <a:off x="6208338" y="2541356"/>
            <a:ext cx="4825159" cy="576262"/>
          </a:xfrm>
        </p:spPr>
        <p:txBody>
          <a:bodyPr/>
          <a:lstStyle/>
          <a:p>
            <a:r>
              <a:rPr lang="en-US" dirty="0"/>
              <a:t>             </a:t>
            </a:r>
            <a:r>
              <a:rPr lang="en-US" b="1" dirty="0">
                <a:solidFill>
                  <a:srgbClr val="002060"/>
                </a:solidFill>
              </a:rPr>
              <a:t>Confusion Matrix</a:t>
            </a:r>
          </a:p>
        </p:txBody>
      </p:sp>
      <p:pic>
        <p:nvPicPr>
          <p:cNvPr id="11" name="Content Placeholder 10">
            <a:extLst>
              <a:ext uri="{FF2B5EF4-FFF2-40B4-BE49-F238E27FC236}">
                <a16:creationId xmlns:a16="http://schemas.microsoft.com/office/drawing/2014/main" id="{A601EFFC-188C-097F-6D10-2DA4BD945938}"/>
              </a:ext>
            </a:extLst>
          </p:cNvPr>
          <p:cNvPicPr>
            <a:picLocks noGrp="1" noChangeAspect="1"/>
          </p:cNvPicPr>
          <p:nvPr>
            <p:ph sz="quarter" idx="4"/>
          </p:nvPr>
        </p:nvPicPr>
        <p:blipFill>
          <a:blip r:embed="rId3"/>
          <a:stretch>
            <a:fillRect/>
          </a:stretch>
        </p:blipFill>
        <p:spPr>
          <a:xfrm>
            <a:off x="6888858" y="3179763"/>
            <a:ext cx="3464121" cy="2840037"/>
          </a:xfrm>
        </p:spPr>
      </p:pic>
      <p:sp>
        <p:nvSpPr>
          <p:cNvPr id="12" name="TextBox 11">
            <a:extLst>
              <a:ext uri="{FF2B5EF4-FFF2-40B4-BE49-F238E27FC236}">
                <a16:creationId xmlns:a16="http://schemas.microsoft.com/office/drawing/2014/main" id="{E39E3114-A70D-6687-E984-35233462F9E9}"/>
              </a:ext>
            </a:extLst>
          </p:cNvPr>
          <p:cNvSpPr txBox="1"/>
          <p:nvPr/>
        </p:nvSpPr>
        <p:spPr>
          <a:xfrm>
            <a:off x="7712172" y="4838330"/>
            <a:ext cx="579571" cy="276999"/>
          </a:xfrm>
          <a:prstGeom prst="rect">
            <a:avLst/>
          </a:prstGeom>
          <a:noFill/>
        </p:spPr>
        <p:txBody>
          <a:bodyPr wrap="square" rtlCol="0">
            <a:spAutoFit/>
          </a:bodyPr>
          <a:lstStyle/>
          <a:p>
            <a:r>
              <a:rPr lang="en-US" sz="1200" dirty="0"/>
              <a:t>863</a:t>
            </a:r>
          </a:p>
        </p:txBody>
      </p:sp>
      <p:sp>
        <p:nvSpPr>
          <p:cNvPr id="13" name="TextBox 12">
            <a:extLst>
              <a:ext uri="{FF2B5EF4-FFF2-40B4-BE49-F238E27FC236}">
                <a16:creationId xmlns:a16="http://schemas.microsoft.com/office/drawing/2014/main" id="{2917BB1C-18EF-C1B7-F20E-FE0403F6A912}"/>
              </a:ext>
            </a:extLst>
          </p:cNvPr>
          <p:cNvSpPr txBox="1"/>
          <p:nvPr/>
        </p:nvSpPr>
        <p:spPr>
          <a:xfrm>
            <a:off x="8780016" y="4838330"/>
            <a:ext cx="648769" cy="276999"/>
          </a:xfrm>
          <a:prstGeom prst="rect">
            <a:avLst/>
          </a:prstGeom>
          <a:noFill/>
        </p:spPr>
        <p:txBody>
          <a:bodyPr wrap="square" rtlCol="0">
            <a:spAutoFit/>
          </a:bodyPr>
          <a:lstStyle/>
          <a:p>
            <a:r>
              <a:rPr lang="en-US" sz="1200" dirty="0"/>
              <a:t>464</a:t>
            </a:r>
          </a:p>
        </p:txBody>
      </p:sp>
    </p:spTree>
    <p:extLst>
      <p:ext uri="{BB962C8B-B14F-4D97-AF65-F5344CB8AC3E}">
        <p14:creationId xmlns:p14="http://schemas.microsoft.com/office/powerpoint/2010/main" val="672494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2BD3A-A059-57DC-AAFB-F96E9594747B}"/>
              </a:ext>
            </a:extLst>
          </p:cNvPr>
          <p:cNvSpPr>
            <a:spLocks noGrp="1"/>
          </p:cNvSpPr>
          <p:nvPr>
            <p:ph type="title"/>
          </p:nvPr>
        </p:nvSpPr>
        <p:spPr/>
        <p:txBody>
          <a:bodyPr/>
          <a:lstStyle/>
          <a:p>
            <a:r>
              <a:rPr lang="en-US" dirty="0"/>
              <a:t>   </a:t>
            </a:r>
            <a:r>
              <a:rPr lang="en-US" sz="2800" b="1" dirty="0">
                <a:solidFill>
                  <a:srgbClr val="00B0F0"/>
                </a:solidFill>
              </a:rPr>
              <a:t>Logistic Regression ( Most Important Features)</a:t>
            </a:r>
          </a:p>
        </p:txBody>
      </p:sp>
      <p:sp>
        <p:nvSpPr>
          <p:cNvPr id="3" name="Text Placeholder 2">
            <a:extLst>
              <a:ext uri="{FF2B5EF4-FFF2-40B4-BE49-F238E27FC236}">
                <a16:creationId xmlns:a16="http://schemas.microsoft.com/office/drawing/2014/main" id="{71BF0805-17F0-8E0B-7865-AF30267B75C5}"/>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8" name="Content Placeholder 7">
            <a:extLst>
              <a:ext uri="{FF2B5EF4-FFF2-40B4-BE49-F238E27FC236}">
                <a16:creationId xmlns:a16="http://schemas.microsoft.com/office/drawing/2014/main" id="{0AC76FA6-6286-3AA5-8B21-0F7724604A10}"/>
              </a:ext>
            </a:extLst>
          </p:cNvPr>
          <p:cNvPicPr>
            <a:picLocks noGrp="1" noChangeAspect="1"/>
          </p:cNvPicPr>
          <p:nvPr>
            <p:ph sz="half" idx="2"/>
          </p:nvPr>
        </p:nvPicPr>
        <p:blipFill>
          <a:blip r:embed="rId2"/>
          <a:stretch>
            <a:fillRect/>
          </a:stretch>
        </p:blipFill>
        <p:spPr>
          <a:xfrm>
            <a:off x="1155700" y="3760239"/>
            <a:ext cx="4824413" cy="1679084"/>
          </a:xfrm>
        </p:spPr>
      </p:pic>
      <p:sp>
        <p:nvSpPr>
          <p:cNvPr id="5" name="Text Placeholder 4">
            <a:extLst>
              <a:ext uri="{FF2B5EF4-FFF2-40B4-BE49-F238E27FC236}">
                <a16:creationId xmlns:a16="http://schemas.microsoft.com/office/drawing/2014/main" id="{464E2C33-C820-D78B-86DD-76D425D3767C}"/>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0" name="Content Placeholder 9">
            <a:extLst>
              <a:ext uri="{FF2B5EF4-FFF2-40B4-BE49-F238E27FC236}">
                <a16:creationId xmlns:a16="http://schemas.microsoft.com/office/drawing/2014/main" id="{87D30669-46B6-2FBC-1714-8511A788B509}"/>
              </a:ext>
            </a:extLst>
          </p:cNvPr>
          <p:cNvPicPr>
            <a:picLocks noGrp="1" noChangeAspect="1"/>
          </p:cNvPicPr>
          <p:nvPr>
            <p:ph sz="quarter" idx="4"/>
          </p:nvPr>
        </p:nvPicPr>
        <p:blipFill>
          <a:blip r:embed="rId3"/>
          <a:stretch>
            <a:fillRect/>
          </a:stretch>
        </p:blipFill>
        <p:spPr>
          <a:xfrm>
            <a:off x="6888858" y="3179763"/>
            <a:ext cx="3464121" cy="2840037"/>
          </a:xfrm>
        </p:spPr>
      </p:pic>
      <p:sp>
        <p:nvSpPr>
          <p:cNvPr id="11" name="TextBox 10">
            <a:extLst>
              <a:ext uri="{FF2B5EF4-FFF2-40B4-BE49-F238E27FC236}">
                <a16:creationId xmlns:a16="http://schemas.microsoft.com/office/drawing/2014/main" id="{476A92EB-C035-DF2D-F0A6-933C8DAB6A0B}"/>
              </a:ext>
            </a:extLst>
          </p:cNvPr>
          <p:cNvSpPr txBox="1"/>
          <p:nvPr/>
        </p:nvSpPr>
        <p:spPr>
          <a:xfrm>
            <a:off x="7723573" y="5175682"/>
            <a:ext cx="541538" cy="276999"/>
          </a:xfrm>
          <a:prstGeom prst="rect">
            <a:avLst/>
          </a:prstGeom>
          <a:noFill/>
        </p:spPr>
        <p:txBody>
          <a:bodyPr wrap="square" rtlCol="0">
            <a:spAutoFit/>
          </a:bodyPr>
          <a:lstStyle/>
          <a:p>
            <a:r>
              <a:rPr lang="en-US" sz="1200" dirty="0"/>
              <a:t>779</a:t>
            </a:r>
          </a:p>
        </p:txBody>
      </p:sp>
      <p:sp>
        <p:nvSpPr>
          <p:cNvPr id="12" name="TextBox 11">
            <a:extLst>
              <a:ext uri="{FF2B5EF4-FFF2-40B4-BE49-F238E27FC236}">
                <a16:creationId xmlns:a16="http://schemas.microsoft.com/office/drawing/2014/main" id="{7BE56AB3-76FF-BF7D-D284-0B6BA71E26F6}"/>
              </a:ext>
            </a:extLst>
          </p:cNvPr>
          <p:cNvSpPr txBox="1"/>
          <p:nvPr/>
        </p:nvSpPr>
        <p:spPr>
          <a:xfrm>
            <a:off x="8833282" y="5175682"/>
            <a:ext cx="541538" cy="276999"/>
          </a:xfrm>
          <a:prstGeom prst="rect">
            <a:avLst/>
          </a:prstGeom>
          <a:noFill/>
        </p:spPr>
        <p:txBody>
          <a:bodyPr wrap="square" rtlCol="0">
            <a:spAutoFit/>
          </a:bodyPr>
          <a:lstStyle/>
          <a:p>
            <a:r>
              <a:rPr lang="en-US" sz="1200" dirty="0"/>
              <a:t>283</a:t>
            </a:r>
          </a:p>
        </p:txBody>
      </p:sp>
    </p:spTree>
    <p:extLst>
      <p:ext uri="{BB962C8B-B14F-4D97-AF65-F5344CB8AC3E}">
        <p14:creationId xmlns:p14="http://schemas.microsoft.com/office/powerpoint/2010/main" val="375514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2888-6A21-FF45-E0BD-C61A7A80FBCD}"/>
              </a:ext>
            </a:extLst>
          </p:cNvPr>
          <p:cNvSpPr>
            <a:spLocks noGrp="1"/>
          </p:cNvSpPr>
          <p:nvPr>
            <p:ph type="title"/>
          </p:nvPr>
        </p:nvSpPr>
        <p:spPr/>
        <p:txBody>
          <a:bodyPr/>
          <a:lstStyle/>
          <a:p>
            <a:r>
              <a:rPr lang="en-US" dirty="0"/>
              <a:t>                 </a:t>
            </a:r>
            <a:r>
              <a:rPr lang="en-US" sz="2800" b="1" dirty="0">
                <a:solidFill>
                  <a:srgbClr val="00B0F0"/>
                </a:solidFill>
              </a:rPr>
              <a:t>Decision Tree Classifier </a:t>
            </a:r>
          </a:p>
        </p:txBody>
      </p:sp>
      <p:sp>
        <p:nvSpPr>
          <p:cNvPr id="3" name="Text Placeholder 2">
            <a:extLst>
              <a:ext uri="{FF2B5EF4-FFF2-40B4-BE49-F238E27FC236}">
                <a16:creationId xmlns:a16="http://schemas.microsoft.com/office/drawing/2014/main" id="{45B0173C-D03F-A80B-FACD-6B3B94046AAB}"/>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14" name="Content Placeholder 13">
            <a:extLst>
              <a:ext uri="{FF2B5EF4-FFF2-40B4-BE49-F238E27FC236}">
                <a16:creationId xmlns:a16="http://schemas.microsoft.com/office/drawing/2014/main" id="{2172660E-AAF7-C8FB-796A-50BE8E8F1C6C}"/>
              </a:ext>
            </a:extLst>
          </p:cNvPr>
          <p:cNvPicPr>
            <a:picLocks noGrp="1" noChangeAspect="1"/>
          </p:cNvPicPr>
          <p:nvPr>
            <p:ph sz="half" idx="2"/>
          </p:nvPr>
        </p:nvPicPr>
        <p:blipFill>
          <a:blip r:embed="rId2"/>
          <a:stretch>
            <a:fillRect/>
          </a:stretch>
        </p:blipFill>
        <p:spPr>
          <a:xfrm>
            <a:off x="967666" y="3429000"/>
            <a:ext cx="5387864" cy="2252709"/>
          </a:xfrm>
        </p:spPr>
      </p:pic>
      <p:sp>
        <p:nvSpPr>
          <p:cNvPr id="5" name="Text Placeholder 4">
            <a:extLst>
              <a:ext uri="{FF2B5EF4-FFF2-40B4-BE49-F238E27FC236}">
                <a16:creationId xmlns:a16="http://schemas.microsoft.com/office/drawing/2014/main" id="{F11A7926-0C6F-E510-E4B3-8772D08A56E9}"/>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6" name="Content Placeholder 15">
            <a:extLst>
              <a:ext uri="{FF2B5EF4-FFF2-40B4-BE49-F238E27FC236}">
                <a16:creationId xmlns:a16="http://schemas.microsoft.com/office/drawing/2014/main" id="{1E78B4AC-9384-7741-C602-DDC200D91BE5}"/>
              </a:ext>
            </a:extLst>
          </p:cNvPr>
          <p:cNvPicPr>
            <a:picLocks noGrp="1" noChangeAspect="1"/>
          </p:cNvPicPr>
          <p:nvPr>
            <p:ph sz="quarter" idx="4"/>
          </p:nvPr>
        </p:nvPicPr>
        <p:blipFill>
          <a:blip r:embed="rId3"/>
          <a:stretch>
            <a:fillRect/>
          </a:stretch>
        </p:blipFill>
        <p:spPr>
          <a:xfrm>
            <a:off x="6852680" y="3179763"/>
            <a:ext cx="3536478" cy="2840037"/>
          </a:xfrm>
        </p:spPr>
      </p:pic>
      <p:sp>
        <p:nvSpPr>
          <p:cNvPr id="18" name="TextBox 17">
            <a:extLst>
              <a:ext uri="{FF2B5EF4-FFF2-40B4-BE49-F238E27FC236}">
                <a16:creationId xmlns:a16="http://schemas.microsoft.com/office/drawing/2014/main" id="{DA0321EF-66AF-A16F-DE53-3EE99D96B367}"/>
              </a:ext>
            </a:extLst>
          </p:cNvPr>
          <p:cNvSpPr txBox="1"/>
          <p:nvPr/>
        </p:nvSpPr>
        <p:spPr>
          <a:xfrm>
            <a:off x="7723573" y="4971495"/>
            <a:ext cx="603681" cy="246221"/>
          </a:xfrm>
          <a:prstGeom prst="rect">
            <a:avLst/>
          </a:prstGeom>
          <a:noFill/>
        </p:spPr>
        <p:txBody>
          <a:bodyPr wrap="square" rtlCol="0">
            <a:spAutoFit/>
          </a:bodyPr>
          <a:lstStyle/>
          <a:p>
            <a:r>
              <a:rPr lang="en-US" sz="1000" dirty="0"/>
              <a:t>917</a:t>
            </a:r>
          </a:p>
        </p:txBody>
      </p:sp>
      <p:sp>
        <p:nvSpPr>
          <p:cNvPr id="19" name="TextBox 18">
            <a:extLst>
              <a:ext uri="{FF2B5EF4-FFF2-40B4-BE49-F238E27FC236}">
                <a16:creationId xmlns:a16="http://schemas.microsoft.com/office/drawing/2014/main" id="{5C3D6F88-2A0B-0292-F7F7-6423990618CF}"/>
              </a:ext>
            </a:extLst>
          </p:cNvPr>
          <p:cNvSpPr txBox="1"/>
          <p:nvPr/>
        </p:nvSpPr>
        <p:spPr>
          <a:xfrm>
            <a:off x="8824404" y="4971495"/>
            <a:ext cx="603681" cy="246221"/>
          </a:xfrm>
          <a:prstGeom prst="rect">
            <a:avLst/>
          </a:prstGeom>
          <a:noFill/>
        </p:spPr>
        <p:txBody>
          <a:bodyPr wrap="square" rtlCol="0">
            <a:spAutoFit/>
          </a:bodyPr>
          <a:lstStyle/>
          <a:p>
            <a:r>
              <a:rPr lang="en-US" sz="1000" dirty="0"/>
              <a:t>410</a:t>
            </a:r>
          </a:p>
        </p:txBody>
      </p:sp>
    </p:spTree>
    <p:extLst>
      <p:ext uri="{BB962C8B-B14F-4D97-AF65-F5344CB8AC3E}">
        <p14:creationId xmlns:p14="http://schemas.microsoft.com/office/powerpoint/2010/main" val="3350271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2888-6A21-FF45-E0BD-C61A7A80FBCD}"/>
              </a:ext>
            </a:extLst>
          </p:cNvPr>
          <p:cNvSpPr>
            <a:spLocks noGrp="1"/>
          </p:cNvSpPr>
          <p:nvPr>
            <p:ph type="title"/>
          </p:nvPr>
        </p:nvSpPr>
        <p:spPr/>
        <p:txBody>
          <a:bodyPr/>
          <a:lstStyle/>
          <a:p>
            <a:r>
              <a:rPr lang="en-US" dirty="0"/>
              <a:t>                 </a:t>
            </a:r>
            <a:r>
              <a:rPr lang="en-US" sz="2800" b="1" dirty="0">
                <a:solidFill>
                  <a:srgbClr val="00B0F0"/>
                </a:solidFill>
              </a:rPr>
              <a:t>Random Forest Classifier</a:t>
            </a:r>
          </a:p>
        </p:txBody>
      </p:sp>
      <p:sp>
        <p:nvSpPr>
          <p:cNvPr id="3" name="Text Placeholder 2">
            <a:extLst>
              <a:ext uri="{FF2B5EF4-FFF2-40B4-BE49-F238E27FC236}">
                <a16:creationId xmlns:a16="http://schemas.microsoft.com/office/drawing/2014/main" id="{45B0173C-D03F-A80B-FACD-6B3B94046AAB}"/>
              </a:ext>
            </a:extLst>
          </p:cNvPr>
          <p:cNvSpPr>
            <a:spLocks noGrp="1"/>
          </p:cNvSpPr>
          <p:nvPr>
            <p:ph type="body" idx="1"/>
          </p:nvPr>
        </p:nvSpPr>
        <p:spPr/>
        <p:txBody>
          <a:bodyPr/>
          <a:lstStyle/>
          <a:p>
            <a:r>
              <a:rPr lang="en-US" dirty="0"/>
              <a:t>       </a:t>
            </a:r>
            <a:r>
              <a:rPr lang="en-US" b="1" dirty="0">
                <a:solidFill>
                  <a:srgbClr val="002060"/>
                </a:solidFill>
              </a:rPr>
              <a:t>Classification Report</a:t>
            </a:r>
            <a:endParaRPr lang="en-US" dirty="0"/>
          </a:p>
        </p:txBody>
      </p:sp>
      <p:pic>
        <p:nvPicPr>
          <p:cNvPr id="9" name="Content Placeholder 8">
            <a:extLst>
              <a:ext uri="{FF2B5EF4-FFF2-40B4-BE49-F238E27FC236}">
                <a16:creationId xmlns:a16="http://schemas.microsoft.com/office/drawing/2014/main" id="{9C0295CE-6BA0-53C2-9EE6-15E2E052AC76}"/>
              </a:ext>
            </a:extLst>
          </p:cNvPr>
          <p:cNvPicPr>
            <a:picLocks noGrp="1" noChangeAspect="1"/>
          </p:cNvPicPr>
          <p:nvPr>
            <p:ph sz="half" idx="2"/>
          </p:nvPr>
        </p:nvPicPr>
        <p:blipFill>
          <a:blip r:embed="rId2"/>
          <a:stretch>
            <a:fillRect/>
          </a:stretch>
        </p:blipFill>
        <p:spPr>
          <a:xfrm>
            <a:off x="1155700" y="3678240"/>
            <a:ext cx="4824413" cy="1808160"/>
          </a:xfrm>
        </p:spPr>
      </p:pic>
      <p:sp>
        <p:nvSpPr>
          <p:cNvPr id="5" name="Text Placeholder 4">
            <a:extLst>
              <a:ext uri="{FF2B5EF4-FFF2-40B4-BE49-F238E27FC236}">
                <a16:creationId xmlns:a16="http://schemas.microsoft.com/office/drawing/2014/main" id="{F11A7926-0C6F-E510-E4B3-8772D08A56E9}"/>
              </a:ext>
            </a:extLst>
          </p:cNvPr>
          <p:cNvSpPr>
            <a:spLocks noGrp="1"/>
          </p:cNvSpPr>
          <p:nvPr>
            <p:ph type="body" sz="quarter" idx="3"/>
          </p:nvPr>
        </p:nvSpPr>
        <p:spPr/>
        <p:txBody>
          <a:bodyPr/>
          <a:lstStyle/>
          <a:p>
            <a:r>
              <a:rPr lang="en-US" dirty="0"/>
              <a:t>           </a:t>
            </a:r>
            <a:r>
              <a:rPr lang="en-US" b="1" dirty="0">
                <a:solidFill>
                  <a:srgbClr val="002060"/>
                </a:solidFill>
              </a:rPr>
              <a:t>Confusion Matrix</a:t>
            </a:r>
            <a:endParaRPr lang="en-US" dirty="0"/>
          </a:p>
        </p:txBody>
      </p:sp>
      <p:pic>
        <p:nvPicPr>
          <p:cNvPr id="14" name="Content Placeholder 13">
            <a:extLst>
              <a:ext uri="{FF2B5EF4-FFF2-40B4-BE49-F238E27FC236}">
                <a16:creationId xmlns:a16="http://schemas.microsoft.com/office/drawing/2014/main" id="{16B2528B-F1FF-B739-E3A2-FA6C10617D1E}"/>
              </a:ext>
            </a:extLst>
          </p:cNvPr>
          <p:cNvPicPr>
            <a:picLocks noGrp="1" noChangeAspect="1"/>
          </p:cNvPicPr>
          <p:nvPr>
            <p:ph sz="quarter" idx="4"/>
          </p:nvPr>
        </p:nvPicPr>
        <p:blipFill>
          <a:blip r:embed="rId3"/>
          <a:stretch>
            <a:fillRect/>
          </a:stretch>
        </p:blipFill>
        <p:spPr>
          <a:xfrm>
            <a:off x="6821023" y="3179763"/>
            <a:ext cx="3599791" cy="2840037"/>
          </a:xfrm>
        </p:spPr>
      </p:pic>
      <p:sp>
        <p:nvSpPr>
          <p:cNvPr id="15" name="TextBox 14">
            <a:extLst>
              <a:ext uri="{FF2B5EF4-FFF2-40B4-BE49-F238E27FC236}">
                <a16:creationId xmlns:a16="http://schemas.microsoft.com/office/drawing/2014/main" id="{E0670FDB-5C9D-F112-9FF1-1AC2B6603F05}"/>
              </a:ext>
            </a:extLst>
          </p:cNvPr>
          <p:cNvSpPr txBox="1"/>
          <p:nvPr/>
        </p:nvSpPr>
        <p:spPr>
          <a:xfrm>
            <a:off x="7723573" y="4864963"/>
            <a:ext cx="577048" cy="276999"/>
          </a:xfrm>
          <a:prstGeom prst="rect">
            <a:avLst/>
          </a:prstGeom>
          <a:noFill/>
        </p:spPr>
        <p:txBody>
          <a:bodyPr wrap="square" rtlCol="0">
            <a:spAutoFit/>
          </a:bodyPr>
          <a:lstStyle/>
          <a:p>
            <a:r>
              <a:rPr lang="en-US" sz="1200" dirty="0"/>
              <a:t>878</a:t>
            </a:r>
          </a:p>
        </p:txBody>
      </p:sp>
      <p:sp>
        <p:nvSpPr>
          <p:cNvPr id="16" name="TextBox 15">
            <a:extLst>
              <a:ext uri="{FF2B5EF4-FFF2-40B4-BE49-F238E27FC236}">
                <a16:creationId xmlns:a16="http://schemas.microsoft.com/office/drawing/2014/main" id="{47B8D254-5DB6-54AB-7A81-80B194EFB1DE}"/>
              </a:ext>
            </a:extLst>
          </p:cNvPr>
          <p:cNvSpPr txBox="1"/>
          <p:nvPr/>
        </p:nvSpPr>
        <p:spPr>
          <a:xfrm>
            <a:off x="8930936" y="4864963"/>
            <a:ext cx="577048" cy="276999"/>
          </a:xfrm>
          <a:prstGeom prst="rect">
            <a:avLst/>
          </a:prstGeom>
          <a:noFill/>
        </p:spPr>
        <p:txBody>
          <a:bodyPr wrap="square" rtlCol="0">
            <a:spAutoFit/>
          </a:bodyPr>
          <a:lstStyle/>
          <a:p>
            <a:r>
              <a:rPr lang="en-US" sz="1200" dirty="0"/>
              <a:t>449</a:t>
            </a:r>
          </a:p>
        </p:txBody>
      </p:sp>
    </p:spTree>
    <p:extLst>
      <p:ext uri="{BB962C8B-B14F-4D97-AF65-F5344CB8AC3E}">
        <p14:creationId xmlns:p14="http://schemas.microsoft.com/office/powerpoint/2010/main" val="1072431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5EC5-E80F-2C85-1348-BF370373F5A9}"/>
              </a:ext>
            </a:extLst>
          </p:cNvPr>
          <p:cNvSpPr>
            <a:spLocks noGrp="1"/>
          </p:cNvSpPr>
          <p:nvPr>
            <p:ph type="title"/>
          </p:nvPr>
        </p:nvSpPr>
        <p:spPr>
          <a:xfrm>
            <a:off x="1153907" y="1941095"/>
            <a:ext cx="3860260" cy="946484"/>
          </a:xfrm>
        </p:spPr>
        <p:txBody>
          <a:bodyPr>
            <a:normAutofit/>
          </a:bodyPr>
          <a:lstStyle/>
          <a:p>
            <a:r>
              <a:rPr lang="en-US" sz="2800" b="1" dirty="0">
                <a:solidFill>
                  <a:srgbClr val="00B0F0"/>
                </a:solidFill>
              </a:rPr>
              <a:t>Receiver Operating Curve(ROC)</a:t>
            </a:r>
          </a:p>
        </p:txBody>
      </p:sp>
      <p:sp>
        <p:nvSpPr>
          <p:cNvPr id="4" name="Text Placeholder 3">
            <a:extLst>
              <a:ext uri="{FF2B5EF4-FFF2-40B4-BE49-F238E27FC236}">
                <a16:creationId xmlns:a16="http://schemas.microsoft.com/office/drawing/2014/main" id="{A59FD820-90A0-09A6-8B0D-7AB71F72A9F2}"/>
              </a:ext>
            </a:extLst>
          </p:cNvPr>
          <p:cNvSpPr>
            <a:spLocks noGrp="1"/>
          </p:cNvSpPr>
          <p:nvPr>
            <p:ph type="body" sz="half" idx="2"/>
          </p:nvPr>
        </p:nvSpPr>
        <p:spPr>
          <a:xfrm>
            <a:off x="1153908" y="3346883"/>
            <a:ext cx="3959630" cy="1917575"/>
          </a:xfrm>
        </p:spPr>
        <p:txBody>
          <a:bodyPr>
            <a:noAutofit/>
          </a:bodyPr>
          <a:lstStyle/>
          <a:p>
            <a:r>
              <a:rPr lang="en-US" sz="1200" b="1" dirty="0">
                <a:solidFill>
                  <a:schemeClr val="tx2">
                    <a:lumMod val="40000"/>
                    <a:lumOff val="60000"/>
                  </a:schemeClr>
                </a:solidFill>
              </a:rPr>
              <a:t>The Receiver Operating Characteristic Curve (ROC) is a plot of the true positive rate against the false positive rate. If the Area Under the Curve (AUC) is high it means the model is good at distinguishing between positive and negative class. The highest AUC is attained for Random Forest Classifier which means that there is a 77% chance that the model will be able to distinguish between default class and non-default class.</a:t>
            </a:r>
          </a:p>
        </p:txBody>
      </p:sp>
      <p:pic>
        <p:nvPicPr>
          <p:cNvPr id="32" name="Picture 31">
            <a:extLst>
              <a:ext uri="{FF2B5EF4-FFF2-40B4-BE49-F238E27FC236}">
                <a16:creationId xmlns:a16="http://schemas.microsoft.com/office/drawing/2014/main" id="{FDA16934-FD3E-006A-86F6-49F24F776D0D}"/>
              </a:ext>
            </a:extLst>
          </p:cNvPr>
          <p:cNvPicPr>
            <a:picLocks noChangeAspect="1"/>
          </p:cNvPicPr>
          <p:nvPr/>
        </p:nvPicPr>
        <p:blipFill>
          <a:blip r:embed="rId2"/>
          <a:stretch>
            <a:fillRect/>
          </a:stretch>
        </p:blipFill>
        <p:spPr>
          <a:xfrm>
            <a:off x="6072351" y="878889"/>
            <a:ext cx="5736549" cy="4722921"/>
          </a:xfrm>
          <a:prstGeom prst="rect">
            <a:avLst/>
          </a:prstGeom>
        </p:spPr>
      </p:pic>
    </p:spTree>
    <p:extLst>
      <p:ext uri="{BB962C8B-B14F-4D97-AF65-F5344CB8AC3E}">
        <p14:creationId xmlns:p14="http://schemas.microsoft.com/office/powerpoint/2010/main" val="3000561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EA0F-B906-39C2-FC58-ECB32875AB79}"/>
              </a:ext>
            </a:extLst>
          </p:cNvPr>
          <p:cNvSpPr>
            <a:spLocks noGrp="1"/>
          </p:cNvSpPr>
          <p:nvPr>
            <p:ph type="title"/>
          </p:nvPr>
        </p:nvSpPr>
        <p:spPr/>
        <p:txBody>
          <a:bodyPr/>
          <a:lstStyle/>
          <a:p>
            <a:r>
              <a:rPr lang="en-US" dirty="0"/>
              <a:t>         </a:t>
            </a:r>
            <a:r>
              <a:rPr lang="en-US" sz="2800" b="1" dirty="0">
                <a:solidFill>
                  <a:schemeClr val="tx2">
                    <a:lumMod val="40000"/>
                    <a:lumOff val="60000"/>
                  </a:schemeClr>
                </a:solidFill>
              </a:rPr>
              <a:t>Comparison of Model Performance</a:t>
            </a:r>
          </a:p>
        </p:txBody>
      </p:sp>
      <p:pic>
        <p:nvPicPr>
          <p:cNvPr id="5" name="Content Placeholder 4">
            <a:extLst>
              <a:ext uri="{FF2B5EF4-FFF2-40B4-BE49-F238E27FC236}">
                <a16:creationId xmlns:a16="http://schemas.microsoft.com/office/drawing/2014/main" id="{069B55AE-7D08-4756-D640-C1A50D2BE724}"/>
              </a:ext>
            </a:extLst>
          </p:cNvPr>
          <p:cNvPicPr>
            <a:picLocks noGrp="1" noChangeAspect="1"/>
          </p:cNvPicPr>
          <p:nvPr>
            <p:ph idx="1"/>
          </p:nvPr>
        </p:nvPicPr>
        <p:blipFill>
          <a:blip r:embed="rId2"/>
          <a:stretch>
            <a:fillRect/>
          </a:stretch>
        </p:blipFill>
        <p:spPr>
          <a:xfrm>
            <a:off x="6587231" y="3071674"/>
            <a:ext cx="5442012" cy="2601157"/>
          </a:xfrm>
        </p:spPr>
      </p:pic>
      <p:sp>
        <p:nvSpPr>
          <p:cNvPr id="7" name="TextBox 6">
            <a:extLst>
              <a:ext uri="{FF2B5EF4-FFF2-40B4-BE49-F238E27FC236}">
                <a16:creationId xmlns:a16="http://schemas.microsoft.com/office/drawing/2014/main" id="{CC3CBAA2-5D9B-E5F6-9A1F-11A071893B75}"/>
              </a:ext>
            </a:extLst>
          </p:cNvPr>
          <p:cNvSpPr txBox="1"/>
          <p:nvPr/>
        </p:nvSpPr>
        <p:spPr>
          <a:xfrm>
            <a:off x="665825" y="2947386"/>
            <a:ext cx="5859262"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a:t>F1 score is a weighted average of precision and recall and is an useful metric when there is imbalanced class distribution. </a:t>
            </a:r>
          </a:p>
          <a:p>
            <a:pPr marL="285750" indent="-285750">
              <a:buFont typeface="Wingdings" panose="05000000000000000000" pitchFamily="2" charset="2"/>
              <a:buChar char="Ø"/>
            </a:pPr>
            <a:r>
              <a:rPr lang="en-US" b="1" dirty="0"/>
              <a:t>From the model comparison chart we can conclude that the Random Forest Classifier is the best model out of these in predicting credit card default. </a:t>
            </a:r>
          </a:p>
          <a:p>
            <a:pPr marL="285750" indent="-285750">
              <a:buFont typeface="Wingdings" panose="05000000000000000000" pitchFamily="2" charset="2"/>
              <a:buChar char="Ø"/>
            </a:pPr>
            <a:r>
              <a:rPr lang="en-US" b="1" dirty="0"/>
              <a:t>Predicting which credit cards are likely to default will help the bank in taking corrective action beforehand to prevent the default and prevent losses.</a:t>
            </a:r>
          </a:p>
          <a:p>
            <a:endParaRPr lang="en-US" dirty="0"/>
          </a:p>
        </p:txBody>
      </p:sp>
    </p:spTree>
    <p:extLst>
      <p:ext uri="{BB962C8B-B14F-4D97-AF65-F5344CB8AC3E}">
        <p14:creationId xmlns:p14="http://schemas.microsoft.com/office/powerpoint/2010/main" val="248383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D16D-D4DB-CC2E-5F87-7E0E1671C068}"/>
              </a:ext>
            </a:extLst>
          </p:cNvPr>
          <p:cNvSpPr>
            <a:spLocks noGrp="1"/>
          </p:cNvSpPr>
          <p:nvPr>
            <p:ph type="title"/>
          </p:nvPr>
        </p:nvSpPr>
        <p:spPr/>
        <p:txBody>
          <a:bodyPr/>
          <a:lstStyle/>
          <a:p>
            <a:r>
              <a:rPr lang="en-US" dirty="0"/>
              <a:t>                   </a:t>
            </a:r>
            <a:r>
              <a:rPr lang="en-US" sz="3200" b="1" dirty="0">
                <a:solidFill>
                  <a:srgbClr val="00B0F0"/>
                </a:solidFill>
              </a:rPr>
              <a:t>Problem Statement </a:t>
            </a:r>
          </a:p>
        </p:txBody>
      </p:sp>
      <p:sp>
        <p:nvSpPr>
          <p:cNvPr id="3" name="Content Placeholder 2">
            <a:extLst>
              <a:ext uri="{FF2B5EF4-FFF2-40B4-BE49-F238E27FC236}">
                <a16:creationId xmlns:a16="http://schemas.microsoft.com/office/drawing/2014/main" id="{985A3CB1-D1B2-C405-B538-1FEE31D5082C}"/>
              </a:ext>
            </a:extLst>
          </p:cNvPr>
          <p:cNvSpPr>
            <a:spLocks noGrp="1"/>
          </p:cNvSpPr>
          <p:nvPr>
            <p:ph idx="1"/>
          </p:nvPr>
        </p:nvSpPr>
        <p:spPr>
          <a:xfrm>
            <a:off x="1819921" y="3429000"/>
            <a:ext cx="8096445" cy="2075155"/>
          </a:xfrm>
        </p:spPr>
        <p:txBody>
          <a:bodyPr>
            <a:normAutofit fontScale="92500"/>
          </a:bodyPr>
          <a:lstStyle/>
          <a:p>
            <a:r>
              <a:rPr lang="en-US" b="1" dirty="0"/>
              <a:t>One of the major problems faced by banks worldwide is that of ‘Credit Card Default’. ‘Credit Card Default’ occurs when a customer fails to pay the minimum amount due on the credit card for consecutive months.</a:t>
            </a:r>
          </a:p>
          <a:p>
            <a:r>
              <a:rPr lang="en-US" b="1" dirty="0"/>
              <a:t>Early identification of customers who are likely to default on their credit card payments would help the bank to take proactive measures such as offering assistance or lowering credit limit to minimize losses.</a:t>
            </a:r>
          </a:p>
        </p:txBody>
      </p:sp>
    </p:spTree>
    <p:extLst>
      <p:ext uri="{BB962C8B-B14F-4D97-AF65-F5344CB8AC3E}">
        <p14:creationId xmlns:p14="http://schemas.microsoft.com/office/powerpoint/2010/main" val="334928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F04B-4256-6DC9-CCA8-4ADEE12A3149}"/>
              </a:ext>
            </a:extLst>
          </p:cNvPr>
          <p:cNvSpPr>
            <a:spLocks noGrp="1"/>
          </p:cNvSpPr>
          <p:nvPr>
            <p:ph type="title"/>
          </p:nvPr>
        </p:nvSpPr>
        <p:spPr/>
        <p:txBody>
          <a:bodyPr/>
          <a:lstStyle/>
          <a:p>
            <a:r>
              <a:rPr lang="en-US" dirty="0"/>
              <a:t>                </a:t>
            </a:r>
            <a:r>
              <a:rPr lang="en-US" sz="3200" b="1" dirty="0">
                <a:solidFill>
                  <a:srgbClr val="00B0F0"/>
                </a:solidFill>
              </a:rPr>
              <a:t>Problem Objective </a:t>
            </a:r>
          </a:p>
        </p:txBody>
      </p:sp>
      <p:sp>
        <p:nvSpPr>
          <p:cNvPr id="3" name="Content Placeholder 2">
            <a:extLst>
              <a:ext uri="{FF2B5EF4-FFF2-40B4-BE49-F238E27FC236}">
                <a16:creationId xmlns:a16="http://schemas.microsoft.com/office/drawing/2014/main" id="{35A5F243-0354-BB28-44B6-77C7657A2F4D}"/>
              </a:ext>
            </a:extLst>
          </p:cNvPr>
          <p:cNvSpPr>
            <a:spLocks noGrp="1"/>
          </p:cNvSpPr>
          <p:nvPr>
            <p:ph idx="1"/>
          </p:nvPr>
        </p:nvSpPr>
        <p:spPr>
          <a:xfrm>
            <a:off x="1154955" y="2603499"/>
            <a:ext cx="8761412" cy="4010365"/>
          </a:xfrm>
        </p:spPr>
        <p:txBody>
          <a:bodyPr>
            <a:normAutofit lnSpcReduction="10000"/>
          </a:bodyPr>
          <a:lstStyle/>
          <a:p>
            <a:pPr>
              <a:buFont typeface="Wingdings" panose="05000000000000000000" pitchFamily="2" charset="2"/>
              <a:buChar char="Ø"/>
            </a:pPr>
            <a:r>
              <a:rPr lang="en-US" b="1" dirty="0"/>
              <a:t>Building an optimal predictive model that can classify customers into ‘default’ or ‘non-default’ categories.</a:t>
            </a:r>
          </a:p>
          <a:p>
            <a:pPr>
              <a:buFont typeface="Wingdings" panose="05000000000000000000" pitchFamily="2" charset="2"/>
              <a:buChar char="Ø"/>
            </a:pPr>
            <a:r>
              <a:rPr lang="en-US" b="1" dirty="0"/>
              <a:t>Using historical data such as</a:t>
            </a:r>
            <a:r>
              <a:rPr lang="en-US" dirty="0"/>
              <a:t> </a:t>
            </a:r>
            <a:r>
              <a:rPr lang="en-US" b="1" dirty="0"/>
              <a:t>default payments, demographic factors, credit data, history of payment, and bill statements of credit card clients to train the models.</a:t>
            </a:r>
          </a:p>
          <a:p>
            <a:pPr>
              <a:buFont typeface="Wingdings" panose="05000000000000000000" pitchFamily="2" charset="2"/>
              <a:buChar char="Ø"/>
            </a:pPr>
            <a:r>
              <a:rPr lang="en-US" b="1" dirty="0"/>
              <a:t>Evaluating and comparing model performance using appropriate metrics such as accuracy,precision,recall,F1-score, ROC(AUC) and confusion matrix.</a:t>
            </a:r>
          </a:p>
          <a:p>
            <a:pPr>
              <a:buFont typeface="Wingdings" panose="05000000000000000000" pitchFamily="2" charset="2"/>
              <a:buChar char="Ø"/>
            </a:pPr>
            <a:r>
              <a:rPr lang="en-US" b="1" dirty="0"/>
              <a:t>Optimizing the models to achieve a balance between accurately identifying defaulters and minimizing false positives.</a:t>
            </a:r>
          </a:p>
          <a:p>
            <a:pPr>
              <a:buFont typeface="Wingdings" panose="05000000000000000000" pitchFamily="2" charset="2"/>
              <a:buChar char="Ø"/>
            </a:pPr>
            <a:r>
              <a:rPr lang="en-US" b="1" dirty="0"/>
              <a:t>Interpreting the model’s results to understand the key factors influencing credit card default risk, to provide actionable insights for risk management strategies.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307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6B6E-9262-CF9B-E180-0DB35B7853F4}"/>
              </a:ext>
            </a:extLst>
          </p:cNvPr>
          <p:cNvSpPr>
            <a:spLocks noGrp="1"/>
          </p:cNvSpPr>
          <p:nvPr>
            <p:ph type="title"/>
          </p:nvPr>
        </p:nvSpPr>
        <p:spPr/>
        <p:txBody>
          <a:bodyPr/>
          <a:lstStyle/>
          <a:p>
            <a:r>
              <a:rPr lang="en-US" sz="1800" b="1" dirty="0">
                <a:solidFill>
                  <a:schemeClr val="tx2">
                    <a:lumMod val="40000"/>
                    <a:lumOff val="60000"/>
                  </a:schemeClr>
                </a:solidFill>
              </a:rPr>
              <a:t>Analyzing the impact of the Categorical Variable ‘Gender’ on the likelihood of Credit Card Default.</a:t>
            </a:r>
            <a:endParaRPr lang="en-US" sz="1800" dirty="0">
              <a:solidFill>
                <a:schemeClr val="tx2">
                  <a:lumMod val="40000"/>
                  <a:lumOff val="60000"/>
                </a:schemeClr>
              </a:solidFill>
            </a:endParaRPr>
          </a:p>
        </p:txBody>
      </p:sp>
      <p:pic>
        <p:nvPicPr>
          <p:cNvPr id="12" name="Content Placeholder 11">
            <a:extLst>
              <a:ext uri="{FF2B5EF4-FFF2-40B4-BE49-F238E27FC236}">
                <a16:creationId xmlns:a16="http://schemas.microsoft.com/office/drawing/2014/main" id="{D7896CD6-3647-A841-35B3-FF4B1C7355EA}"/>
              </a:ext>
            </a:extLst>
          </p:cNvPr>
          <p:cNvPicPr>
            <a:picLocks noGrp="1" noChangeAspect="1"/>
          </p:cNvPicPr>
          <p:nvPr>
            <p:ph idx="1"/>
          </p:nvPr>
        </p:nvPicPr>
        <p:blipFill>
          <a:blip r:embed="rId2"/>
          <a:stretch>
            <a:fillRect/>
          </a:stretch>
        </p:blipFill>
        <p:spPr>
          <a:xfrm>
            <a:off x="5781674" y="978569"/>
            <a:ext cx="5864893" cy="4525586"/>
          </a:xfrm>
        </p:spPr>
      </p:pic>
      <p:sp>
        <p:nvSpPr>
          <p:cNvPr id="4" name="Text Placeholder 3">
            <a:extLst>
              <a:ext uri="{FF2B5EF4-FFF2-40B4-BE49-F238E27FC236}">
                <a16:creationId xmlns:a16="http://schemas.microsoft.com/office/drawing/2014/main" id="{D0374A91-6DCB-4282-ED7E-5DE47BD37992}"/>
              </a:ext>
            </a:extLst>
          </p:cNvPr>
          <p:cNvSpPr>
            <a:spLocks noGrp="1"/>
          </p:cNvSpPr>
          <p:nvPr>
            <p:ph type="body" sz="half" idx="2"/>
          </p:nvPr>
        </p:nvSpPr>
        <p:spPr>
          <a:xfrm>
            <a:off x="1154954" y="3027286"/>
            <a:ext cx="2793159" cy="1438184"/>
          </a:xfrm>
        </p:spPr>
        <p:txBody>
          <a:bodyPr>
            <a:noAutofit/>
          </a:bodyPr>
          <a:lstStyle/>
          <a:p>
            <a:r>
              <a:rPr lang="en-US" sz="1800" b="1" dirty="0">
                <a:solidFill>
                  <a:srgbClr val="00B0F0"/>
                </a:solidFill>
              </a:rPr>
              <a:t>.</a:t>
            </a:r>
          </a:p>
        </p:txBody>
      </p:sp>
      <p:sp>
        <p:nvSpPr>
          <p:cNvPr id="7" name="Oval 6">
            <a:extLst>
              <a:ext uri="{FF2B5EF4-FFF2-40B4-BE49-F238E27FC236}">
                <a16:creationId xmlns:a16="http://schemas.microsoft.com/office/drawing/2014/main" id="{8E195722-ECA1-125A-F605-731BCB4CC991}"/>
              </a:ext>
            </a:extLst>
          </p:cNvPr>
          <p:cNvSpPr/>
          <p:nvPr/>
        </p:nvSpPr>
        <p:spPr>
          <a:xfrm>
            <a:off x="781234" y="3027285"/>
            <a:ext cx="3799643" cy="1438184"/>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800" b="1" dirty="0">
                <a:solidFill>
                  <a:schemeClr val="tx2"/>
                </a:solidFill>
              </a:rPr>
              <a:t>The number of defaulters have a higher proportion of females</a:t>
            </a:r>
            <a:r>
              <a:rPr lang="en-US" sz="1800" b="1" dirty="0">
                <a:solidFill>
                  <a:srgbClr val="00B0F0"/>
                </a:solidFill>
              </a:rPr>
              <a:t>.</a:t>
            </a:r>
            <a:endParaRPr lang="en-US" dirty="0"/>
          </a:p>
        </p:txBody>
      </p:sp>
      <p:graphicFrame>
        <p:nvGraphicFramePr>
          <p:cNvPr id="8" name="Table 8">
            <a:extLst>
              <a:ext uri="{FF2B5EF4-FFF2-40B4-BE49-F238E27FC236}">
                <a16:creationId xmlns:a16="http://schemas.microsoft.com/office/drawing/2014/main" id="{2E4E063A-65D4-2768-4FB3-03A82BE93789}"/>
              </a:ext>
            </a:extLst>
          </p:cNvPr>
          <p:cNvGraphicFramePr>
            <a:graphicFrameLocks noGrp="1"/>
          </p:cNvGraphicFramePr>
          <p:nvPr>
            <p:extLst>
              <p:ext uri="{D42A27DB-BD31-4B8C-83A1-F6EECF244321}">
                <p14:modId xmlns:p14="http://schemas.microsoft.com/office/powerpoint/2010/main" val="1258610659"/>
              </p:ext>
            </p:extLst>
          </p:nvPr>
        </p:nvGraphicFramePr>
        <p:xfrm>
          <a:off x="1155032" y="4708713"/>
          <a:ext cx="3159518" cy="1097280"/>
        </p:xfrm>
        <a:graphic>
          <a:graphicData uri="http://schemas.openxmlformats.org/drawingml/2006/table">
            <a:tbl>
              <a:tblPr firstRow="1" bandRow="1">
                <a:tableStyleId>{5C22544A-7EE6-4342-B048-85BDC9FD1C3A}</a:tableStyleId>
              </a:tblPr>
              <a:tblGrid>
                <a:gridCol w="1641435">
                  <a:extLst>
                    <a:ext uri="{9D8B030D-6E8A-4147-A177-3AD203B41FA5}">
                      <a16:colId xmlns:a16="http://schemas.microsoft.com/office/drawing/2014/main" val="1195704772"/>
                    </a:ext>
                  </a:extLst>
                </a:gridCol>
                <a:gridCol w="1518083">
                  <a:extLst>
                    <a:ext uri="{9D8B030D-6E8A-4147-A177-3AD203B41FA5}">
                      <a16:colId xmlns:a16="http://schemas.microsoft.com/office/drawing/2014/main" val="579494458"/>
                    </a:ext>
                  </a:extLst>
                </a:gridCol>
              </a:tblGrid>
              <a:tr h="363983">
                <a:tc>
                  <a:txBody>
                    <a:bodyPr/>
                    <a:lstStyle/>
                    <a:p>
                      <a:r>
                        <a:rPr lang="en-US" dirty="0">
                          <a:solidFill>
                            <a:schemeClr val="tx2">
                              <a:lumMod val="75000"/>
                            </a:schemeClr>
                          </a:solidFill>
                        </a:rPr>
                        <a:t>Gender</a:t>
                      </a:r>
                    </a:p>
                  </a:txBody>
                  <a:tcPr/>
                </a:tc>
                <a:tc>
                  <a:txBody>
                    <a:bodyPr/>
                    <a:lstStyle/>
                    <a:p>
                      <a:r>
                        <a:rPr lang="en-US" dirty="0">
                          <a:solidFill>
                            <a:schemeClr val="tx2">
                              <a:lumMod val="75000"/>
                            </a:schemeClr>
                          </a:solidFill>
                        </a:rPr>
                        <a:t>Defaulter</a:t>
                      </a:r>
                    </a:p>
                  </a:txBody>
                  <a:tcPr/>
                </a:tc>
                <a:extLst>
                  <a:ext uri="{0D108BD9-81ED-4DB2-BD59-A6C34878D82A}">
                    <a16:rowId xmlns:a16="http://schemas.microsoft.com/office/drawing/2014/main" val="1728206883"/>
                  </a:ext>
                </a:extLst>
              </a:tr>
              <a:tr h="363983">
                <a:tc>
                  <a:txBody>
                    <a:bodyPr/>
                    <a:lstStyle/>
                    <a:p>
                      <a:r>
                        <a:rPr lang="en-US" b="1" dirty="0">
                          <a:solidFill>
                            <a:schemeClr val="tx2">
                              <a:lumMod val="75000"/>
                            </a:schemeClr>
                          </a:solidFill>
                        </a:rPr>
                        <a:t>Female</a:t>
                      </a:r>
                    </a:p>
                  </a:txBody>
                  <a:tcPr/>
                </a:tc>
                <a:tc>
                  <a:txBody>
                    <a:bodyPr/>
                    <a:lstStyle/>
                    <a:p>
                      <a:r>
                        <a:rPr lang="en-US" b="1" dirty="0">
                          <a:solidFill>
                            <a:schemeClr val="tx2">
                              <a:lumMod val="75000"/>
                            </a:schemeClr>
                          </a:solidFill>
                        </a:rPr>
                        <a:t>3763</a:t>
                      </a:r>
                    </a:p>
                  </a:txBody>
                  <a:tcPr/>
                </a:tc>
                <a:extLst>
                  <a:ext uri="{0D108BD9-81ED-4DB2-BD59-A6C34878D82A}">
                    <a16:rowId xmlns:a16="http://schemas.microsoft.com/office/drawing/2014/main" val="3824256279"/>
                  </a:ext>
                </a:extLst>
              </a:tr>
              <a:tr h="363983">
                <a:tc>
                  <a:txBody>
                    <a:bodyPr/>
                    <a:lstStyle/>
                    <a:p>
                      <a:r>
                        <a:rPr lang="en-US" b="1" dirty="0">
                          <a:solidFill>
                            <a:schemeClr val="tx2">
                              <a:lumMod val="75000"/>
                            </a:schemeClr>
                          </a:solidFill>
                        </a:rPr>
                        <a:t>Male</a:t>
                      </a:r>
                    </a:p>
                  </a:txBody>
                  <a:tcPr/>
                </a:tc>
                <a:tc>
                  <a:txBody>
                    <a:bodyPr/>
                    <a:lstStyle/>
                    <a:p>
                      <a:r>
                        <a:rPr lang="en-US" dirty="0"/>
                        <a:t> </a:t>
                      </a:r>
                      <a:r>
                        <a:rPr lang="en-US" b="1" dirty="0">
                          <a:solidFill>
                            <a:schemeClr val="tx2">
                              <a:lumMod val="75000"/>
                            </a:schemeClr>
                          </a:solidFill>
                        </a:rPr>
                        <a:t>2873</a:t>
                      </a:r>
                    </a:p>
                  </a:txBody>
                  <a:tcPr/>
                </a:tc>
                <a:extLst>
                  <a:ext uri="{0D108BD9-81ED-4DB2-BD59-A6C34878D82A}">
                    <a16:rowId xmlns:a16="http://schemas.microsoft.com/office/drawing/2014/main" val="1658682897"/>
                  </a:ext>
                </a:extLst>
              </a:tr>
            </a:tbl>
          </a:graphicData>
        </a:graphic>
      </p:graphicFrame>
    </p:spTree>
    <p:extLst>
      <p:ext uri="{BB962C8B-B14F-4D97-AF65-F5344CB8AC3E}">
        <p14:creationId xmlns:p14="http://schemas.microsoft.com/office/powerpoint/2010/main" val="295073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0778-76EC-4E9F-0C27-1B8FC6779E42}"/>
              </a:ext>
            </a:extLst>
          </p:cNvPr>
          <p:cNvSpPr>
            <a:spLocks noGrp="1"/>
          </p:cNvSpPr>
          <p:nvPr>
            <p:ph type="title"/>
          </p:nvPr>
        </p:nvSpPr>
        <p:spPr>
          <a:xfrm>
            <a:off x="798991" y="679142"/>
            <a:ext cx="3559946" cy="1495888"/>
          </a:xfrm>
        </p:spPr>
        <p:txBody>
          <a:bodyPr/>
          <a:lstStyle/>
          <a:p>
            <a:r>
              <a:rPr lang="en-US" sz="1800" b="1" dirty="0">
                <a:solidFill>
                  <a:schemeClr val="tx2">
                    <a:lumMod val="40000"/>
                    <a:lumOff val="60000"/>
                  </a:schemeClr>
                </a:solidFill>
              </a:rPr>
              <a:t>Analyzing the impact of the Categorical Variable ‘Education’ on the likelihood of Credit Card Default.</a:t>
            </a:r>
            <a:endParaRPr lang="en-US" sz="1800" dirty="0"/>
          </a:p>
        </p:txBody>
      </p:sp>
      <p:pic>
        <p:nvPicPr>
          <p:cNvPr id="6" name="Content Placeholder 5">
            <a:extLst>
              <a:ext uri="{FF2B5EF4-FFF2-40B4-BE49-F238E27FC236}">
                <a16:creationId xmlns:a16="http://schemas.microsoft.com/office/drawing/2014/main" id="{8AC052C9-C5CF-8533-BB66-87B7093F276E}"/>
              </a:ext>
            </a:extLst>
          </p:cNvPr>
          <p:cNvPicPr>
            <a:picLocks noGrp="1" noChangeAspect="1"/>
          </p:cNvPicPr>
          <p:nvPr>
            <p:ph idx="1"/>
          </p:nvPr>
        </p:nvPicPr>
        <p:blipFill>
          <a:blip r:embed="rId2"/>
          <a:stretch>
            <a:fillRect/>
          </a:stretch>
        </p:blipFill>
        <p:spPr>
          <a:xfrm>
            <a:off x="5342022" y="1154097"/>
            <a:ext cx="6545178" cy="4749398"/>
          </a:xfrm>
        </p:spPr>
      </p:pic>
      <p:sp>
        <p:nvSpPr>
          <p:cNvPr id="7" name="Text Placeholder 6">
            <a:extLst>
              <a:ext uri="{FF2B5EF4-FFF2-40B4-BE49-F238E27FC236}">
                <a16:creationId xmlns:a16="http://schemas.microsoft.com/office/drawing/2014/main" id="{54D084B8-4678-128E-AC08-202435D7152F}"/>
              </a:ext>
            </a:extLst>
          </p:cNvPr>
          <p:cNvSpPr>
            <a:spLocks noGrp="1"/>
          </p:cNvSpPr>
          <p:nvPr>
            <p:ph type="body" sz="half" idx="2"/>
          </p:nvPr>
        </p:nvSpPr>
        <p:spPr>
          <a:xfrm>
            <a:off x="719091" y="2206101"/>
            <a:ext cx="3708531" cy="1300579"/>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b="1" dirty="0">
                <a:solidFill>
                  <a:schemeClr val="tx2"/>
                </a:solidFill>
              </a:rPr>
              <a:t>The number of defaulters have a higher proportion of educated people ( University &amp; Graduate School).</a:t>
            </a:r>
          </a:p>
        </p:txBody>
      </p:sp>
      <p:graphicFrame>
        <p:nvGraphicFramePr>
          <p:cNvPr id="8" name="Table 8">
            <a:extLst>
              <a:ext uri="{FF2B5EF4-FFF2-40B4-BE49-F238E27FC236}">
                <a16:creationId xmlns:a16="http://schemas.microsoft.com/office/drawing/2014/main" id="{C33FAFA8-FBDA-03CD-131D-5480BBD14007}"/>
              </a:ext>
            </a:extLst>
          </p:cNvPr>
          <p:cNvGraphicFramePr>
            <a:graphicFrameLocks noGrp="1"/>
          </p:cNvGraphicFramePr>
          <p:nvPr>
            <p:extLst>
              <p:ext uri="{D42A27DB-BD31-4B8C-83A1-F6EECF244321}">
                <p14:modId xmlns:p14="http://schemas.microsoft.com/office/powerpoint/2010/main" val="2399305002"/>
              </p:ext>
            </p:extLst>
          </p:nvPr>
        </p:nvGraphicFramePr>
        <p:xfrm>
          <a:off x="1198484" y="3657601"/>
          <a:ext cx="2903000" cy="2521258"/>
        </p:xfrm>
        <a:graphic>
          <a:graphicData uri="http://schemas.openxmlformats.org/drawingml/2006/table">
            <a:tbl>
              <a:tblPr firstRow="1" bandRow="1">
                <a:tableStyleId>{5C22544A-7EE6-4342-B048-85BDC9FD1C3A}</a:tableStyleId>
              </a:tblPr>
              <a:tblGrid>
                <a:gridCol w="1451500">
                  <a:extLst>
                    <a:ext uri="{9D8B030D-6E8A-4147-A177-3AD203B41FA5}">
                      <a16:colId xmlns:a16="http://schemas.microsoft.com/office/drawing/2014/main" val="3029212457"/>
                    </a:ext>
                  </a:extLst>
                </a:gridCol>
                <a:gridCol w="1451500">
                  <a:extLst>
                    <a:ext uri="{9D8B030D-6E8A-4147-A177-3AD203B41FA5}">
                      <a16:colId xmlns:a16="http://schemas.microsoft.com/office/drawing/2014/main" val="720177577"/>
                    </a:ext>
                  </a:extLst>
                </a:gridCol>
              </a:tblGrid>
              <a:tr h="387886">
                <a:tc>
                  <a:txBody>
                    <a:bodyPr/>
                    <a:lstStyle/>
                    <a:p>
                      <a:r>
                        <a:rPr lang="en-US" b="1" dirty="0">
                          <a:solidFill>
                            <a:schemeClr val="tx2">
                              <a:lumMod val="75000"/>
                            </a:schemeClr>
                          </a:solidFill>
                        </a:rPr>
                        <a:t>Education</a:t>
                      </a:r>
                    </a:p>
                  </a:txBody>
                  <a:tcPr/>
                </a:tc>
                <a:tc>
                  <a:txBody>
                    <a:bodyPr/>
                    <a:lstStyle/>
                    <a:p>
                      <a:r>
                        <a:rPr lang="en-US" b="1" dirty="0">
                          <a:solidFill>
                            <a:schemeClr val="tx2">
                              <a:lumMod val="75000"/>
                            </a:schemeClr>
                          </a:solidFill>
                        </a:rPr>
                        <a:t>Defaulter</a:t>
                      </a:r>
                    </a:p>
                  </a:txBody>
                  <a:tcPr/>
                </a:tc>
                <a:extLst>
                  <a:ext uri="{0D108BD9-81ED-4DB2-BD59-A6C34878D82A}">
                    <a16:rowId xmlns:a16="http://schemas.microsoft.com/office/drawing/2014/main" val="1822693331"/>
                  </a:ext>
                </a:extLst>
              </a:tr>
              <a:tr h="387886">
                <a:tc>
                  <a:txBody>
                    <a:bodyPr/>
                    <a:lstStyle/>
                    <a:p>
                      <a:r>
                        <a:rPr lang="en-US" b="1" dirty="0">
                          <a:solidFill>
                            <a:schemeClr val="tx2">
                              <a:lumMod val="75000"/>
                            </a:schemeClr>
                          </a:solidFill>
                        </a:rPr>
                        <a:t>University</a:t>
                      </a:r>
                    </a:p>
                  </a:txBody>
                  <a:tcPr/>
                </a:tc>
                <a:tc>
                  <a:txBody>
                    <a:bodyPr/>
                    <a:lstStyle/>
                    <a:p>
                      <a:r>
                        <a:rPr lang="en-US" b="1" dirty="0">
                          <a:solidFill>
                            <a:schemeClr val="tx2">
                              <a:lumMod val="75000"/>
                            </a:schemeClr>
                          </a:solidFill>
                        </a:rPr>
                        <a:t>3330</a:t>
                      </a:r>
                    </a:p>
                  </a:txBody>
                  <a:tcPr/>
                </a:tc>
                <a:extLst>
                  <a:ext uri="{0D108BD9-81ED-4DB2-BD59-A6C34878D82A}">
                    <a16:rowId xmlns:a16="http://schemas.microsoft.com/office/drawing/2014/main" val="546745097"/>
                  </a:ext>
                </a:extLst>
              </a:tr>
              <a:tr h="678800">
                <a:tc>
                  <a:txBody>
                    <a:bodyPr/>
                    <a:lstStyle/>
                    <a:p>
                      <a:r>
                        <a:rPr lang="en-US" b="1" dirty="0">
                          <a:solidFill>
                            <a:schemeClr val="tx2">
                              <a:lumMod val="75000"/>
                            </a:schemeClr>
                          </a:solidFill>
                        </a:rPr>
                        <a:t>Graduate School</a:t>
                      </a:r>
                    </a:p>
                  </a:txBody>
                  <a:tcPr/>
                </a:tc>
                <a:tc>
                  <a:txBody>
                    <a:bodyPr/>
                    <a:lstStyle/>
                    <a:p>
                      <a:r>
                        <a:rPr lang="en-US" b="1" dirty="0">
                          <a:solidFill>
                            <a:schemeClr val="tx2">
                              <a:lumMod val="75000"/>
                            </a:schemeClr>
                          </a:solidFill>
                        </a:rPr>
                        <a:t>2036</a:t>
                      </a:r>
                    </a:p>
                  </a:txBody>
                  <a:tcPr/>
                </a:tc>
                <a:extLst>
                  <a:ext uri="{0D108BD9-81ED-4DB2-BD59-A6C34878D82A}">
                    <a16:rowId xmlns:a16="http://schemas.microsoft.com/office/drawing/2014/main" val="3183597324"/>
                  </a:ext>
                </a:extLst>
              </a:tr>
              <a:tr h="678800">
                <a:tc>
                  <a:txBody>
                    <a:bodyPr/>
                    <a:lstStyle/>
                    <a:p>
                      <a:r>
                        <a:rPr lang="en-US" b="1" dirty="0">
                          <a:solidFill>
                            <a:schemeClr val="tx2">
                              <a:lumMod val="75000"/>
                            </a:schemeClr>
                          </a:solidFill>
                        </a:rPr>
                        <a:t>High School</a:t>
                      </a:r>
                    </a:p>
                  </a:txBody>
                  <a:tcPr/>
                </a:tc>
                <a:tc>
                  <a:txBody>
                    <a:bodyPr/>
                    <a:lstStyle/>
                    <a:p>
                      <a:r>
                        <a:rPr lang="en-US" b="1" dirty="0">
                          <a:solidFill>
                            <a:schemeClr val="tx2">
                              <a:lumMod val="75000"/>
                            </a:schemeClr>
                          </a:solidFill>
                        </a:rPr>
                        <a:t>1237</a:t>
                      </a:r>
                    </a:p>
                  </a:txBody>
                  <a:tcPr/>
                </a:tc>
                <a:extLst>
                  <a:ext uri="{0D108BD9-81ED-4DB2-BD59-A6C34878D82A}">
                    <a16:rowId xmlns:a16="http://schemas.microsoft.com/office/drawing/2014/main" val="875298325"/>
                  </a:ext>
                </a:extLst>
              </a:tr>
              <a:tr h="387886">
                <a:tc>
                  <a:txBody>
                    <a:bodyPr/>
                    <a:lstStyle/>
                    <a:p>
                      <a:r>
                        <a:rPr lang="en-US" b="1" dirty="0">
                          <a:solidFill>
                            <a:schemeClr val="tx2">
                              <a:lumMod val="75000"/>
                            </a:schemeClr>
                          </a:solidFill>
                        </a:rPr>
                        <a:t>Others</a:t>
                      </a:r>
                    </a:p>
                  </a:txBody>
                  <a:tcPr/>
                </a:tc>
                <a:tc>
                  <a:txBody>
                    <a:bodyPr/>
                    <a:lstStyle/>
                    <a:p>
                      <a:r>
                        <a:rPr lang="en-US" b="1" dirty="0">
                          <a:solidFill>
                            <a:schemeClr val="tx2">
                              <a:lumMod val="75000"/>
                            </a:schemeClr>
                          </a:solidFill>
                        </a:rPr>
                        <a:t>33</a:t>
                      </a:r>
                    </a:p>
                  </a:txBody>
                  <a:tcPr/>
                </a:tc>
                <a:extLst>
                  <a:ext uri="{0D108BD9-81ED-4DB2-BD59-A6C34878D82A}">
                    <a16:rowId xmlns:a16="http://schemas.microsoft.com/office/drawing/2014/main" val="576956175"/>
                  </a:ext>
                </a:extLst>
              </a:tr>
            </a:tbl>
          </a:graphicData>
        </a:graphic>
      </p:graphicFrame>
    </p:spTree>
    <p:extLst>
      <p:ext uri="{BB962C8B-B14F-4D97-AF65-F5344CB8AC3E}">
        <p14:creationId xmlns:p14="http://schemas.microsoft.com/office/powerpoint/2010/main" val="384266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C0778-76EC-4E9F-0C27-1B8FC6779E42}"/>
              </a:ext>
            </a:extLst>
          </p:cNvPr>
          <p:cNvSpPr>
            <a:spLocks noGrp="1"/>
          </p:cNvSpPr>
          <p:nvPr>
            <p:ph type="title"/>
          </p:nvPr>
        </p:nvSpPr>
        <p:spPr>
          <a:xfrm>
            <a:off x="798991" y="679142"/>
            <a:ext cx="3559946" cy="1495888"/>
          </a:xfrm>
        </p:spPr>
        <p:txBody>
          <a:bodyPr/>
          <a:lstStyle/>
          <a:p>
            <a:r>
              <a:rPr lang="en-US" sz="1800" b="1" dirty="0">
                <a:solidFill>
                  <a:schemeClr val="tx2">
                    <a:lumMod val="40000"/>
                    <a:lumOff val="60000"/>
                  </a:schemeClr>
                </a:solidFill>
              </a:rPr>
              <a:t>Analyzing the impact of the Categorical Variable ‘Marriage’ on the likelihood of Credit Card Default.</a:t>
            </a:r>
            <a:endParaRPr lang="en-US" sz="1800" dirty="0"/>
          </a:p>
        </p:txBody>
      </p:sp>
      <p:pic>
        <p:nvPicPr>
          <p:cNvPr id="9" name="Content Placeholder 8">
            <a:extLst>
              <a:ext uri="{FF2B5EF4-FFF2-40B4-BE49-F238E27FC236}">
                <a16:creationId xmlns:a16="http://schemas.microsoft.com/office/drawing/2014/main" id="{E6C7D225-C5C8-677E-1A7B-73B6867931FB}"/>
              </a:ext>
            </a:extLst>
          </p:cNvPr>
          <p:cNvPicPr>
            <a:picLocks noGrp="1" noChangeAspect="1"/>
          </p:cNvPicPr>
          <p:nvPr>
            <p:ph idx="1"/>
          </p:nvPr>
        </p:nvPicPr>
        <p:blipFill>
          <a:blip r:embed="rId2"/>
          <a:stretch>
            <a:fillRect/>
          </a:stretch>
        </p:blipFill>
        <p:spPr>
          <a:xfrm>
            <a:off x="5454316" y="1443789"/>
            <a:ext cx="6497051" cy="4555958"/>
          </a:xfrm>
        </p:spPr>
      </p:pic>
      <p:sp>
        <p:nvSpPr>
          <p:cNvPr id="7" name="Text Placeholder 6">
            <a:extLst>
              <a:ext uri="{FF2B5EF4-FFF2-40B4-BE49-F238E27FC236}">
                <a16:creationId xmlns:a16="http://schemas.microsoft.com/office/drawing/2014/main" id="{54D084B8-4678-128E-AC08-202435D7152F}"/>
              </a:ext>
            </a:extLst>
          </p:cNvPr>
          <p:cNvSpPr>
            <a:spLocks noGrp="1"/>
          </p:cNvSpPr>
          <p:nvPr>
            <p:ph type="body" sz="half" idx="2"/>
          </p:nvPr>
        </p:nvSpPr>
        <p:spPr>
          <a:xfrm>
            <a:off x="795718" y="2206101"/>
            <a:ext cx="3708531" cy="1222899"/>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noAutofit/>
          </a:bodyPr>
          <a:lstStyle/>
          <a:p>
            <a:pPr algn="ctr"/>
            <a:r>
              <a:rPr lang="en-US" sz="1800" b="1" dirty="0">
                <a:solidFill>
                  <a:schemeClr val="tx2"/>
                </a:solidFill>
              </a:rPr>
              <a:t>The number of defaulters have a higher proportion of singles.</a:t>
            </a:r>
            <a:endParaRPr lang="en-US" sz="1800" dirty="0">
              <a:solidFill>
                <a:schemeClr val="tx2"/>
              </a:solidFill>
            </a:endParaRPr>
          </a:p>
        </p:txBody>
      </p:sp>
      <p:graphicFrame>
        <p:nvGraphicFramePr>
          <p:cNvPr id="8" name="Table 8">
            <a:extLst>
              <a:ext uri="{FF2B5EF4-FFF2-40B4-BE49-F238E27FC236}">
                <a16:creationId xmlns:a16="http://schemas.microsoft.com/office/drawing/2014/main" id="{C33FAFA8-FBDA-03CD-131D-5480BBD14007}"/>
              </a:ext>
            </a:extLst>
          </p:cNvPr>
          <p:cNvGraphicFramePr>
            <a:graphicFrameLocks noGrp="1"/>
          </p:cNvGraphicFramePr>
          <p:nvPr>
            <p:extLst>
              <p:ext uri="{D42A27DB-BD31-4B8C-83A1-F6EECF244321}">
                <p14:modId xmlns:p14="http://schemas.microsoft.com/office/powerpoint/2010/main" val="3012720471"/>
              </p:ext>
            </p:extLst>
          </p:nvPr>
        </p:nvGraphicFramePr>
        <p:xfrm>
          <a:off x="1198484" y="3657601"/>
          <a:ext cx="2903000" cy="2342145"/>
        </p:xfrm>
        <a:graphic>
          <a:graphicData uri="http://schemas.openxmlformats.org/drawingml/2006/table">
            <a:tbl>
              <a:tblPr firstRow="1" bandRow="1">
                <a:tableStyleId>{5C22544A-7EE6-4342-B048-85BDC9FD1C3A}</a:tableStyleId>
              </a:tblPr>
              <a:tblGrid>
                <a:gridCol w="1451500">
                  <a:extLst>
                    <a:ext uri="{9D8B030D-6E8A-4147-A177-3AD203B41FA5}">
                      <a16:colId xmlns:a16="http://schemas.microsoft.com/office/drawing/2014/main" val="3029212457"/>
                    </a:ext>
                  </a:extLst>
                </a:gridCol>
                <a:gridCol w="1451500">
                  <a:extLst>
                    <a:ext uri="{9D8B030D-6E8A-4147-A177-3AD203B41FA5}">
                      <a16:colId xmlns:a16="http://schemas.microsoft.com/office/drawing/2014/main" val="720177577"/>
                    </a:ext>
                  </a:extLst>
                </a:gridCol>
              </a:tblGrid>
              <a:tr h="862896">
                <a:tc>
                  <a:txBody>
                    <a:bodyPr/>
                    <a:lstStyle/>
                    <a:p>
                      <a:r>
                        <a:rPr lang="en-US" b="1" dirty="0">
                          <a:solidFill>
                            <a:schemeClr val="tx2">
                              <a:lumMod val="75000"/>
                            </a:schemeClr>
                          </a:solidFill>
                        </a:rPr>
                        <a:t>MARITAL STATUS</a:t>
                      </a:r>
                    </a:p>
                  </a:txBody>
                  <a:tcPr/>
                </a:tc>
                <a:tc>
                  <a:txBody>
                    <a:bodyPr/>
                    <a:lstStyle/>
                    <a:p>
                      <a:r>
                        <a:rPr lang="en-US" b="1" dirty="0">
                          <a:solidFill>
                            <a:schemeClr val="tx2">
                              <a:lumMod val="75000"/>
                            </a:schemeClr>
                          </a:solidFill>
                        </a:rPr>
                        <a:t>Defaulter</a:t>
                      </a:r>
                    </a:p>
                  </a:txBody>
                  <a:tcPr/>
                </a:tc>
                <a:extLst>
                  <a:ext uri="{0D108BD9-81ED-4DB2-BD59-A6C34878D82A}">
                    <a16:rowId xmlns:a16="http://schemas.microsoft.com/office/drawing/2014/main" val="1822693331"/>
                  </a:ext>
                </a:extLst>
              </a:tr>
              <a:tr h="493083">
                <a:tc>
                  <a:txBody>
                    <a:bodyPr/>
                    <a:lstStyle/>
                    <a:p>
                      <a:r>
                        <a:rPr lang="en-US" b="1" dirty="0">
                          <a:solidFill>
                            <a:schemeClr val="tx2">
                              <a:lumMod val="75000"/>
                            </a:schemeClr>
                          </a:solidFill>
                        </a:rPr>
                        <a:t>MARRIED</a:t>
                      </a:r>
                    </a:p>
                  </a:txBody>
                  <a:tcPr/>
                </a:tc>
                <a:tc>
                  <a:txBody>
                    <a:bodyPr/>
                    <a:lstStyle/>
                    <a:p>
                      <a:r>
                        <a:rPr lang="en-US" b="1" dirty="0">
                          <a:solidFill>
                            <a:schemeClr val="tx2">
                              <a:lumMod val="75000"/>
                            </a:schemeClr>
                          </a:solidFill>
                        </a:rPr>
                        <a:t>3206</a:t>
                      </a:r>
                    </a:p>
                  </a:txBody>
                  <a:tcPr/>
                </a:tc>
                <a:extLst>
                  <a:ext uri="{0D108BD9-81ED-4DB2-BD59-A6C34878D82A}">
                    <a16:rowId xmlns:a16="http://schemas.microsoft.com/office/drawing/2014/main" val="546745097"/>
                  </a:ext>
                </a:extLst>
              </a:tr>
              <a:tr h="493083">
                <a:tc>
                  <a:txBody>
                    <a:bodyPr/>
                    <a:lstStyle/>
                    <a:p>
                      <a:r>
                        <a:rPr lang="en-US" b="1" dirty="0">
                          <a:solidFill>
                            <a:schemeClr val="tx2">
                              <a:lumMod val="75000"/>
                            </a:schemeClr>
                          </a:solidFill>
                        </a:rPr>
                        <a:t>SINGLE</a:t>
                      </a:r>
                    </a:p>
                  </a:txBody>
                  <a:tcPr/>
                </a:tc>
                <a:tc>
                  <a:txBody>
                    <a:bodyPr/>
                    <a:lstStyle/>
                    <a:p>
                      <a:r>
                        <a:rPr lang="en-US" b="1" dirty="0">
                          <a:solidFill>
                            <a:schemeClr val="tx2">
                              <a:lumMod val="75000"/>
                            </a:schemeClr>
                          </a:solidFill>
                        </a:rPr>
                        <a:t>3341</a:t>
                      </a:r>
                    </a:p>
                  </a:txBody>
                  <a:tcPr/>
                </a:tc>
                <a:extLst>
                  <a:ext uri="{0D108BD9-81ED-4DB2-BD59-A6C34878D82A}">
                    <a16:rowId xmlns:a16="http://schemas.microsoft.com/office/drawing/2014/main" val="3183597324"/>
                  </a:ext>
                </a:extLst>
              </a:tr>
              <a:tr h="493083">
                <a:tc>
                  <a:txBody>
                    <a:bodyPr/>
                    <a:lstStyle/>
                    <a:p>
                      <a:r>
                        <a:rPr lang="en-US" b="1" dirty="0">
                          <a:solidFill>
                            <a:schemeClr val="tx2">
                              <a:lumMod val="75000"/>
                            </a:schemeClr>
                          </a:solidFill>
                        </a:rPr>
                        <a:t>OTHERS</a:t>
                      </a:r>
                    </a:p>
                  </a:txBody>
                  <a:tcPr/>
                </a:tc>
                <a:tc>
                  <a:txBody>
                    <a:bodyPr/>
                    <a:lstStyle/>
                    <a:p>
                      <a:r>
                        <a:rPr lang="en-US" b="1" dirty="0">
                          <a:solidFill>
                            <a:schemeClr val="tx2">
                              <a:lumMod val="75000"/>
                            </a:schemeClr>
                          </a:solidFill>
                        </a:rPr>
                        <a:t>89</a:t>
                      </a:r>
                    </a:p>
                  </a:txBody>
                  <a:tcPr/>
                </a:tc>
                <a:extLst>
                  <a:ext uri="{0D108BD9-81ED-4DB2-BD59-A6C34878D82A}">
                    <a16:rowId xmlns:a16="http://schemas.microsoft.com/office/drawing/2014/main" val="875298325"/>
                  </a:ext>
                </a:extLst>
              </a:tr>
            </a:tbl>
          </a:graphicData>
        </a:graphic>
      </p:graphicFrame>
    </p:spTree>
    <p:extLst>
      <p:ext uri="{BB962C8B-B14F-4D97-AF65-F5344CB8AC3E}">
        <p14:creationId xmlns:p14="http://schemas.microsoft.com/office/powerpoint/2010/main" val="165566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1D91-4DA5-7BB7-3B53-4E0748C7926A}"/>
              </a:ext>
            </a:extLst>
          </p:cNvPr>
          <p:cNvSpPr>
            <a:spLocks noGrp="1"/>
          </p:cNvSpPr>
          <p:nvPr>
            <p:ph type="title"/>
          </p:nvPr>
        </p:nvSpPr>
        <p:spPr>
          <a:xfrm>
            <a:off x="1154953" y="224589"/>
            <a:ext cx="8761413" cy="1973179"/>
          </a:xfrm>
        </p:spPr>
        <p:txBody>
          <a:bodyPr/>
          <a:lstStyle/>
          <a:p>
            <a:r>
              <a:rPr lang="en-US" sz="2000" b="1" dirty="0">
                <a:solidFill>
                  <a:schemeClr val="tx2">
                    <a:lumMod val="40000"/>
                    <a:lumOff val="60000"/>
                  </a:schemeClr>
                </a:solidFill>
              </a:rPr>
              <a:t>Analyzing the impact of numerical feature ‘Limit Balance’ on Credit Card Default.</a:t>
            </a:r>
          </a:p>
        </p:txBody>
      </p:sp>
      <p:sp>
        <p:nvSpPr>
          <p:cNvPr id="3" name="Text Placeholder 2">
            <a:extLst>
              <a:ext uri="{FF2B5EF4-FFF2-40B4-BE49-F238E27FC236}">
                <a16:creationId xmlns:a16="http://schemas.microsoft.com/office/drawing/2014/main" id="{205E3545-742B-E596-D0F5-0B36E181669E}"/>
              </a:ext>
            </a:extLst>
          </p:cNvPr>
          <p:cNvSpPr>
            <a:spLocks noGrp="1"/>
          </p:cNvSpPr>
          <p:nvPr>
            <p:ph type="body" idx="1"/>
          </p:nvPr>
        </p:nvSpPr>
        <p:spPr>
          <a:xfrm>
            <a:off x="1154953" y="2603500"/>
            <a:ext cx="9878917" cy="576262"/>
          </a:xfrm>
        </p:spPr>
        <p:txBody>
          <a:bodyPr/>
          <a:lstStyle/>
          <a:p>
            <a:r>
              <a:rPr lang="en-US" dirty="0"/>
              <a:t>   </a:t>
            </a:r>
            <a:r>
              <a:rPr lang="en-US" b="1" dirty="0">
                <a:solidFill>
                  <a:schemeClr val="tx2"/>
                </a:solidFill>
              </a:rPr>
              <a:t>Defaulters on an average have a </a:t>
            </a:r>
          </a:p>
        </p:txBody>
      </p:sp>
      <p:pic>
        <p:nvPicPr>
          <p:cNvPr id="14" name="Content Placeholder 13">
            <a:extLst>
              <a:ext uri="{FF2B5EF4-FFF2-40B4-BE49-F238E27FC236}">
                <a16:creationId xmlns:a16="http://schemas.microsoft.com/office/drawing/2014/main" id="{138D5B0D-AF25-959F-7C1E-7B53A21C0B11}"/>
              </a:ext>
            </a:extLst>
          </p:cNvPr>
          <p:cNvPicPr>
            <a:picLocks noGrp="1" noChangeAspect="1"/>
          </p:cNvPicPr>
          <p:nvPr>
            <p:ph sz="half" idx="2"/>
          </p:nvPr>
        </p:nvPicPr>
        <p:blipFill>
          <a:blip r:embed="rId2"/>
          <a:stretch>
            <a:fillRect/>
          </a:stretch>
        </p:blipFill>
        <p:spPr>
          <a:xfrm>
            <a:off x="1155700" y="3360268"/>
            <a:ext cx="4824413" cy="2479026"/>
          </a:xfrm>
        </p:spPr>
      </p:pic>
      <p:sp>
        <p:nvSpPr>
          <p:cNvPr id="5" name="Text Placeholder 4">
            <a:extLst>
              <a:ext uri="{FF2B5EF4-FFF2-40B4-BE49-F238E27FC236}">
                <a16:creationId xmlns:a16="http://schemas.microsoft.com/office/drawing/2014/main" id="{113D2174-A1BF-6EB1-2012-F3F7DCE45016}"/>
              </a:ext>
            </a:extLst>
          </p:cNvPr>
          <p:cNvSpPr>
            <a:spLocks noGrp="1"/>
          </p:cNvSpPr>
          <p:nvPr>
            <p:ph type="body" sz="quarter" idx="3"/>
          </p:nvPr>
        </p:nvSpPr>
        <p:spPr/>
        <p:txBody>
          <a:bodyPr/>
          <a:lstStyle/>
          <a:p>
            <a:r>
              <a:rPr lang="en-US" dirty="0"/>
              <a:t>  </a:t>
            </a:r>
            <a:r>
              <a:rPr lang="en-US" b="1" dirty="0">
                <a:solidFill>
                  <a:schemeClr val="tx2"/>
                </a:solidFill>
              </a:rPr>
              <a:t>lower limit balance.</a:t>
            </a:r>
          </a:p>
        </p:txBody>
      </p:sp>
      <p:pic>
        <p:nvPicPr>
          <p:cNvPr id="10" name="Content Placeholder 9">
            <a:extLst>
              <a:ext uri="{FF2B5EF4-FFF2-40B4-BE49-F238E27FC236}">
                <a16:creationId xmlns:a16="http://schemas.microsoft.com/office/drawing/2014/main" id="{79BF3B9B-C545-3B23-98B9-8C71494E6979}"/>
              </a:ext>
            </a:extLst>
          </p:cNvPr>
          <p:cNvPicPr>
            <a:picLocks noGrp="1" noChangeAspect="1"/>
          </p:cNvPicPr>
          <p:nvPr>
            <p:ph sz="quarter" idx="4"/>
          </p:nvPr>
        </p:nvPicPr>
        <p:blipFill>
          <a:blip r:embed="rId3"/>
          <a:stretch>
            <a:fillRect/>
          </a:stretch>
        </p:blipFill>
        <p:spPr>
          <a:xfrm>
            <a:off x="6823708" y="3179763"/>
            <a:ext cx="3594421" cy="2840037"/>
          </a:xfrm>
        </p:spPr>
      </p:pic>
    </p:spTree>
    <p:extLst>
      <p:ext uri="{BB962C8B-B14F-4D97-AF65-F5344CB8AC3E}">
        <p14:creationId xmlns:p14="http://schemas.microsoft.com/office/powerpoint/2010/main" val="292767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0C32-AC80-86DD-D783-25D3095796E5}"/>
              </a:ext>
            </a:extLst>
          </p:cNvPr>
          <p:cNvSpPr>
            <a:spLocks noGrp="1"/>
          </p:cNvSpPr>
          <p:nvPr>
            <p:ph type="title"/>
          </p:nvPr>
        </p:nvSpPr>
        <p:spPr/>
        <p:txBody>
          <a:bodyPr/>
          <a:lstStyle/>
          <a:p>
            <a:r>
              <a:rPr lang="en-US" sz="2000" b="1" dirty="0">
                <a:solidFill>
                  <a:schemeClr val="tx2">
                    <a:lumMod val="40000"/>
                    <a:lumOff val="60000"/>
                  </a:schemeClr>
                </a:solidFill>
              </a:rPr>
              <a:t>Analyzing the impact of numerical feature ‘Age’ on Credit Card Default.</a:t>
            </a:r>
            <a:endParaRPr lang="en-US" sz="2000" dirty="0"/>
          </a:p>
        </p:txBody>
      </p:sp>
      <p:pic>
        <p:nvPicPr>
          <p:cNvPr id="5" name="Content Placeholder 4">
            <a:extLst>
              <a:ext uri="{FF2B5EF4-FFF2-40B4-BE49-F238E27FC236}">
                <a16:creationId xmlns:a16="http://schemas.microsoft.com/office/drawing/2014/main" id="{6F882B08-927E-7766-A876-C3BBFD979734}"/>
              </a:ext>
            </a:extLst>
          </p:cNvPr>
          <p:cNvPicPr>
            <a:picLocks noGrp="1" noChangeAspect="1"/>
          </p:cNvPicPr>
          <p:nvPr>
            <p:ph idx="1"/>
          </p:nvPr>
        </p:nvPicPr>
        <p:blipFill>
          <a:blip r:embed="rId2"/>
          <a:stretch>
            <a:fillRect/>
          </a:stretch>
        </p:blipFill>
        <p:spPr>
          <a:xfrm>
            <a:off x="6267634" y="2630133"/>
            <a:ext cx="4358936" cy="3416300"/>
          </a:xfrm>
        </p:spPr>
      </p:pic>
      <p:sp>
        <p:nvSpPr>
          <p:cNvPr id="7" name="Oval 6">
            <a:extLst>
              <a:ext uri="{FF2B5EF4-FFF2-40B4-BE49-F238E27FC236}">
                <a16:creationId xmlns:a16="http://schemas.microsoft.com/office/drawing/2014/main" id="{9B9FF030-5BBB-3DC9-5670-35ACCE45B857}"/>
              </a:ext>
            </a:extLst>
          </p:cNvPr>
          <p:cNvSpPr/>
          <p:nvPr/>
        </p:nvSpPr>
        <p:spPr>
          <a:xfrm>
            <a:off x="1056443" y="3429000"/>
            <a:ext cx="3329126" cy="16867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We see that Age doesn’t have much impact on Credit Card Default.</a:t>
            </a:r>
          </a:p>
        </p:txBody>
      </p:sp>
    </p:spTree>
    <p:extLst>
      <p:ext uri="{BB962C8B-B14F-4D97-AF65-F5344CB8AC3E}">
        <p14:creationId xmlns:p14="http://schemas.microsoft.com/office/powerpoint/2010/main" val="1227945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F41-F660-519A-3410-83C2DC737D92}"/>
              </a:ext>
            </a:extLst>
          </p:cNvPr>
          <p:cNvSpPr>
            <a:spLocks noGrp="1"/>
          </p:cNvSpPr>
          <p:nvPr>
            <p:ph type="title"/>
          </p:nvPr>
        </p:nvSpPr>
        <p:spPr/>
        <p:txBody>
          <a:bodyPr/>
          <a:lstStyle/>
          <a:p>
            <a:r>
              <a:rPr lang="en-US" dirty="0"/>
              <a:t>      </a:t>
            </a:r>
            <a:r>
              <a:rPr lang="en-US" b="1" dirty="0">
                <a:solidFill>
                  <a:schemeClr val="tx2">
                    <a:lumMod val="60000"/>
                    <a:lumOff val="40000"/>
                  </a:schemeClr>
                </a:solidFill>
              </a:rPr>
              <a:t>Analyzing the repayment status </a:t>
            </a:r>
          </a:p>
        </p:txBody>
      </p:sp>
      <p:sp>
        <p:nvSpPr>
          <p:cNvPr id="3" name="Text Placeholder 2">
            <a:extLst>
              <a:ext uri="{FF2B5EF4-FFF2-40B4-BE49-F238E27FC236}">
                <a16:creationId xmlns:a16="http://schemas.microsoft.com/office/drawing/2014/main" id="{F208A7E3-15CF-6F5E-622E-4CD3C3289157}"/>
              </a:ext>
            </a:extLst>
          </p:cNvPr>
          <p:cNvSpPr>
            <a:spLocks noGrp="1"/>
          </p:cNvSpPr>
          <p:nvPr>
            <p:ph type="body" idx="1"/>
          </p:nvPr>
        </p:nvSpPr>
        <p:spPr>
          <a:xfrm>
            <a:off x="1272011" y="2203276"/>
            <a:ext cx="3145380" cy="542123"/>
          </a:xfrm>
        </p:spPr>
        <p:txBody>
          <a:bodyPr/>
          <a:lstStyle/>
          <a:p>
            <a:r>
              <a:rPr lang="en-US" sz="1800" b="1" dirty="0">
                <a:solidFill>
                  <a:schemeClr val="tx2">
                    <a:lumMod val="75000"/>
                  </a:schemeClr>
                </a:solidFill>
              </a:rPr>
              <a:t>Repayment Status for September.</a:t>
            </a:r>
          </a:p>
        </p:txBody>
      </p:sp>
      <p:sp>
        <p:nvSpPr>
          <p:cNvPr id="4" name="Text Placeholder 3">
            <a:extLst>
              <a:ext uri="{FF2B5EF4-FFF2-40B4-BE49-F238E27FC236}">
                <a16:creationId xmlns:a16="http://schemas.microsoft.com/office/drawing/2014/main" id="{7C2A3BD2-A1E5-F2DF-3F4F-8195C1E10D14}"/>
              </a:ext>
            </a:extLst>
          </p:cNvPr>
          <p:cNvSpPr>
            <a:spLocks noGrp="1"/>
          </p:cNvSpPr>
          <p:nvPr>
            <p:ph type="body" sz="half" idx="15"/>
          </p:nvPr>
        </p:nvSpPr>
        <p:spPr/>
        <p:txBody>
          <a:bodyPr/>
          <a:lstStyle/>
          <a:p>
            <a:endParaRPr lang="en-US" dirty="0"/>
          </a:p>
        </p:txBody>
      </p:sp>
      <p:sp>
        <p:nvSpPr>
          <p:cNvPr id="5" name="Text Placeholder 4">
            <a:extLst>
              <a:ext uri="{FF2B5EF4-FFF2-40B4-BE49-F238E27FC236}">
                <a16:creationId xmlns:a16="http://schemas.microsoft.com/office/drawing/2014/main" id="{12B559DC-08D5-BE3E-F684-DCB524CE1CE2}"/>
              </a:ext>
            </a:extLst>
          </p:cNvPr>
          <p:cNvSpPr>
            <a:spLocks noGrp="1"/>
          </p:cNvSpPr>
          <p:nvPr>
            <p:ph type="body" sz="quarter" idx="3"/>
          </p:nvPr>
        </p:nvSpPr>
        <p:spPr>
          <a:xfrm>
            <a:off x="4620487" y="2128794"/>
            <a:ext cx="3027763" cy="603834"/>
          </a:xfrm>
        </p:spPr>
        <p:txBody>
          <a:bodyPr/>
          <a:lstStyle/>
          <a:p>
            <a:r>
              <a:rPr lang="en-US" sz="1800" b="1" dirty="0">
                <a:solidFill>
                  <a:schemeClr val="tx2">
                    <a:lumMod val="75000"/>
                  </a:schemeClr>
                </a:solidFill>
              </a:rPr>
              <a:t>Repayment status for August.</a:t>
            </a:r>
          </a:p>
        </p:txBody>
      </p:sp>
      <p:sp>
        <p:nvSpPr>
          <p:cNvPr id="6" name="Text Placeholder 5">
            <a:extLst>
              <a:ext uri="{FF2B5EF4-FFF2-40B4-BE49-F238E27FC236}">
                <a16:creationId xmlns:a16="http://schemas.microsoft.com/office/drawing/2014/main" id="{B03DC1A7-EDD8-B27B-D9FE-94E8D236A167}"/>
              </a:ext>
            </a:extLst>
          </p:cNvPr>
          <p:cNvSpPr>
            <a:spLocks noGrp="1"/>
          </p:cNvSpPr>
          <p:nvPr>
            <p:ph type="body" sz="half" idx="16"/>
          </p:nvPr>
        </p:nvSpPr>
        <p:spPr/>
        <p:txBody>
          <a:bodyPr/>
          <a:lstStyle/>
          <a:p>
            <a:endParaRPr lang="en-US" dirty="0"/>
          </a:p>
        </p:txBody>
      </p:sp>
      <p:sp>
        <p:nvSpPr>
          <p:cNvPr id="7" name="Text Placeholder 6">
            <a:extLst>
              <a:ext uri="{FF2B5EF4-FFF2-40B4-BE49-F238E27FC236}">
                <a16:creationId xmlns:a16="http://schemas.microsoft.com/office/drawing/2014/main" id="{EB9885FA-0EEC-2E0F-7196-3C1520B541A4}"/>
              </a:ext>
            </a:extLst>
          </p:cNvPr>
          <p:cNvSpPr>
            <a:spLocks noGrp="1"/>
          </p:cNvSpPr>
          <p:nvPr>
            <p:ph type="body" sz="quarter" idx="13"/>
          </p:nvPr>
        </p:nvSpPr>
        <p:spPr>
          <a:xfrm>
            <a:off x="8019966" y="2323377"/>
            <a:ext cx="3027763" cy="517477"/>
          </a:xfrm>
        </p:spPr>
        <p:txBody>
          <a:bodyPr/>
          <a:lstStyle/>
          <a:p>
            <a:r>
              <a:rPr lang="en-US" sz="1800" b="1" dirty="0">
                <a:solidFill>
                  <a:schemeClr val="tx2">
                    <a:lumMod val="75000"/>
                  </a:schemeClr>
                </a:solidFill>
              </a:rPr>
              <a:t>Repayment status for July</a:t>
            </a:r>
            <a:r>
              <a:rPr lang="en-US" dirty="0"/>
              <a:t>.</a:t>
            </a:r>
          </a:p>
        </p:txBody>
      </p:sp>
      <p:sp>
        <p:nvSpPr>
          <p:cNvPr id="8" name="Text Placeholder 7">
            <a:extLst>
              <a:ext uri="{FF2B5EF4-FFF2-40B4-BE49-F238E27FC236}">
                <a16:creationId xmlns:a16="http://schemas.microsoft.com/office/drawing/2014/main" id="{AC398A40-4683-1EFF-A830-8EC7B8300A7B}"/>
              </a:ext>
            </a:extLst>
          </p:cNvPr>
          <p:cNvSpPr>
            <a:spLocks noGrp="1"/>
          </p:cNvSpPr>
          <p:nvPr>
            <p:ph type="body" sz="half" idx="17"/>
          </p:nvPr>
        </p:nvSpPr>
        <p:spPr>
          <a:xfrm>
            <a:off x="8218236" y="3183799"/>
            <a:ext cx="3027762" cy="2833493"/>
          </a:xfrm>
        </p:spPr>
        <p:txBody>
          <a:bodyPr/>
          <a:lstStyle/>
          <a:p>
            <a:endParaRPr lang="en-US" dirty="0"/>
          </a:p>
        </p:txBody>
      </p:sp>
      <p:pic>
        <p:nvPicPr>
          <p:cNvPr id="10" name="Picture 9">
            <a:extLst>
              <a:ext uri="{FF2B5EF4-FFF2-40B4-BE49-F238E27FC236}">
                <a16:creationId xmlns:a16="http://schemas.microsoft.com/office/drawing/2014/main" id="{3D5D754D-979D-C7E7-D632-E00A6D7958BF}"/>
              </a:ext>
            </a:extLst>
          </p:cNvPr>
          <p:cNvPicPr>
            <a:picLocks noChangeAspect="1"/>
          </p:cNvPicPr>
          <p:nvPr/>
        </p:nvPicPr>
        <p:blipFill>
          <a:blip r:embed="rId2"/>
          <a:stretch>
            <a:fillRect/>
          </a:stretch>
        </p:blipFill>
        <p:spPr>
          <a:xfrm>
            <a:off x="932154" y="2735202"/>
            <a:ext cx="3488925" cy="3434779"/>
          </a:xfrm>
          <a:prstGeom prst="rect">
            <a:avLst/>
          </a:prstGeom>
        </p:spPr>
      </p:pic>
      <p:pic>
        <p:nvPicPr>
          <p:cNvPr id="12" name="Picture 11">
            <a:extLst>
              <a:ext uri="{FF2B5EF4-FFF2-40B4-BE49-F238E27FC236}">
                <a16:creationId xmlns:a16="http://schemas.microsoft.com/office/drawing/2014/main" id="{F14EA1F7-FAA0-67BB-AC14-2DBD62C3955A}"/>
              </a:ext>
            </a:extLst>
          </p:cNvPr>
          <p:cNvPicPr>
            <a:picLocks noChangeAspect="1"/>
          </p:cNvPicPr>
          <p:nvPr/>
        </p:nvPicPr>
        <p:blipFill>
          <a:blip r:embed="rId3"/>
          <a:stretch>
            <a:fillRect/>
          </a:stretch>
        </p:blipFill>
        <p:spPr>
          <a:xfrm>
            <a:off x="4558037" y="2745399"/>
            <a:ext cx="3324974" cy="3424582"/>
          </a:xfrm>
          <a:prstGeom prst="rect">
            <a:avLst/>
          </a:prstGeom>
        </p:spPr>
      </p:pic>
      <p:pic>
        <p:nvPicPr>
          <p:cNvPr id="14" name="Picture 13">
            <a:extLst>
              <a:ext uri="{FF2B5EF4-FFF2-40B4-BE49-F238E27FC236}">
                <a16:creationId xmlns:a16="http://schemas.microsoft.com/office/drawing/2014/main" id="{18BD4DA0-3262-5C2C-43CC-D2252461B085}"/>
              </a:ext>
            </a:extLst>
          </p:cNvPr>
          <p:cNvPicPr>
            <a:picLocks noChangeAspect="1"/>
          </p:cNvPicPr>
          <p:nvPr/>
        </p:nvPicPr>
        <p:blipFill>
          <a:blip r:embed="rId4"/>
          <a:stretch>
            <a:fillRect/>
          </a:stretch>
        </p:blipFill>
        <p:spPr>
          <a:xfrm>
            <a:off x="8019966" y="2824084"/>
            <a:ext cx="3304442" cy="3257013"/>
          </a:xfrm>
          <a:prstGeom prst="rect">
            <a:avLst/>
          </a:prstGeom>
        </p:spPr>
      </p:pic>
    </p:spTree>
    <p:extLst>
      <p:ext uri="{BB962C8B-B14F-4D97-AF65-F5344CB8AC3E}">
        <p14:creationId xmlns:p14="http://schemas.microsoft.com/office/powerpoint/2010/main" val="2829101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TM03457510[[fn=Savon]]</Template>
  <TotalTime>2249</TotalTime>
  <Words>836</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Ion Boardroom</vt:lpstr>
      <vt:lpstr>Credit Card Default Prediction</vt:lpstr>
      <vt:lpstr>                   Problem Statement </vt:lpstr>
      <vt:lpstr>                Problem Objective </vt:lpstr>
      <vt:lpstr>Analyzing the impact of the Categorical Variable ‘Gender’ on the likelihood of Credit Card Default.</vt:lpstr>
      <vt:lpstr>Analyzing the impact of the Categorical Variable ‘Education’ on the likelihood of Credit Card Default.</vt:lpstr>
      <vt:lpstr>Analyzing the impact of the Categorical Variable ‘Marriage’ on the likelihood of Credit Card Default.</vt:lpstr>
      <vt:lpstr>Analyzing the impact of numerical feature ‘Limit Balance’ on Credit Card Default.</vt:lpstr>
      <vt:lpstr>Analyzing the impact of numerical feature ‘Age’ on Credit Card Default.</vt:lpstr>
      <vt:lpstr>      Analyzing the repayment status </vt:lpstr>
      <vt:lpstr>      Analyzing the repayment status </vt:lpstr>
      <vt:lpstr>           Correlation Matrix for the various features.</vt:lpstr>
      <vt:lpstr>The classification models used for this analysis are: Logistic Regression, Decision Tree &amp; Random forest classifier.</vt:lpstr>
      <vt:lpstr>                       Logistic Regression</vt:lpstr>
      <vt:lpstr>   Logistic Regression ( Most Important Features)</vt:lpstr>
      <vt:lpstr>                 Decision Tree Classifier </vt:lpstr>
      <vt:lpstr>                 Random Forest Classifier</vt:lpstr>
      <vt:lpstr>Receiver Operating Curve(ROC)</vt:lpstr>
      <vt:lpstr>         Comparison of Model Performance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sreoshi chowdhuri</dc:creator>
  <cp:lastModifiedBy>sreoshi chowdhuri</cp:lastModifiedBy>
  <cp:revision>2</cp:revision>
  <dcterms:created xsi:type="dcterms:W3CDTF">2024-03-24T18:54:14Z</dcterms:created>
  <dcterms:modified xsi:type="dcterms:W3CDTF">2024-03-30T19:25:08Z</dcterms:modified>
</cp:coreProperties>
</file>