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notesMasterIdLst>
    <p:notesMasterId r:id="rId18"/>
  </p:notesMasterIdLst>
  <p:sldIdLst>
    <p:sldId id="256" r:id="rId2"/>
    <p:sldId id="257" r:id="rId3"/>
    <p:sldId id="258" r:id="rId4"/>
    <p:sldId id="273" r:id="rId5"/>
    <p:sldId id="259" r:id="rId6"/>
    <p:sldId id="268" r:id="rId7"/>
    <p:sldId id="269" r:id="rId8"/>
    <p:sldId id="271" r:id="rId9"/>
    <p:sldId id="267" r:id="rId10"/>
    <p:sldId id="264" r:id="rId11"/>
    <p:sldId id="270" r:id="rId12"/>
    <p:sldId id="265" r:id="rId13"/>
    <p:sldId id="266" r:id="rId14"/>
    <p:sldId id="272"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104"/>
  </p:normalViewPr>
  <p:slideViewPr>
    <p:cSldViewPr showGuides="1">
      <p:cViewPr>
        <p:scale>
          <a:sx n="85" d="100"/>
          <a:sy n="85" d="100"/>
        </p:scale>
        <p:origin x="1496" y="232"/>
      </p:cViewPr>
      <p:guideLst>
        <p:guide orient="horz" pos="29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291FC-A5EA-784B-A070-358F296AB3AE}" type="doc">
      <dgm:prSet loTypeId="urn:microsoft.com/office/officeart/2005/8/layout/lProcess3" loCatId="" qsTypeId="urn:microsoft.com/office/officeart/2005/8/quickstyle/simple1" qsCatId="simple" csTypeId="urn:microsoft.com/office/officeart/2005/8/colors/colorful2" csCatId="colorful" phldr="1"/>
      <dgm:spPr/>
      <dgm:t>
        <a:bodyPr/>
        <a:lstStyle/>
        <a:p>
          <a:endParaRPr lang="en-US"/>
        </a:p>
      </dgm:t>
    </dgm:pt>
    <dgm:pt modelId="{61BDCFB0-1F1B-1E4F-9F92-8FA8205F37BD}">
      <dgm:prSet phldrT="[Text]"/>
      <dgm:spPr/>
      <dgm:t>
        <a:bodyPr/>
        <a:lstStyle/>
        <a:p>
          <a:r>
            <a:rPr lang="en-US" dirty="0"/>
            <a:t>Cleaning Data</a:t>
          </a:r>
        </a:p>
      </dgm:t>
    </dgm:pt>
    <dgm:pt modelId="{DB5A3296-0C95-414D-9F14-AFE178198BD6}" type="parTrans" cxnId="{10A79EE5-FC64-9A4B-9C00-88BDDDD59268}">
      <dgm:prSet/>
      <dgm:spPr/>
      <dgm:t>
        <a:bodyPr/>
        <a:lstStyle/>
        <a:p>
          <a:endParaRPr lang="en-US"/>
        </a:p>
      </dgm:t>
    </dgm:pt>
    <dgm:pt modelId="{44317445-7027-4445-8C1A-5BFD89E1A1CC}" type="sibTrans" cxnId="{10A79EE5-FC64-9A4B-9C00-88BDDDD59268}">
      <dgm:prSet/>
      <dgm:spPr/>
      <dgm:t>
        <a:bodyPr/>
        <a:lstStyle/>
        <a:p>
          <a:endParaRPr lang="en-US"/>
        </a:p>
      </dgm:t>
    </dgm:pt>
    <dgm:pt modelId="{9A271797-D8B2-B747-B963-37BE696D58DC}">
      <dgm:prSet phldrT="[Text]"/>
      <dgm:spPr/>
      <dgm:t>
        <a:bodyPr/>
        <a:lstStyle/>
        <a:p>
          <a:r>
            <a:rPr lang="en-US" dirty="0"/>
            <a:t>Null values, Input Strategies, Feature Engineering</a:t>
          </a:r>
        </a:p>
      </dgm:t>
    </dgm:pt>
    <dgm:pt modelId="{4AD57774-9A8F-8741-8684-259F63D0C8D8}" type="parTrans" cxnId="{63D7979E-AF40-E240-A881-F7B7A60C5C02}">
      <dgm:prSet/>
      <dgm:spPr/>
      <dgm:t>
        <a:bodyPr/>
        <a:lstStyle/>
        <a:p>
          <a:endParaRPr lang="en-US"/>
        </a:p>
      </dgm:t>
    </dgm:pt>
    <dgm:pt modelId="{0954C565-EED1-7541-8F1A-A6CEA2F6EF00}" type="sibTrans" cxnId="{63D7979E-AF40-E240-A881-F7B7A60C5C02}">
      <dgm:prSet/>
      <dgm:spPr/>
      <dgm:t>
        <a:bodyPr/>
        <a:lstStyle/>
        <a:p>
          <a:endParaRPr lang="en-US"/>
        </a:p>
      </dgm:t>
    </dgm:pt>
    <dgm:pt modelId="{7F7C2C4A-4114-0A41-AEE4-AE04D29E5369}">
      <dgm:prSet phldrT="[Text]"/>
      <dgm:spPr/>
      <dgm:t>
        <a:bodyPr/>
        <a:lstStyle/>
        <a:p>
          <a:r>
            <a:rPr lang="en-US" dirty="0"/>
            <a:t>EDA</a:t>
          </a:r>
        </a:p>
      </dgm:t>
    </dgm:pt>
    <dgm:pt modelId="{D10CC240-C85A-194C-8507-FC49912A7072}" type="parTrans" cxnId="{76A80FF6-361F-8248-A803-A054D46D917C}">
      <dgm:prSet/>
      <dgm:spPr/>
      <dgm:t>
        <a:bodyPr/>
        <a:lstStyle/>
        <a:p>
          <a:endParaRPr lang="en-US"/>
        </a:p>
      </dgm:t>
    </dgm:pt>
    <dgm:pt modelId="{8D2FE97C-5D95-904F-845B-8A8C4E896AED}" type="sibTrans" cxnId="{76A80FF6-361F-8248-A803-A054D46D917C}">
      <dgm:prSet/>
      <dgm:spPr/>
      <dgm:t>
        <a:bodyPr/>
        <a:lstStyle/>
        <a:p>
          <a:endParaRPr lang="en-US"/>
        </a:p>
      </dgm:t>
    </dgm:pt>
    <dgm:pt modelId="{885F165E-3D3A-5C47-9B42-EA820A09CFF9}">
      <dgm:prSet phldrT="[Text]"/>
      <dgm:spPr/>
      <dgm:t>
        <a:bodyPr/>
        <a:lstStyle/>
        <a:p>
          <a:r>
            <a:rPr lang="en-US" dirty="0"/>
            <a:t>Continuous, Discrete and Categorical Variables Plots</a:t>
          </a:r>
        </a:p>
      </dgm:t>
    </dgm:pt>
    <dgm:pt modelId="{C65C414B-BF17-3345-9CB3-51D37792A82F}" type="parTrans" cxnId="{266B8D65-A749-9546-B5DF-6DE71454593F}">
      <dgm:prSet/>
      <dgm:spPr/>
      <dgm:t>
        <a:bodyPr/>
        <a:lstStyle/>
        <a:p>
          <a:endParaRPr lang="en-US"/>
        </a:p>
      </dgm:t>
    </dgm:pt>
    <dgm:pt modelId="{006FD3B9-A04D-9B4F-924B-CF7B7D7AED3F}" type="sibTrans" cxnId="{266B8D65-A749-9546-B5DF-6DE71454593F}">
      <dgm:prSet/>
      <dgm:spPr/>
      <dgm:t>
        <a:bodyPr/>
        <a:lstStyle/>
        <a:p>
          <a:endParaRPr lang="en-US"/>
        </a:p>
      </dgm:t>
    </dgm:pt>
    <dgm:pt modelId="{869BC0C8-1E02-ED4F-9CCB-10B61B7688EF}">
      <dgm:prSet phldrT="[Text]"/>
      <dgm:spPr/>
      <dgm:t>
        <a:bodyPr/>
        <a:lstStyle/>
        <a:p>
          <a:r>
            <a:rPr lang="en-US" dirty="0"/>
            <a:t>Model</a:t>
          </a:r>
        </a:p>
      </dgm:t>
    </dgm:pt>
    <dgm:pt modelId="{9AF79086-B6DA-7B4C-A923-D4C4DFA00A38}" type="parTrans" cxnId="{46720C0F-A807-0A49-A851-761E87220687}">
      <dgm:prSet/>
      <dgm:spPr/>
      <dgm:t>
        <a:bodyPr/>
        <a:lstStyle/>
        <a:p>
          <a:endParaRPr lang="en-US"/>
        </a:p>
      </dgm:t>
    </dgm:pt>
    <dgm:pt modelId="{A541B829-8B48-9946-9384-963886316BDD}" type="sibTrans" cxnId="{46720C0F-A807-0A49-A851-761E87220687}">
      <dgm:prSet/>
      <dgm:spPr/>
      <dgm:t>
        <a:bodyPr/>
        <a:lstStyle/>
        <a:p>
          <a:endParaRPr lang="en-US"/>
        </a:p>
      </dgm:t>
    </dgm:pt>
    <dgm:pt modelId="{72EEF3BB-61C3-5F45-8A93-68DE8B3BB855}">
      <dgm:prSet phldrT="[Text]"/>
      <dgm:spPr/>
      <dgm:t>
        <a:bodyPr/>
        <a:lstStyle/>
        <a:p>
          <a:r>
            <a:rPr lang="en-US" dirty="0"/>
            <a:t>Supervised and Unsupervised Learning</a:t>
          </a:r>
        </a:p>
      </dgm:t>
    </dgm:pt>
    <dgm:pt modelId="{B4578FD7-1554-EE48-9DA0-B1892E51334C}" type="parTrans" cxnId="{7AA599CF-2D37-F440-B543-8A7E03C8EACA}">
      <dgm:prSet/>
      <dgm:spPr/>
      <dgm:t>
        <a:bodyPr/>
        <a:lstStyle/>
        <a:p>
          <a:endParaRPr lang="en-US"/>
        </a:p>
      </dgm:t>
    </dgm:pt>
    <dgm:pt modelId="{B6726461-8D66-AD4C-AE79-D4A885DD317E}" type="sibTrans" cxnId="{7AA599CF-2D37-F440-B543-8A7E03C8EACA}">
      <dgm:prSet/>
      <dgm:spPr/>
      <dgm:t>
        <a:bodyPr/>
        <a:lstStyle/>
        <a:p>
          <a:endParaRPr lang="en-US"/>
        </a:p>
      </dgm:t>
    </dgm:pt>
    <dgm:pt modelId="{E5FE1ABE-7E15-3145-B683-3A6715DF1F6B}" type="pres">
      <dgm:prSet presAssocID="{A49291FC-A5EA-784B-A070-358F296AB3AE}" presName="Name0" presStyleCnt="0">
        <dgm:presLayoutVars>
          <dgm:chPref val="3"/>
          <dgm:dir/>
          <dgm:animLvl val="lvl"/>
          <dgm:resizeHandles/>
        </dgm:presLayoutVars>
      </dgm:prSet>
      <dgm:spPr/>
    </dgm:pt>
    <dgm:pt modelId="{20EB75A5-FE35-A048-9A27-9950D2542C31}" type="pres">
      <dgm:prSet presAssocID="{61BDCFB0-1F1B-1E4F-9F92-8FA8205F37BD}" presName="horFlow" presStyleCnt="0"/>
      <dgm:spPr/>
    </dgm:pt>
    <dgm:pt modelId="{53A3133C-FFD4-6140-99F4-243A5FE17453}" type="pres">
      <dgm:prSet presAssocID="{61BDCFB0-1F1B-1E4F-9F92-8FA8205F37BD}" presName="bigChev" presStyleLbl="node1" presStyleIdx="0" presStyleCnt="3"/>
      <dgm:spPr/>
    </dgm:pt>
    <dgm:pt modelId="{F6BA5C61-9338-8C4D-9442-8F4302D76ECD}" type="pres">
      <dgm:prSet presAssocID="{4AD57774-9A8F-8741-8684-259F63D0C8D8}" presName="parTrans" presStyleCnt="0"/>
      <dgm:spPr/>
    </dgm:pt>
    <dgm:pt modelId="{A3A23F51-AD28-CE44-B209-309B4C2F8459}" type="pres">
      <dgm:prSet presAssocID="{9A271797-D8B2-B747-B963-37BE696D58DC}" presName="node" presStyleLbl="alignAccFollowNode1" presStyleIdx="0" presStyleCnt="3">
        <dgm:presLayoutVars>
          <dgm:bulletEnabled val="1"/>
        </dgm:presLayoutVars>
      </dgm:prSet>
      <dgm:spPr/>
    </dgm:pt>
    <dgm:pt modelId="{3160E8EE-37CA-DD4E-98CF-9096D615869A}" type="pres">
      <dgm:prSet presAssocID="{61BDCFB0-1F1B-1E4F-9F92-8FA8205F37BD}" presName="vSp" presStyleCnt="0"/>
      <dgm:spPr/>
    </dgm:pt>
    <dgm:pt modelId="{745F9124-1B71-A447-9EDF-B1E1602BBF66}" type="pres">
      <dgm:prSet presAssocID="{7F7C2C4A-4114-0A41-AEE4-AE04D29E5369}" presName="horFlow" presStyleCnt="0"/>
      <dgm:spPr/>
    </dgm:pt>
    <dgm:pt modelId="{BD9FA9AC-978C-024B-8AB3-CBAFA32BAFA6}" type="pres">
      <dgm:prSet presAssocID="{7F7C2C4A-4114-0A41-AEE4-AE04D29E5369}" presName="bigChev" presStyleLbl="node1" presStyleIdx="1" presStyleCnt="3"/>
      <dgm:spPr/>
    </dgm:pt>
    <dgm:pt modelId="{D45E6653-3710-9E45-B4EA-FAAE5025A466}" type="pres">
      <dgm:prSet presAssocID="{C65C414B-BF17-3345-9CB3-51D37792A82F}" presName="parTrans" presStyleCnt="0"/>
      <dgm:spPr/>
    </dgm:pt>
    <dgm:pt modelId="{36BEAFA4-3E6B-E443-A48F-CC504019DA77}" type="pres">
      <dgm:prSet presAssocID="{885F165E-3D3A-5C47-9B42-EA820A09CFF9}" presName="node" presStyleLbl="alignAccFollowNode1" presStyleIdx="1" presStyleCnt="3">
        <dgm:presLayoutVars>
          <dgm:bulletEnabled val="1"/>
        </dgm:presLayoutVars>
      </dgm:prSet>
      <dgm:spPr/>
    </dgm:pt>
    <dgm:pt modelId="{70CD54FC-1E39-7E45-A188-95826CD5C51D}" type="pres">
      <dgm:prSet presAssocID="{7F7C2C4A-4114-0A41-AEE4-AE04D29E5369}" presName="vSp" presStyleCnt="0"/>
      <dgm:spPr/>
    </dgm:pt>
    <dgm:pt modelId="{7FF4A226-5C31-B346-B327-C55F2F21CAC0}" type="pres">
      <dgm:prSet presAssocID="{869BC0C8-1E02-ED4F-9CCB-10B61B7688EF}" presName="horFlow" presStyleCnt="0"/>
      <dgm:spPr/>
    </dgm:pt>
    <dgm:pt modelId="{58E61A49-A8D4-6849-9512-2D40AF34C106}" type="pres">
      <dgm:prSet presAssocID="{869BC0C8-1E02-ED4F-9CCB-10B61B7688EF}" presName="bigChev" presStyleLbl="node1" presStyleIdx="2" presStyleCnt="3"/>
      <dgm:spPr/>
    </dgm:pt>
    <dgm:pt modelId="{F2EBD1BE-E72D-C349-8F19-A7728858D46E}" type="pres">
      <dgm:prSet presAssocID="{B4578FD7-1554-EE48-9DA0-B1892E51334C}" presName="parTrans" presStyleCnt="0"/>
      <dgm:spPr/>
    </dgm:pt>
    <dgm:pt modelId="{63068BCE-CCB8-7445-909A-2DB3CE997D0F}" type="pres">
      <dgm:prSet presAssocID="{72EEF3BB-61C3-5F45-8A93-68DE8B3BB855}" presName="node" presStyleLbl="alignAccFollowNode1" presStyleIdx="2" presStyleCnt="3">
        <dgm:presLayoutVars>
          <dgm:bulletEnabled val="1"/>
        </dgm:presLayoutVars>
      </dgm:prSet>
      <dgm:spPr/>
    </dgm:pt>
  </dgm:ptLst>
  <dgm:cxnLst>
    <dgm:cxn modelId="{86473702-A7AE-AC4A-AFC2-6645B082363A}" type="presOf" srcId="{9A271797-D8B2-B747-B963-37BE696D58DC}" destId="{A3A23F51-AD28-CE44-B209-309B4C2F8459}" srcOrd="0" destOrd="0" presId="urn:microsoft.com/office/officeart/2005/8/layout/lProcess3"/>
    <dgm:cxn modelId="{46720C0F-A807-0A49-A851-761E87220687}" srcId="{A49291FC-A5EA-784B-A070-358F296AB3AE}" destId="{869BC0C8-1E02-ED4F-9CCB-10B61B7688EF}" srcOrd="2" destOrd="0" parTransId="{9AF79086-B6DA-7B4C-A923-D4C4DFA00A38}" sibTransId="{A541B829-8B48-9946-9384-963886316BDD}"/>
    <dgm:cxn modelId="{266B8D65-A749-9546-B5DF-6DE71454593F}" srcId="{7F7C2C4A-4114-0A41-AEE4-AE04D29E5369}" destId="{885F165E-3D3A-5C47-9B42-EA820A09CFF9}" srcOrd="0" destOrd="0" parTransId="{C65C414B-BF17-3345-9CB3-51D37792A82F}" sibTransId="{006FD3B9-A04D-9B4F-924B-CF7B7D7AED3F}"/>
    <dgm:cxn modelId="{78D8AA6B-F7E7-E14B-9A51-9169C3A167AA}" type="presOf" srcId="{72EEF3BB-61C3-5F45-8A93-68DE8B3BB855}" destId="{63068BCE-CCB8-7445-909A-2DB3CE997D0F}" srcOrd="0" destOrd="0" presId="urn:microsoft.com/office/officeart/2005/8/layout/lProcess3"/>
    <dgm:cxn modelId="{DCB2487F-A590-6E4B-A559-9E92E40F7499}" type="presOf" srcId="{A49291FC-A5EA-784B-A070-358F296AB3AE}" destId="{E5FE1ABE-7E15-3145-B683-3A6715DF1F6B}" srcOrd="0" destOrd="0" presId="urn:microsoft.com/office/officeart/2005/8/layout/lProcess3"/>
    <dgm:cxn modelId="{63D7979E-AF40-E240-A881-F7B7A60C5C02}" srcId="{61BDCFB0-1F1B-1E4F-9F92-8FA8205F37BD}" destId="{9A271797-D8B2-B747-B963-37BE696D58DC}" srcOrd="0" destOrd="0" parTransId="{4AD57774-9A8F-8741-8684-259F63D0C8D8}" sibTransId="{0954C565-EED1-7541-8F1A-A6CEA2F6EF00}"/>
    <dgm:cxn modelId="{311384BE-D03E-FA4E-93C8-188A004DA0E5}" type="presOf" srcId="{7F7C2C4A-4114-0A41-AEE4-AE04D29E5369}" destId="{BD9FA9AC-978C-024B-8AB3-CBAFA32BAFA6}" srcOrd="0" destOrd="0" presId="urn:microsoft.com/office/officeart/2005/8/layout/lProcess3"/>
    <dgm:cxn modelId="{B4FD8CC8-DCC5-6743-BEDC-C76D9AC63F7F}" type="presOf" srcId="{885F165E-3D3A-5C47-9B42-EA820A09CFF9}" destId="{36BEAFA4-3E6B-E443-A48F-CC504019DA77}" srcOrd="0" destOrd="0" presId="urn:microsoft.com/office/officeart/2005/8/layout/lProcess3"/>
    <dgm:cxn modelId="{7AA599CF-2D37-F440-B543-8A7E03C8EACA}" srcId="{869BC0C8-1E02-ED4F-9CCB-10B61B7688EF}" destId="{72EEF3BB-61C3-5F45-8A93-68DE8B3BB855}" srcOrd="0" destOrd="0" parTransId="{B4578FD7-1554-EE48-9DA0-B1892E51334C}" sibTransId="{B6726461-8D66-AD4C-AE79-D4A885DD317E}"/>
    <dgm:cxn modelId="{5C33ACDF-63A3-6949-AA2B-50F700DADA97}" type="presOf" srcId="{869BC0C8-1E02-ED4F-9CCB-10B61B7688EF}" destId="{58E61A49-A8D4-6849-9512-2D40AF34C106}" srcOrd="0" destOrd="0" presId="urn:microsoft.com/office/officeart/2005/8/layout/lProcess3"/>
    <dgm:cxn modelId="{10A79EE5-FC64-9A4B-9C00-88BDDDD59268}" srcId="{A49291FC-A5EA-784B-A070-358F296AB3AE}" destId="{61BDCFB0-1F1B-1E4F-9F92-8FA8205F37BD}" srcOrd="0" destOrd="0" parTransId="{DB5A3296-0C95-414D-9F14-AFE178198BD6}" sibTransId="{44317445-7027-4445-8C1A-5BFD89E1A1CC}"/>
    <dgm:cxn modelId="{FEDB8AF4-B9F6-DD45-AE42-F2187BE51176}" type="presOf" srcId="{61BDCFB0-1F1B-1E4F-9F92-8FA8205F37BD}" destId="{53A3133C-FFD4-6140-99F4-243A5FE17453}" srcOrd="0" destOrd="0" presId="urn:microsoft.com/office/officeart/2005/8/layout/lProcess3"/>
    <dgm:cxn modelId="{76A80FF6-361F-8248-A803-A054D46D917C}" srcId="{A49291FC-A5EA-784B-A070-358F296AB3AE}" destId="{7F7C2C4A-4114-0A41-AEE4-AE04D29E5369}" srcOrd="1" destOrd="0" parTransId="{D10CC240-C85A-194C-8507-FC49912A7072}" sibTransId="{8D2FE97C-5D95-904F-845B-8A8C4E896AED}"/>
    <dgm:cxn modelId="{CBDDAFA5-D694-404A-9D14-63093A2A1E30}" type="presParOf" srcId="{E5FE1ABE-7E15-3145-B683-3A6715DF1F6B}" destId="{20EB75A5-FE35-A048-9A27-9950D2542C31}" srcOrd="0" destOrd="0" presId="urn:microsoft.com/office/officeart/2005/8/layout/lProcess3"/>
    <dgm:cxn modelId="{A7FBED04-6322-9E45-A314-A69A1ECE3B02}" type="presParOf" srcId="{20EB75A5-FE35-A048-9A27-9950D2542C31}" destId="{53A3133C-FFD4-6140-99F4-243A5FE17453}" srcOrd="0" destOrd="0" presId="urn:microsoft.com/office/officeart/2005/8/layout/lProcess3"/>
    <dgm:cxn modelId="{9B006731-86AD-9C4C-9357-1BC6AF5B26AD}" type="presParOf" srcId="{20EB75A5-FE35-A048-9A27-9950D2542C31}" destId="{F6BA5C61-9338-8C4D-9442-8F4302D76ECD}" srcOrd="1" destOrd="0" presId="urn:microsoft.com/office/officeart/2005/8/layout/lProcess3"/>
    <dgm:cxn modelId="{560BCFDC-1FFA-7F46-B592-846F49907CEE}" type="presParOf" srcId="{20EB75A5-FE35-A048-9A27-9950D2542C31}" destId="{A3A23F51-AD28-CE44-B209-309B4C2F8459}" srcOrd="2" destOrd="0" presId="urn:microsoft.com/office/officeart/2005/8/layout/lProcess3"/>
    <dgm:cxn modelId="{FA4A9BFB-8582-5E4E-AFAC-810EBC3BD0EB}" type="presParOf" srcId="{E5FE1ABE-7E15-3145-B683-3A6715DF1F6B}" destId="{3160E8EE-37CA-DD4E-98CF-9096D615869A}" srcOrd="1" destOrd="0" presId="urn:microsoft.com/office/officeart/2005/8/layout/lProcess3"/>
    <dgm:cxn modelId="{301BB37A-4031-2E40-ADB1-0618082E9387}" type="presParOf" srcId="{E5FE1ABE-7E15-3145-B683-3A6715DF1F6B}" destId="{745F9124-1B71-A447-9EDF-B1E1602BBF66}" srcOrd="2" destOrd="0" presId="urn:microsoft.com/office/officeart/2005/8/layout/lProcess3"/>
    <dgm:cxn modelId="{5328F65D-DDC3-F749-B1F5-109F289D2D4C}" type="presParOf" srcId="{745F9124-1B71-A447-9EDF-B1E1602BBF66}" destId="{BD9FA9AC-978C-024B-8AB3-CBAFA32BAFA6}" srcOrd="0" destOrd="0" presId="urn:microsoft.com/office/officeart/2005/8/layout/lProcess3"/>
    <dgm:cxn modelId="{996289A8-656D-B34B-896B-0F19FDC633C0}" type="presParOf" srcId="{745F9124-1B71-A447-9EDF-B1E1602BBF66}" destId="{D45E6653-3710-9E45-B4EA-FAAE5025A466}" srcOrd="1" destOrd="0" presId="urn:microsoft.com/office/officeart/2005/8/layout/lProcess3"/>
    <dgm:cxn modelId="{14B0CBBD-B931-2D43-B40F-20DA8646D149}" type="presParOf" srcId="{745F9124-1B71-A447-9EDF-B1E1602BBF66}" destId="{36BEAFA4-3E6B-E443-A48F-CC504019DA77}" srcOrd="2" destOrd="0" presId="urn:microsoft.com/office/officeart/2005/8/layout/lProcess3"/>
    <dgm:cxn modelId="{2E038DC9-38DF-7E42-8273-747B0E03EF36}" type="presParOf" srcId="{E5FE1ABE-7E15-3145-B683-3A6715DF1F6B}" destId="{70CD54FC-1E39-7E45-A188-95826CD5C51D}" srcOrd="3" destOrd="0" presId="urn:microsoft.com/office/officeart/2005/8/layout/lProcess3"/>
    <dgm:cxn modelId="{CBC58550-11DC-7249-98B3-725C979BBBE5}" type="presParOf" srcId="{E5FE1ABE-7E15-3145-B683-3A6715DF1F6B}" destId="{7FF4A226-5C31-B346-B327-C55F2F21CAC0}" srcOrd="4" destOrd="0" presId="urn:microsoft.com/office/officeart/2005/8/layout/lProcess3"/>
    <dgm:cxn modelId="{2A75B3D8-9BA3-DF45-A7A8-7006C9D85276}" type="presParOf" srcId="{7FF4A226-5C31-B346-B327-C55F2F21CAC0}" destId="{58E61A49-A8D4-6849-9512-2D40AF34C106}" srcOrd="0" destOrd="0" presId="urn:microsoft.com/office/officeart/2005/8/layout/lProcess3"/>
    <dgm:cxn modelId="{C21A8CAE-FFB5-8D4C-980C-A356CFEBEC68}" type="presParOf" srcId="{7FF4A226-5C31-B346-B327-C55F2F21CAC0}" destId="{F2EBD1BE-E72D-C349-8F19-A7728858D46E}" srcOrd="1" destOrd="0" presId="urn:microsoft.com/office/officeart/2005/8/layout/lProcess3"/>
    <dgm:cxn modelId="{A56874CA-AB0D-6C49-BA6E-83A683EADA48}" type="presParOf" srcId="{7FF4A226-5C31-B346-B327-C55F2F21CAC0}" destId="{63068BCE-CCB8-7445-909A-2DB3CE997D0F}"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3133C-FFD4-6140-99F4-243A5FE17453}">
      <dsp:nvSpPr>
        <dsp:cNvPr id="0" name=""/>
        <dsp:cNvSpPr/>
      </dsp:nvSpPr>
      <dsp:spPr>
        <a:xfrm>
          <a:off x="1597476" y="1362"/>
          <a:ext cx="2697284" cy="107891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Cleaning Data</a:t>
          </a:r>
        </a:p>
      </dsp:txBody>
      <dsp:txXfrm>
        <a:off x="2136933" y="1362"/>
        <a:ext cx="1618371" cy="1078913"/>
      </dsp:txXfrm>
    </dsp:sp>
    <dsp:sp modelId="{A3A23F51-AD28-CE44-B209-309B4C2F8459}">
      <dsp:nvSpPr>
        <dsp:cNvPr id="0" name=""/>
        <dsp:cNvSpPr/>
      </dsp:nvSpPr>
      <dsp:spPr>
        <a:xfrm>
          <a:off x="3944114" y="93069"/>
          <a:ext cx="2238746" cy="895498"/>
        </a:xfrm>
        <a:prstGeom prst="chevron">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Null values, Input Strategies, Feature Engineering</a:t>
          </a:r>
        </a:p>
      </dsp:txBody>
      <dsp:txXfrm>
        <a:off x="4391863" y="93069"/>
        <a:ext cx="1343248" cy="895498"/>
      </dsp:txXfrm>
    </dsp:sp>
    <dsp:sp modelId="{BD9FA9AC-978C-024B-8AB3-CBAFA32BAFA6}">
      <dsp:nvSpPr>
        <dsp:cNvPr id="0" name=""/>
        <dsp:cNvSpPr/>
      </dsp:nvSpPr>
      <dsp:spPr>
        <a:xfrm>
          <a:off x="1597476" y="1231324"/>
          <a:ext cx="2697284" cy="1078913"/>
        </a:xfrm>
        <a:prstGeom prst="chevron">
          <a:avLst/>
        </a:prstGeom>
        <a:solidFill>
          <a:schemeClr val="accent2">
            <a:hueOff val="-723100"/>
            <a:satOff val="-4962"/>
            <a:lumOff val="2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EDA</a:t>
          </a:r>
        </a:p>
      </dsp:txBody>
      <dsp:txXfrm>
        <a:off x="2136933" y="1231324"/>
        <a:ext cx="1618371" cy="1078913"/>
      </dsp:txXfrm>
    </dsp:sp>
    <dsp:sp modelId="{36BEAFA4-3E6B-E443-A48F-CC504019DA77}">
      <dsp:nvSpPr>
        <dsp:cNvPr id="0" name=""/>
        <dsp:cNvSpPr/>
      </dsp:nvSpPr>
      <dsp:spPr>
        <a:xfrm>
          <a:off x="3944114" y="1323031"/>
          <a:ext cx="2238746" cy="895498"/>
        </a:xfrm>
        <a:prstGeom prst="chevron">
          <a:avLst/>
        </a:prstGeom>
        <a:solidFill>
          <a:schemeClr val="accent2">
            <a:tint val="40000"/>
            <a:alpha val="90000"/>
            <a:hueOff val="-878705"/>
            <a:satOff val="-3312"/>
            <a:lumOff val="361"/>
            <a:alphaOff val="0"/>
          </a:schemeClr>
        </a:solidFill>
        <a:ln w="19050" cap="rnd" cmpd="sng" algn="ctr">
          <a:solidFill>
            <a:schemeClr val="accent2">
              <a:tint val="40000"/>
              <a:alpha val="90000"/>
              <a:hueOff val="-878705"/>
              <a:satOff val="-3312"/>
              <a:lumOff val="3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Continuous, Discrete and Categorical Variables Plots</a:t>
          </a:r>
        </a:p>
      </dsp:txBody>
      <dsp:txXfrm>
        <a:off x="4391863" y="1323031"/>
        <a:ext cx="1343248" cy="895498"/>
      </dsp:txXfrm>
    </dsp:sp>
    <dsp:sp modelId="{58E61A49-A8D4-6849-9512-2D40AF34C106}">
      <dsp:nvSpPr>
        <dsp:cNvPr id="0" name=""/>
        <dsp:cNvSpPr/>
      </dsp:nvSpPr>
      <dsp:spPr>
        <a:xfrm>
          <a:off x="1597476" y="2461285"/>
          <a:ext cx="2697284" cy="1078913"/>
        </a:xfrm>
        <a:prstGeom prst="chevron">
          <a:avLst/>
        </a:prstGeom>
        <a:solidFill>
          <a:schemeClr val="accent2">
            <a:hueOff val="-1446200"/>
            <a:satOff val="-9924"/>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Model</a:t>
          </a:r>
        </a:p>
      </dsp:txBody>
      <dsp:txXfrm>
        <a:off x="2136933" y="2461285"/>
        <a:ext cx="1618371" cy="1078913"/>
      </dsp:txXfrm>
    </dsp:sp>
    <dsp:sp modelId="{63068BCE-CCB8-7445-909A-2DB3CE997D0F}">
      <dsp:nvSpPr>
        <dsp:cNvPr id="0" name=""/>
        <dsp:cNvSpPr/>
      </dsp:nvSpPr>
      <dsp:spPr>
        <a:xfrm>
          <a:off x="3944114" y="2552993"/>
          <a:ext cx="2238746" cy="895498"/>
        </a:xfrm>
        <a:prstGeom prst="chevron">
          <a:avLst/>
        </a:prstGeom>
        <a:solidFill>
          <a:schemeClr val="accent2">
            <a:tint val="40000"/>
            <a:alpha val="90000"/>
            <a:hueOff val="-1757410"/>
            <a:satOff val="-6624"/>
            <a:lumOff val="722"/>
            <a:alphaOff val="0"/>
          </a:schemeClr>
        </a:solidFill>
        <a:ln w="19050" cap="rnd" cmpd="sng" algn="ctr">
          <a:solidFill>
            <a:schemeClr val="accent2">
              <a:tint val="40000"/>
              <a:alpha val="90000"/>
              <a:hueOff val="-1757410"/>
              <a:satOff val="-6624"/>
              <a:lumOff val="7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Supervised and Unsupervised Learning</a:t>
          </a:r>
        </a:p>
      </dsp:txBody>
      <dsp:txXfrm>
        <a:off x="4391863" y="2552993"/>
        <a:ext cx="1343248" cy="8954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E00F5-CA55-0F4D-B6C2-D1180A5D2F90}"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7CE96-640F-BA4E-B418-66A6111412EC}" type="slidenum">
              <a:rPr lang="en-US" smtClean="0"/>
              <a:t>‹#›</a:t>
            </a:fld>
            <a:endParaRPr lang="en-US"/>
          </a:p>
        </p:txBody>
      </p:sp>
    </p:spTree>
    <p:extLst>
      <p:ext uri="{BB962C8B-B14F-4D97-AF65-F5344CB8AC3E}">
        <p14:creationId xmlns:p14="http://schemas.microsoft.com/office/powerpoint/2010/main" val="14279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a:t>
            </a:r>
          </a:p>
          <a:p>
            <a:r>
              <a:rPr lang="en-US" dirty="0"/>
              <a:t>welcome to my capstone Project!</a:t>
            </a:r>
          </a:p>
          <a:p>
            <a:r>
              <a:rPr lang="en-US" dirty="0"/>
              <a:t>=]</a:t>
            </a:r>
          </a:p>
        </p:txBody>
      </p:sp>
      <p:sp>
        <p:nvSpPr>
          <p:cNvPr id="4" name="Slide Number Placeholder 3"/>
          <p:cNvSpPr>
            <a:spLocks noGrp="1"/>
          </p:cNvSpPr>
          <p:nvPr>
            <p:ph type="sldNum" sz="quarter" idx="5"/>
          </p:nvPr>
        </p:nvSpPr>
        <p:spPr/>
        <p:txBody>
          <a:bodyPr/>
          <a:lstStyle/>
          <a:p>
            <a:fld id="{2FC7CE96-640F-BA4E-B418-66A6111412EC}" type="slidenum">
              <a:rPr lang="en-US" smtClean="0"/>
              <a:t>1</a:t>
            </a:fld>
            <a:endParaRPr lang="en-US"/>
          </a:p>
        </p:txBody>
      </p:sp>
    </p:spTree>
    <p:extLst>
      <p:ext uri="{BB962C8B-B14F-4D97-AF65-F5344CB8AC3E}">
        <p14:creationId xmlns:p14="http://schemas.microsoft.com/office/powerpoint/2010/main" val="1083351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The dataset with 23 columns in total was scaled and hot encoded before being used to training our models. We started our model evaluation checking the baseline model and getting its score which has a negative value of -0.0001 meaning that the model is pretty bad at predictions.</a:t>
            </a:r>
          </a:p>
          <a:p>
            <a:pPr algn="l"/>
            <a:r>
              <a:rPr lang="en-US" b="0" i="0" dirty="0">
                <a:solidFill>
                  <a:srgbClr val="000000"/>
                </a:solidFill>
                <a:effectLst/>
                <a:latin typeface="-apple-system"/>
              </a:rPr>
              <a:t>At first, we implemented a linear regression model and got a score of 0.64932 on the training set and -4.4354 on the test set. A Linear Regression model can be a good choice in a regression problem because its </a:t>
            </a:r>
            <a:r>
              <a:rPr lang="en-US" b="0" i="0" dirty="0" err="1">
                <a:solidFill>
                  <a:srgbClr val="000000"/>
                </a:solidFill>
                <a:effectLst/>
                <a:latin typeface="-apple-system"/>
              </a:rPr>
              <a:t>coefficintes</a:t>
            </a:r>
            <a:r>
              <a:rPr lang="en-US" b="0" i="0" dirty="0">
                <a:solidFill>
                  <a:srgbClr val="000000"/>
                </a:solidFill>
                <a:effectLst/>
                <a:latin typeface="-apple-system"/>
              </a:rPr>
              <a:t> can be used to interpret or to do inference at the target variable if the LINE assumptions be met. In this particular case, the LINE assumptions were not met so we couldn't use its coefficients to inference. Following, we applied lasso and ridge </a:t>
            </a:r>
            <a:r>
              <a:rPr lang="en-US" b="0" i="0" dirty="0" err="1">
                <a:solidFill>
                  <a:srgbClr val="000000"/>
                </a:solidFill>
                <a:effectLst/>
                <a:latin typeface="-apple-system"/>
              </a:rPr>
              <a:t>reguralization</a:t>
            </a:r>
            <a:r>
              <a:rPr lang="en-US" b="0" i="0" dirty="0">
                <a:solidFill>
                  <a:srgbClr val="000000"/>
                </a:solidFill>
                <a:effectLst/>
                <a:latin typeface="-apple-system"/>
              </a:rPr>
              <a:t> to see if it can improve its performance and we got the scored for Lasso 0.6361(Train), 0.6272 (Test) and 144.961 (RMSE). The scores for Ridge were 0.6401 (Train), 0.6295 (Test) and 144.774 (RMSE).</a:t>
            </a:r>
          </a:p>
          <a:p>
            <a:pPr algn="l"/>
            <a:r>
              <a:rPr lang="en-US" b="0" i="0" dirty="0">
                <a:solidFill>
                  <a:srgbClr val="000000"/>
                </a:solidFill>
                <a:effectLst/>
                <a:latin typeface="-apple-system"/>
              </a:rPr>
              <a:t>Then the following models were implemented: K-Nearest Neighbors Regression, Decision Tree Regressor, </a:t>
            </a:r>
            <a:r>
              <a:rPr lang="en-US" b="0" i="0" dirty="0" err="1">
                <a:solidFill>
                  <a:srgbClr val="000000"/>
                </a:solidFill>
                <a:effectLst/>
                <a:latin typeface="-apple-system"/>
              </a:rPr>
              <a:t>RainForest</a:t>
            </a:r>
            <a:r>
              <a:rPr lang="en-US" b="0" i="0" dirty="0">
                <a:solidFill>
                  <a:srgbClr val="000000"/>
                </a:solidFill>
                <a:effectLst/>
                <a:latin typeface="-apple-system"/>
              </a:rPr>
              <a:t> Regressor, Recurrent Neural Network associated with </a:t>
            </a:r>
            <a:r>
              <a:rPr lang="en-US" b="0" i="0" dirty="0" err="1">
                <a:solidFill>
                  <a:srgbClr val="000000"/>
                </a:solidFill>
                <a:effectLst/>
                <a:latin typeface="-apple-system"/>
              </a:rPr>
              <a:t>gridsearch</a:t>
            </a:r>
            <a:r>
              <a:rPr lang="en-US" b="0" i="0" dirty="0">
                <a:solidFill>
                  <a:srgbClr val="000000"/>
                </a:solidFill>
                <a:effectLst/>
                <a:latin typeface="-apple-system"/>
              </a:rPr>
              <a:t> and stacking techniques.</a:t>
            </a:r>
          </a:p>
          <a:p>
            <a:pPr algn="l"/>
            <a:r>
              <a:rPr lang="en-US" b="0" i="0" dirty="0">
                <a:solidFill>
                  <a:srgbClr val="000000"/>
                </a:solidFill>
                <a:effectLst/>
                <a:latin typeface="-apple-system"/>
              </a:rPr>
              <a:t>Below is the benchmark table with the three models that had the best score among them.</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10</a:t>
            </a:fld>
            <a:endParaRPr lang="en-US"/>
          </a:p>
        </p:txBody>
      </p:sp>
    </p:spTree>
    <p:extLst>
      <p:ext uri="{BB962C8B-B14F-4D97-AF65-F5344CB8AC3E}">
        <p14:creationId xmlns:p14="http://schemas.microsoft.com/office/powerpoint/2010/main" val="8557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The Rain Forest model had the scores 0.8866 (Train), 0.6818 (Test) and 150.465(RMSE) and we chose this one as the best model because it had the higher score on the Test set and not that bad value at RSME. This model was also the one selected to be used in the </a:t>
            </a:r>
            <a:r>
              <a:rPr lang="en-US" b="0" i="0" dirty="0" err="1">
                <a:solidFill>
                  <a:srgbClr val="000000"/>
                </a:solidFill>
                <a:effectLst/>
                <a:latin typeface="-apple-system"/>
              </a:rPr>
              <a:t>Streamlit</a:t>
            </a:r>
            <a:r>
              <a:rPr lang="en-US" b="0" i="0" dirty="0">
                <a:solidFill>
                  <a:srgbClr val="000000"/>
                </a:solidFill>
                <a:effectLst/>
                <a:latin typeface="-apple-system"/>
              </a:rPr>
              <a:t> app to predict the prices simulation. The code for the app can be found at the app folder in this same repository.</a:t>
            </a:r>
          </a:p>
          <a:p>
            <a:pPr algn="l"/>
            <a:r>
              <a:rPr lang="en-US" b="0" i="0" dirty="0">
                <a:solidFill>
                  <a:srgbClr val="000000"/>
                </a:solidFill>
                <a:effectLst/>
                <a:latin typeface="-apple-system"/>
              </a:rPr>
              <a:t>Later, in a second attempt to </a:t>
            </a:r>
            <a:r>
              <a:rPr lang="en-US" b="0" i="0" dirty="0" err="1">
                <a:solidFill>
                  <a:srgbClr val="000000"/>
                </a:solidFill>
                <a:effectLst/>
                <a:latin typeface="-apple-system"/>
              </a:rPr>
              <a:t>buid</a:t>
            </a:r>
            <a:r>
              <a:rPr lang="en-US" b="0" i="0" dirty="0">
                <a:solidFill>
                  <a:srgbClr val="000000"/>
                </a:solidFill>
                <a:effectLst/>
                <a:latin typeface="-apple-system"/>
              </a:rPr>
              <a:t> better models, we try to apply transfer learning using clusters. so we create a new column 'cluster' using </a:t>
            </a:r>
            <a:r>
              <a:rPr lang="en-US" b="0" i="0" dirty="0" err="1">
                <a:solidFill>
                  <a:srgbClr val="000000"/>
                </a:solidFill>
                <a:effectLst/>
                <a:latin typeface="-apple-system"/>
              </a:rPr>
              <a:t>KMeans</a:t>
            </a:r>
            <a:r>
              <a:rPr lang="en-US" b="0" i="0" dirty="0">
                <a:solidFill>
                  <a:srgbClr val="000000"/>
                </a:solidFill>
                <a:effectLst/>
                <a:latin typeface="-apple-system"/>
              </a:rPr>
              <a:t>() to replace the column 'neighborhoods' and see if the performance models increase. For this, a search for best value of k was performed and returned the k value equals 150 - according to the silhouette value.</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11</a:t>
            </a:fld>
            <a:endParaRPr lang="en-US"/>
          </a:p>
        </p:txBody>
      </p:sp>
    </p:spTree>
    <p:extLst>
      <p:ext uri="{BB962C8B-B14F-4D97-AF65-F5344CB8AC3E}">
        <p14:creationId xmlns:p14="http://schemas.microsoft.com/office/powerpoint/2010/main" val="78076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Later, in a second attempt to build better models, we try to apply transfer learning using clusters. so we create a new column 'cluster' using </a:t>
            </a:r>
            <a:r>
              <a:rPr lang="en-US" b="0" i="0" dirty="0" err="1">
                <a:solidFill>
                  <a:srgbClr val="000000"/>
                </a:solidFill>
                <a:effectLst/>
                <a:latin typeface="-apple-system"/>
              </a:rPr>
              <a:t>KMeans</a:t>
            </a:r>
            <a:r>
              <a:rPr lang="en-US" b="0" i="0" dirty="0">
                <a:solidFill>
                  <a:srgbClr val="000000"/>
                </a:solidFill>
                <a:effectLst/>
                <a:latin typeface="-apple-system"/>
              </a:rPr>
              <a:t>() to replace the column 'neighborhoods' and see if the performance models increase. For this, a search for best value of k was performed and returned the k value equals 150 - according to the silhouette value.</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12</a:t>
            </a:fld>
            <a:endParaRPr lang="en-US"/>
          </a:p>
        </p:txBody>
      </p:sp>
    </p:spTree>
    <p:extLst>
      <p:ext uri="{BB962C8B-B14F-4D97-AF65-F5344CB8AC3E}">
        <p14:creationId xmlns:p14="http://schemas.microsoft.com/office/powerpoint/2010/main" val="97761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apple-system"/>
              </a:rPr>
              <a:t>We could get at two conclusions for this project: </a:t>
            </a:r>
          </a:p>
          <a:p>
            <a:pPr marL="628650" lvl="1" indent="-171450" algn="l">
              <a:buFont typeface="Arial" panose="020B0604020202020204" pitchFamily="34" charset="0"/>
              <a:buChar char="•"/>
            </a:pPr>
            <a:r>
              <a:rPr lang="en-US" b="0" i="0" dirty="0">
                <a:solidFill>
                  <a:srgbClr val="000000"/>
                </a:solidFill>
                <a:effectLst/>
                <a:latin typeface="-apple-system"/>
              </a:rPr>
              <a:t>first one, the feature engineering '</a:t>
            </a:r>
            <a:r>
              <a:rPr lang="en-US" b="0" i="0" dirty="0" err="1">
                <a:solidFill>
                  <a:srgbClr val="000000"/>
                </a:solidFill>
                <a:effectLst/>
                <a:latin typeface="-apple-system"/>
              </a:rPr>
              <a:t>amenities_count</a:t>
            </a:r>
            <a:r>
              <a:rPr lang="en-US" b="0" i="0" dirty="0">
                <a:solidFill>
                  <a:srgbClr val="000000"/>
                </a:solidFill>
                <a:effectLst/>
                <a:latin typeface="-apple-system"/>
              </a:rPr>
              <a:t>' and '</a:t>
            </a:r>
            <a:r>
              <a:rPr lang="en-US" b="0" i="0" dirty="0" err="1">
                <a:solidFill>
                  <a:srgbClr val="000000"/>
                </a:solidFill>
                <a:effectLst/>
                <a:latin typeface="-apple-system"/>
              </a:rPr>
              <a:t>description_listing_count</a:t>
            </a:r>
            <a:r>
              <a:rPr lang="en-US" b="0" i="0" dirty="0">
                <a:solidFill>
                  <a:srgbClr val="000000"/>
                </a:solidFill>
                <a:effectLst/>
                <a:latin typeface="-apple-system"/>
              </a:rPr>
              <a:t>' didn't increased the performance on our models and,</a:t>
            </a:r>
          </a:p>
          <a:p>
            <a:pPr marL="628650" lvl="1" indent="-171450" algn="l">
              <a:buFont typeface="Arial" panose="020B0604020202020204" pitchFamily="34" charset="0"/>
              <a:buChar char="•"/>
            </a:pPr>
            <a:r>
              <a:rPr lang="en-US" b="0" i="0" dirty="0">
                <a:solidFill>
                  <a:srgbClr val="000000"/>
                </a:solidFill>
                <a:effectLst/>
                <a:latin typeface="-apple-system"/>
              </a:rPr>
              <a:t>the second one, play around latitude/longitude or cluster with transfer learning to replace the neighborhood didn't also work.</a:t>
            </a:r>
          </a:p>
          <a:p>
            <a:pPr marL="628650" lvl="1" indent="-171450" algn="l">
              <a:buFont typeface="Arial" panose="020B0604020202020204" pitchFamily="34" charset="0"/>
              <a:buChar char="•"/>
            </a:pPr>
            <a:r>
              <a:rPr lang="en-US" b="0" i="0" dirty="0">
                <a:solidFill>
                  <a:srgbClr val="000000"/>
                </a:solidFill>
                <a:effectLst/>
                <a:latin typeface="-apple-system"/>
              </a:rPr>
              <a:t>Another conclusion after analyzing the data, it's that some variables are more important than others in determining the accommodation' prices, for example, the neighborhood feature carries more weight to the target than the number of beds or baths.</a:t>
            </a:r>
          </a:p>
          <a:p>
            <a:pPr marL="171450" indent="-171450" algn="l">
              <a:buFont typeface="Arial" panose="020B0604020202020204" pitchFamily="34" charset="0"/>
              <a:buChar char="•"/>
            </a:pPr>
            <a:endParaRPr lang="en-US" b="0" i="0" dirty="0">
              <a:solidFill>
                <a:srgbClr val="000000"/>
              </a:solidFill>
              <a:effectLst/>
              <a:latin typeface="-apple-system"/>
            </a:endParaRPr>
          </a:p>
          <a:p>
            <a:pPr marL="171450" indent="-171450" algn="l">
              <a:buFont typeface="Arial" panose="020B0604020202020204" pitchFamily="34" charset="0"/>
              <a:buChar char="•"/>
            </a:pPr>
            <a:r>
              <a:rPr lang="en-US" b="0" i="0" dirty="0">
                <a:solidFill>
                  <a:srgbClr val="000000"/>
                </a:solidFill>
                <a:effectLst/>
                <a:latin typeface="-apple-system"/>
              </a:rPr>
              <a:t>As a suggestion, after these conclusions, it is consider that if you want to add value to </a:t>
            </a:r>
            <a:r>
              <a:rPr lang="en-US" b="0" i="0" dirty="0" err="1">
                <a:solidFill>
                  <a:srgbClr val="000000"/>
                </a:solidFill>
                <a:effectLst/>
                <a:latin typeface="-apple-system"/>
              </a:rPr>
              <a:t>accomodation</a:t>
            </a:r>
            <a:r>
              <a:rPr lang="en-US" b="0" i="0" dirty="0">
                <a:solidFill>
                  <a:srgbClr val="000000"/>
                </a:solidFill>
                <a:effectLst/>
                <a:latin typeface="-apple-system"/>
              </a:rPr>
              <a:t> it will be more efficient increase the capacity of accommodate people than necessarily adding a room for it.</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13</a:t>
            </a:fld>
            <a:endParaRPr lang="en-US"/>
          </a:p>
        </p:txBody>
      </p:sp>
    </p:spTree>
    <p:extLst>
      <p:ext uri="{BB962C8B-B14F-4D97-AF65-F5344CB8AC3E}">
        <p14:creationId xmlns:p14="http://schemas.microsoft.com/office/powerpoint/2010/main" val="3484515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000000"/>
                </a:solidFill>
                <a:effectLst/>
                <a:latin typeface="-apple-system"/>
              </a:rPr>
              <a:t>We could get at two conclusions for this project: </a:t>
            </a:r>
          </a:p>
          <a:p>
            <a:pPr marL="628650" lvl="1" indent="-171450" algn="l">
              <a:buFont typeface="Arial" panose="020B0604020202020204" pitchFamily="34" charset="0"/>
              <a:buChar char="•"/>
            </a:pPr>
            <a:r>
              <a:rPr lang="en-US" b="0" i="0" dirty="0">
                <a:solidFill>
                  <a:srgbClr val="000000"/>
                </a:solidFill>
                <a:effectLst/>
                <a:latin typeface="-apple-system"/>
              </a:rPr>
              <a:t>first one, the feature engineering '</a:t>
            </a:r>
            <a:r>
              <a:rPr lang="en-US" b="0" i="0" dirty="0" err="1">
                <a:solidFill>
                  <a:srgbClr val="000000"/>
                </a:solidFill>
                <a:effectLst/>
                <a:latin typeface="-apple-system"/>
              </a:rPr>
              <a:t>amenities_count</a:t>
            </a:r>
            <a:r>
              <a:rPr lang="en-US" b="0" i="0" dirty="0">
                <a:solidFill>
                  <a:srgbClr val="000000"/>
                </a:solidFill>
                <a:effectLst/>
                <a:latin typeface="-apple-system"/>
              </a:rPr>
              <a:t>' and '</a:t>
            </a:r>
            <a:r>
              <a:rPr lang="en-US" b="0" i="0" dirty="0" err="1">
                <a:solidFill>
                  <a:srgbClr val="000000"/>
                </a:solidFill>
                <a:effectLst/>
                <a:latin typeface="-apple-system"/>
              </a:rPr>
              <a:t>description_listing_count</a:t>
            </a:r>
            <a:r>
              <a:rPr lang="en-US" b="0" i="0" dirty="0">
                <a:solidFill>
                  <a:srgbClr val="000000"/>
                </a:solidFill>
                <a:effectLst/>
                <a:latin typeface="-apple-system"/>
              </a:rPr>
              <a:t>' didn't increased the performance on our models and,</a:t>
            </a:r>
          </a:p>
          <a:p>
            <a:pPr marL="628650" lvl="1" indent="-171450" algn="l">
              <a:buFont typeface="Arial" panose="020B0604020202020204" pitchFamily="34" charset="0"/>
              <a:buChar char="•"/>
            </a:pPr>
            <a:r>
              <a:rPr lang="en-US" b="0" i="0" dirty="0">
                <a:solidFill>
                  <a:srgbClr val="000000"/>
                </a:solidFill>
                <a:effectLst/>
                <a:latin typeface="-apple-system"/>
              </a:rPr>
              <a:t>the second one, play around latitude/longitude or cluster with transfer learning to replace the neighborhood didn't also work.</a:t>
            </a:r>
          </a:p>
          <a:p>
            <a:pPr marL="628650" lvl="1" indent="-171450" algn="l">
              <a:buFont typeface="Arial" panose="020B0604020202020204" pitchFamily="34" charset="0"/>
              <a:buChar char="•"/>
            </a:pPr>
            <a:r>
              <a:rPr lang="en-US" b="0" i="0" dirty="0">
                <a:solidFill>
                  <a:srgbClr val="000000"/>
                </a:solidFill>
                <a:effectLst/>
                <a:latin typeface="-apple-system"/>
              </a:rPr>
              <a:t>Another conclusion after analyzing the data, it's that some variables are more important than others in determining the accommodation' prices, for example, the neighborhood feature carries more weight to the target than the number of beds or baths.</a:t>
            </a:r>
          </a:p>
          <a:p>
            <a:pPr marL="171450" indent="-171450" algn="l">
              <a:buFont typeface="Arial" panose="020B0604020202020204" pitchFamily="34" charset="0"/>
              <a:buChar char="•"/>
            </a:pPr>
            <a:endParaRPr lang="en-US" b="0" i="0" dirty="0">
              <a:solidFill>
                <a:srgbClr val="000000"/>
              </a:solidFill>
              <a:effectLst/>
              <a:latin typeface="-apple-system"/>
            </a:endParaRPr>
          </a:p>
          <a:p>
            <a:pPr marL="171450" indent="-171450" algn="l">
              <a:buFont typeface="Arial" panose="020B0604020202020204" pitchFamily="34" charset="0"/>
              <a:buChar char="•"/>
            </a:pPr>
            <a:r>
              <a:rPr lang="en-US" b="0" i="0" dirty="0">
                <a:solidFill>
                  <a:srgbClr val="000000"/>
                </a:solidFill>
                <a:effectLst/>
                <a:latin typeface="-apple-system"/>
              </a:rPr>
              <a:t>As a suggestion, after these conclusions, it is consider that if you want to add value to </a:t>
            </a:r>
            <a:r>
              <a:rPr lang="en-US" b="0" i="0" dirty="0" err="1">
                <a:solidFill>
                  <a:srgbClr val="000000"/>
                </a:solidFill>
                <a:effectLst/>
                <a:latin typeface="-apple-system"/>
              </a:rPr>
              <a:t>accomodation</a:t>
            </a:r>
            <a:r>
              <a:rPr lang="en-US" b="0" i="0" dirty="0">
                <a:solidFill>
                  <a:srgbClr val="000000"/>
                </a:solidFill>
                <a:effectLst/>
                <a:latin typeface="-apple-system"/>
              </a:rPr>
              <a:t> it will be more efficient increase the capacity of accommodate people than necessarily adding a room for it.</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14</a:t>
            </a:fld>
            <a:endParaRPr lang="en-US"/>
          </a:p>
        </p:txBody>
      </p:sp>
    </p:spTree>
    <p:extLst>
      <p:ext uri="{BB962C8B-B14F-4D97-AF65-F5344CB8AC3E}">
        <p14:creationId xmlns:p14="http://schemas.microsoft.com/office/powerpoint/2010/main" val="9804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My capstone project it's related to the Airbnb Data - the renting accommodations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I went </a:t>
            </a:r>
            <a:r>
              <a:rPr lang="en-US" b="0" dirty="0" err="1">
                <a:solidFill>
                  <a:srgbClr val="000000"/>
                </a:solidFill>
                <a:effectLst/>
                <a:latin typeface="Menlo" panose="020B0609030804020204" pitchFamily="49" charset="0"/>
              </a:rPr>
              <a:t>throught</a:t>
            </a:r>
            <a:r>
              <a:rPr lang="en-US" b="0" dirty="0">
                <a:solidFill>
                  <a:srgbClr val="000000"/>
                </a:solidFill>
                <a:effectLst/>
                <a:latin typeface="Menlo" panose="020B0609030804020204" pitchFamily="49" charset="0"/>
              </a:rPr>
              <a:t> this data for the NYC listings and I propose as the problem statement for  this project , develop a machine learning model that can predict prices for new accommodations there to be listed on the Airbnb website.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Here I'm considering two types of audience: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 the main audience as being Airbnb boarding, interested in provide to the user a price suggestion during the listing process based on its main features such as type of accommodation, number of rooms and neighborhood.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the secondary stakeholders would be people who are interested in using the Airbnb service by making their properties available for rent on their website and having an idea of how much this service could earn from it.</a:t>
            </a: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2</a:t>
            </a:fld>
            <a:endParaRPr lang="en-US"/>
          </a:p>
        </p:txBody>
      </p:sp>
    </p:spTree>
    <p:extLst>
      <p:ext uri="{BB962C8B-B14F-4D97-AF65-F5344CB8AC3E}">
        <p14:creationId xmlns:p14="http://schemas.microsoft.com/office/powerpoint/2010/main" val="4241155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Two data sets were used in this project. The first '</a:t>
            </a:r>
            <a:r>
              <a:rPr lang="en-US" b="0" dirty="0" err="1">
                <a:solidFill>
                  <a:srgbClr val="000000"/>
                </a:solidFill>
                <a:effectLst/>
                <a:latin typeface="Menlo" panose="020B0609030804020204" pitchFamily="49" charset="0"/>
              </a:rPr>
              <a:t>Listings.csv</a:t>
            </a:r>
            <a:r>
              <a:rPr lang="en-US" b="0" dirty="0">
                <a:solidFill>
                  <a:srgbClr val="000000"/>
                </a:solidFill>
                <a:effectLst/>
                <a:latin typeface="Menlo" panose="020B0609030804020204" pitchFamily="49" charset="0"/>
              </a:rPr>
              <a:t>' with 39,881 rows and 75 columns was acquired through the Airbnb data explorer website [</a:t>
            </a:r>
            <a:r>
              <a:rPr lang="en-US" b="0" dirty="0">
                <a:solidFill>
                  <a:srgbClr val="A31515"/>
                </a:solidFill>
                <a:effectLst/>
                <a:latin typeface="Menlo" panose="020B0609030804020204" pitchFamily="49" charset="0"/>
              </a:rPr>
              <a:t>1</a:t>
            </a:r>
            <a:r>
              <a:rPr lang="en-US" b="0" dirty="0">
                <a:solidFill>
                  <a:srgbClr val="000000"/>
                </a:solidFill>
                <a:effectLst/>
                <a:latin typeface="Menlo" panose="020B0609030804020204" pitchFamily="49" charset="0"/>
              </a:rPr>
              <a:t>] and contains information related to all accommodations listed on the website for the quarterly data for the last 12 months (Oct 2021 - Sept 2022). </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Another dataset was also used to add value to the modeling of our model - </a:t>
            </a:r>
            <a:r>
              <a:rPr lang="en-US" b="0" dirty="0" err="1">
                <a:solidFill>
                  <a:srgbClr val="000000"/>
                </a:solidFill>
                <a:effectLst/>
                <a:latin typeface="Menlo" panose="020B0609030804020204" pitchFamily="49" charset="0"/>
              </a:rPr>
              <a:t>Neighborhood_price.csv</a:t>
            </a:r>
            <a:r>
              <a:rPr lang="en-US" b="0" dirty="0">
                <a:solidFill>
                  <a:srgbClr val="000000"/>
                </a:solidFill>
                <a:effectLst/>
                <a:latin typeface="Menlo" panose="020B0609030804020204" pitchFamily="49" charset="0"/>
              </a:rPr>
              <a:t> - and was acquired in the data dashboard of the Street Easy website, which contains information regarding the real estate market in New York City and contains square foot prices for rentals in major its neighborhoods.</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After cleaning the data, applying features engineering and input strategies we got a final dataset of size 23645 x 23 to training our machine learning models. </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and then we remove the outliers</a:t>
            </a:r>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3</a:t>
            </a:fld>
            <a:endParaRPr lang="en-US"/>
          </a:p>
        </p:txBody>
      </p:sp>
    </p:spTree>
    <p:extLst>
      <p:ext uri="{BB962C8B-B14F-4D97-AF65-F5344CB8AC3E}">
        <p14:creationId xmlns:p14="http://schemas.microsoft.com/office/powerpoint/2010/main" val="401552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Two data sets were used in this project. The first '</a:t>
            </a:r>
            <a:r>
              <a:rPr lang="en-US" b="0" dirty="0" err="1">
                <a:solidFill>
                  <a:srgbClr val="000000"/>
                </a:solidFill>
                <a:effectLst/>
                <a:latin typeface="Menlo" panose="020B0609030804020204" pitchFamily="49" charset="0"/>
              </a:rPr>
              <a:t>Listings.csv</a:t>
            </a:r>
            <a:r>
              <a:rPr lang="en-US" b="0" dirty="0">
                <a:solidFill>
                  <a:srgbClr val="000000"/>
                </a:solidFill>
                <a:effectLst/>
                <a:latin typeface="Menlo" panose="020B0609030804020204" pitchFamily="49" charset="0"/>
              </a:rPr>
              <a:t>' with 39,881 rows and 75 columns was acquired through the Airbnb data explorer website [</a:t>
            </a:r>
            <a:r>
              <a:rPr lang="en-US" b="0" dirty="0">
                <a:solidFill>
                  <a:srgbClr val="A31515"/>
                </a:solidFill>
                <a:effectLst/>
                <a:latin typeface="Menlo" panose="020B0609030804020204" pitchFamily="49" charset="0"/>
              </a:rPr>
              <a:t>1</a:t>
            </a:r>
            <a:r>
              <a:rPr lang="en-US" b="0" dirty="0">
                <a:solidFill>
                  <a:srgbClr val="000000"/>
                </a:solidFill>
                <a:effectLst/>
                <a:latin typeface="Menlo" panose="020B0609030804020204" pitchFamily="49" charset="0"/>
              </a:rPr>
              <a:t>] and contains information related to all accommodations listed on the website for the quarterly data for the last 12 months (Oct 2021 - Sept 2022). </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Another dataset was also used to add value to the modeling of our model - </a:t>
            </a:r>
            <a:r>
              <a:rPr lang="en-US" b="0" dirty="0" err="1">
                <a:solidFill>
                  <a:srgbClr val="000000"/>
                </a:solidFill>
                <a:effectLst/>
                <a:latin typeface="Menlo" panose="020B0609030804020204" pitchFamily="49" charset="0"/>
              </a:rPr>
              <a:t>Neighborhood_price.csv</a:t>
            </a:r>
            <a:r>
              <a:rPr lang="en-US" b="0" dirty="0">
                <a:solidFill>
                  <a:srgbClr val="000000"/>
                </a:solidFill>
                <a:effectLst/>
                <a:latin typeface="Menlo" panose="020B0609030804020204" pitchFamily="49" charset="0"/>
              </a:rPr>
              <a:t> - and was acquired in the data dashboard of the Street Easy website, which contains information regarding the real estate market in New York City and contains square foot prices for rentals in major its neighborhoods.</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After cleaning the data, applying features engineering and input strategies we got a final dataset of size 23645 x 23 to training our machine learning models. </a:t>
            </a:r>
          </a:p>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and then we remove the outliers</a:t>
            </a:r>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4</a:t>
            </a:fld>
            <a:endParaRPr lang="en-US"/>
          </a:p>
        </p:txBody>
      </p:sp>
    </p:spTree>
    <p:extLst>
      <p:ext uri="{BB962C8B-B14F-4D97-AF65-F5344CB8AC3E}">
        <p14:creationId xmlns:p14="http://schemas.microsoft.com/office/powerpoint/2010/main" val="330680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000000"/>
                </a:solidFill>
                <a:effectLst/>
                <a:latin typeface="Menlo" panose="020B0609030804020204" pitchFamily="49" charset="0"/>
              </a:rPr>
              <a:t>I started the analysis by looking at how the distribution of price listings behaves in the histogram chart and we could observe that the data is skewed to the right.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effectLst/>
                <a:latin typeface="Menlo" panose="020B0609030804020204" pitchFamily="49" charset="0"/>
              </a:rPr>
              <a:t>When this happens, it is common to apply a logarithmic transformation to the target (price) in an attempt to correct it. In our specific case, we applied this transformation and achieved a slight increase in test and training scores in most of our models.</a:t>
            </a:r>
          </a:p>
          <a:p>
            <a:pPr marL="171450" indent="-171450">
              <a:buFont typeface="Arial" panose="020B0604020202020204" pitchFamily="34" charset="0"/>
              <a:buChar char="•"/>
            </a:pPr>
            <a:endParaRPr lang="en-US" b="0" dirty="0">
              <a:solidFill>
                <a:srgbClr val="000000"/>
              </a:solidFill>
              <a:effectLst/>
              <a:latin typeface="Menlo" panose="020B0609030804020204" pitchFamily="49" charset="0"/>
            </a:endParaRPr>
          </a:p>
          <a:p>
            <a:br>
              <a:rPr lang="en-US" b="0" dirty="0">
                <a:solidFill>
                  <a:srgbClr val="000000"/>
                </a:solidFill>
                <a:effectLst/>
                <a:latin typeface="Menlo" panose="020B0609030804020204" pitchFamily="49" charset="0"/>
              </a:rPr>
            </a:br>
            <a:endParaRPr lang="en-US" b="0" dirty="0">
              <a:solidFill>
                <a:srgbClr val="000000"/>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5</a:t>
            </a:fld>
            <a:endParaRPr lang="en-US"/>
          </a:p>
        </p:txBody>
      </p:sp>
    </p:spTree>
    <p:extLst>
      <p:ext uri="{BB962C8B-B14F-4D97-AF65-F5344CB8AC3E}">
        <p14:creationId xmlns:p14="http://schemas.microsoft.com/office/powerpoint/2010/main" val="84465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those were the continuous variables more correlated to the target: </a:t>
            </a:r>
            <a:r>
              <a:rPr lang="en-US" dirty="0" err="1"/>
              <a:t>capcity_accomodate</a:t>
            </a:r>
            <a:r>
              <a:rPr lang="en-US" dirty="0"/>
              <a:t>, </a:t>
            </a:r>
            <a:r>
              <a:rPr lang="en-US" dirty="0" err="1"/>
              <a:t>bedroms</a:t>
            </a:r>
            <a:r>
              <a:rPr lang="en-US" dirty="0"/>
              <a:t>, beds, </a:t>
            </a:r>
            <a:r>
              <a:rPr lang="en-US" dirty="0" err="1"/>
              <a:t>neigborhhod</a:t>
            </a:r>
            <a:r>
              <a:rPr lang="en-US" dirty="0"/>
              <a:t> </a:t>
            </a:r>
            <a:r>
              <a:rPr lang="en-US" dirty="0" err="1"/>
              <a:t>sft</a:t>
            </a:r>
            <a:r>
              <a:rPr lang="en-US" dirty="0"/>
              <a:t> price, and </a:t>
            </a:r>
            <a:r>
              <a:rPr lang="en-US" dirty="0" err="1"/>
              <a:t>nuber</a:t>
            </a:r>
            <a:r>
              <a:rPr lang="en-US" dirty="0"/>
              <a:t> of </a:t>
            </a:r>
            <a:r>
              <a:rPr lang="en-US" dirty="0" err="1"/>
              <a:t>bathroms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these were the main features that I consider at the modeling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6</a:t>
            </a:fld>
            <a:endParaRPr lang="en-US"/>
          </a:p>
        </p:txBody>
      </p:sp>
    </p:spTree>
    <p:extLst>
      <p:ext uri="{BB962C8B-B14F-4D97-AF65-F5344CB8AC3E}">
        <p14:creationId xmlns:p14="http://schemas.microsoft.com/office/powerpoint/2010/main" val="1671362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Longitude and latitude also have a relatively strong relationship with price, however we can understand that this information is already 'included' in the category variable neighborhood.</a:t>
            </a:r>
          </a:p>
          <a:p>
            <a:pPr algn="l"/>
            <a:r>
              <a:rPr lang="en-US" b="0" i="0" dirty="0">
                <a:solidFill>
                  <a:srgbClr val="000000"/>
                </a:solidFill>
                <a:effectLst/>
                <a:latin typeface="-apple-system"/>
              </a:rPr>
              <a:t>The boxplot below shows the 10 highest priced neighborhoods in NYC and the neighborhood group they're belong to.</a:t>
            </a:r>
          </a:p>
          <a:p>
            <a:br>
              <a:rPr lang="en-US" dirty="0"/>
            </a:br>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7</a:t>
            </a:fld>
            <a:endParaRPr lang="en-US"/>
          </a:p>
        </p:txBody>
      </p:sp>
    </p:spTree>
    <p:extLst>
      <p:ext uri="{BB962C8B-B14F-4D97-AF65-F5344CB8AC3E}">
        <p14:creationId xmlns:p14="http://schemas.microsoft.com/office/powerpoint/2010/main" val="52750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i</a:t>
            </a:r>
            <a:r>
              <a:rPr lang="en-US" dirty="0"/>
              <a:t> looked at the categorical variables like type accommodation showing Hotel room as the most </a:t>
            </a:r>
            <a:r>
              <a:rPr lang="en-US" dirty="0" err="1"/>
              <a:t>expesie</a:t>
            </a:r>
            <a:r>
              <a:rPr lang="en-US" dirty="0"/>
              <a:t> </a:t>
            </a:r>
            <a:r>
              <a:rPr lang="en-US" dirty="0" err="1"/>
              <a:t>amog</a:t>
            </a:r>
            <a:r>
              <a:rPr lang="en-US" dirty="0"/>
              <a:t> them follow </a:t>
            </a:r>
            <a:r>
              <a:rPr lang="en-US" dirty="0" err="1"/>
              <a:t>bu</a:t>
            </a:r>
            <a:r>
              <a:rPr lang="en-US" dirty="0"/>
              <a:t> Entire </a:t>
            </a:r>
            <a:r>
              <a:rPr lang="en-US" dirty="0" err="1"/>
              <a:t>apto</a:t>
            </a:r>
            <a:r>
              <a:rPr lang="en-US" dirty="0"/>
              <a:t> </a:t>
            </a:r>
          </a:p>
          <a:p>
            <a:r>
              <a:rPr lang="en-US" dirty="0"/>
              <a:t>and the bathroom. type as </a:t>
            </a:r>
            <a:r>
              <a:rPr lang="en-US" dirty="0" err="1"/>
              <a:t>privete</a:t>
            </a:r>
            <a:r>
              <a:rPr lang="en-US" dirty="0"/>
              <a:t> one with higher price</a:t>
            </a:r>
          </a:p>
        </p:txBody>
      </p:sp>
      <p:sp>
        <p:nvSpPr>
          <p:cNvPr id="4" name="Slide Number Placeholder 3"/>
          <p:cNvSpPr>
            <a:spLocks noGrp="1"/>
          </p:cNvSpPr>
          <p:nvPr>
            <p:ph type="sldNum" sz="quarter" idx="5"/>
          </p:nvPr>
        </p:nvSpPr>
        <p:spPr/>
        <p:txBody>
          <a:bodyPr/>
          <a:lstStyle/>
          <a:p>
            <a:fld id="{2FC7CE96-640F-BA4E-B418-66A6111412EC}" type="slidenum">
              <a:rPr lang="en-US" smtClean="0"/>
              <a:t>8</a:t>
            </a:fld>
            <a:endParaRPr lang="en-US"/>
          </a:p>
        </p:txBody>
      </p:sp>
    </p:spTree>
    <p:extLst>
      <p:ext uri="{BB962C8B-B14F-4D97-AF65-F5344CB8AC3E}">
        <p14:creationId xmlns:p14="http://schemas.microsoft.com/office/powerpoint/2010/main" val="298703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00000"/>
                </a:solidFill>
                <a:effectLst/>
                <a:latin typeface="-apple-system"/>
              </a:rPr>
              <a:t>The boxplot below shows the 10 highest priced neighborhoods in NYC and the neighborhood group they're belong to.</a:t>
            </a:r>
          </a:p>
          <a:p>
            <a:pPr marL="171450" indent="-171450">
              <a:buFont typeface="Arial" panose="020B0604020202020204" pitchFamily="34" charset="0"/>
              <a:buChar char="•"/>
            </a:pPr>
            <a:r>
              <a:rPr lang="en-US" b="0" i="0" dirty="0">
                <a:solidFill>
                  <a:srgbClr val="000000"/>
                </a:solidFill>
                <a:effectLst/>
                <a:latin typeface="-apple-system"/>
              </a:rPr>
              <a:t>Six of them belongs to </a:t>
            </a:r>
            <a:r>
              <a:rPr lang="en-US" b="0" i="0" dirty="0" err="1">
                <a:solidFill>
                  <a:srgbClr val="000000"/>
                </a:solidFill>
                <a:effectLst/>
                <a:latin typeface="-apple-system"/>
              </a:rPr>
              <a:t>manhathan</a:t>
            </a:r>
            <a:r>
              <a:rPr lang="en-US" b="0" i="0" dirty="0">
                <a:solidFill>
                  <a:srgbClr val="000000"/>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2FC7CE96-640F-BA4E-B418-66A6111412EC}" type="slidenum">
              <a:rPr lang="en-US" smtClean="0"/>
              <a:t>9</a:t>
            </a:fld>
            <a:endParaRPr lang="en-US"/>
          </a:p>
        </p:txBody>
      </p:sp>
    </p:spTree>
    <p:extLst>
      <p:ext uri="{BB962C8B-B14F-4D97-AF65-F5344CB8AC3E}">
        <p14:creationId xmlns:p14="http://schemas.microsoft.com/office/powerpoint/2010/main" val="11727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03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24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8050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311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2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147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8054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74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05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5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9201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91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5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4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9458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11/14/22</a:t>
            </a:fld>
            <a:endParaRPr lang="en-US" dirty="0"/>
          </a:p>
        </p:txBody>
      </p:sp>
    </p:spTree>
    <p:extLst>
      <p:ext uri="{BB962C8B-B14F-4D97-AF65-F5344CB8AC3E}">
        <p14:creationId xmlns:p14="http://schemas.microsoft.com/office/powerpoint/2010/main" val="185000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11/14/22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81922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1.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8.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localhost:8501/"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svg"/><Relationship Id="rId2" Type="http://schemas.openxmlformats.org/officeDocument/2006/relationships/notesSlide" Target="../notesSlides/notesSlide4.xml"/><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5.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sv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8.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9.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1.png"/><Relationship Id="rId10" Type="http://schemas.openxmlformats.org/officeDocument/2006/relationships/image" Target="../media/image10.png"/><Relationship Id="rId4" Type="http://schemas.openxmlformats.org/officeDocument/2006/relationships/image" Target="../media/image20.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7B4E-3E4E-7B7C-C68E-1602B5FC773B}"/>
              </a:ext>
            </a:extLst>
          </p:cNvPr>
          <p:cNvSpPr>
            <a:spLocks noGrp="1"/>
          </p:cNvSpPr>
          <p:nvPr>
            <p:ph type="ctrTitle"/>
          </p:nvPr>
        </p:nvSpPr>
        <p:spPr/>
        <p:txBody>
          <a:bodyPr/>
          <a:lstStyle/>
          <a:p>
            <a:r>
              <a:rPr lang="en-US" dirty="0"/>
              <a:t>Predicting Prices for Airbnb Accommodations</a:t>
            </a:r>
          </a:p>
        </p:txBody>
      </p:sp>
      <p:sp>
        <p:nvSpPr>
          <p:cNvPr id="3" name="Subtitle 2">
            <a:extLst>
              <a:ext uri="{FF2B5EF4-FFF2-40B4-BE49-F238E27FC236}">
                <a16:creationId xmlns:a16="http://schemas.microsoft.com/office/drawing/2014/main" id="{08A08E42-6306-4A11-6900-71669A9868AD}"/>
              </a:ext>
            </a:extLst>
          </p:cNvPr>
          <p:cNvSpPr>
            <a:spLocks noGrp="1"/>
          </p:cNvSpPr>
          <p:nvPr>
            <p:ph type="subTitle" idx="1"/>
          </p:nvPr>
        </p:nvSpPr>
        <p:spPr/>
        <p:txBody>
          <a:bodyPr>
            <a:normAutofit/>
          </a:bodyPr>
          <a:lstStyle/>
          <a:p>
            <a:r>
              <a:rPr lang="en-US" sz="2000" dirty="0"/>
              <a:t>Capstone Project</a:t>
            </a:r>
          </a:p>
        </p:txBody>
      </p:sp>
      <p:pic>
        <p:nvPicPr>
          <p:cNvPr id="6" name="Picture 5">
            <a:extLst>
              <a:ext uri="{FF2B5EF4-FFF2-40B4-BE49-F238E27FC236}">
                <a16:creationId xmlns:a16="http://schemas.microsoft.com/office/drawing/2014/main" id="{F529043D-75FE-E2D6-D850-22921E7A7E3D}"/>
              </a:ext>
            </a:extLst>
          </p:cNvPr>
          <p:cNvPicPr>
            <a:picLocks noChangeAspect="1"/>
          </p:cNvPicPr>
          <p:nvPr/>
        </p:nvPicPr>
        <p:blipFill>
          <a:blip r:embed="rId3"/>
          <a:stretch>
            <a:fillRect/>
          </a:stretch>
        </p:blipFill>
        <p:spPr>
          <a:xfrm>
            <a:off x="4919134" y="4879690"/>
            <a:ext cx="2353732" cy="735542"/>
          </a:xfrm>
          <a:prstGeom prst="rect">
            <a:avLst/>
          </a:prstGeom>
        </p:spPr>
      </p:pic>
    </p:spTree>
    <p:extLst>
      <p:ext uri="{BB962C8B-B14F-4D97-AF65-F5344CB8AC3E}">
        <p14:creationId xmlns:p14="http://schemas.microsoft.com/office/powerpoint/2010/main" val="247123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Models Evaluation</a:t>
            </a:r>
          </a:p>
        </p:txBody>
      </p:sp>
      <p:pic>
        <p:nvPicPr>
          <p:cNvPr id="3" name="Picture 2">
            <a:extLst>
              <a:ext uri="{FF2B5EF4-FFF2-40B4-BE49-F238E27FC236}">
                <a16:creationId xmlns:a16="http://schemas.microsoft.com/office/drawing/2014/main" id="{983B7807-9CAC-0D48-CC0A-B337D583B22F}"/>
              </a:ext>
            </a:extLst>
          </p:cNvPr>
          <p:cNvPicPr>
            <a:picLocks noChangeAspect="1"/>
          </p:cNvPicPr>
          <p:nvPr/>
        </p:nvPicPr>
        <p:blipFill>
          <a:blip r:embed="rId3"/>
          <a:stretch>
            <a:fillRect/>
          </a:stretch>
        </p:blipFill>
        <p:spPr>
          <a:xfrm>
            <a:off x="9861100" y="386018"/>
            <a:ext cx="2178500" cy="680782"/>
          </a:xfrm>
          <a:prstGeom prst="rect">
            <a:avLst/>
          </a:prstGeom>
        </p:spPr>
      </p:pic>
      <p:pic>
        <p:nvPicPr>
          <p:cNvPr id="11" name="Content Placeholder 5" descr="Bar chart">
            <a:extLst>
              <a:ext uri="{FF2B5EF4-FFF2-40B4-BE49-F238E27FC236}">
                <a16:creationId xmlns:a16="http://schemas.microsoft.com/office/drawing/2014/main" id="{73931BCF-7D15-4A13-2B3C-12DEEBB29A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3164027"/>
            <a:ext cx="770466" cy="770466"/>
          </a:xfrm>
          <a:prstGeom prst="rect">
            <a:avLst/>
          </a:prstGeom>
        </p:spPr>
      </p:pic>
      <p:pic>
        <p:nvPicPr>
          <p:cNvPr id="13" name="Graphic 12" descr="Statistics">
            <a:extLst>
              <a:ext uri="{FF2B5EF4-FFF2-40B4-BE49-F238E27FC236}">
                <a16:creationId xmlns:a16="http://schemas.microsoft.com/office/drawing/2014/main" id="{84F56A70-0472-68CC-4A21-8B534DB508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36972" y="3936014"/>
            <a:ext cx="1128039" cy="1128039"/>
          </a:xfrm>
          <a:prstGeom prst="rect">
            <a:avLst/>
          </a:prstGeom>
        </p:spPr>
      </p:pic>
      <p:pic>
        <p:nvPicPr>
          <p:cNvPr id="14" name="Graphic 13" descr="Research">
            <a:extLst>
              <a:ext uri="{FF2B5EF4-FFF2-40B4-BE49-F238E27FC236}">
                <a16:creationId xmlns:a16="http://schemas.microsoft.com/office/drawing/2014/main" id="{5B6863EC-5FC8-C120-A2EE-96CDA04D04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49000" y="2368550"/>
            <a:ext cx="770466" cy="770466"/>
          </a:xfrm>
          <a:prstGeom prst="rect">
            <a:avLst/>
          </a:prstGeom>
        </p:spPr>
      </p:pic>
      <p:pic>
        <p:nvPicPr>
          <p:cNvPr id="16" name="Graphic 15" descr="Question mark">
            <a:extLst>
              <a:ext uri="{FF2B5EF4-FFF2-40B4-BE49-F238E27FC236}">
                <a16:creationId xmlns:a16="http://schemas.microsoft.com/office/drawing/2014/main" id="{8C0B26A0-288B-AB53-21E5-8D0CD7E8FA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50350" y="1545167"/>
            <a:ext cx="770466" cy="770466"/>
          </a:xfrm>
          <a:prstGeom prst="rect">
            <a:avLst/>
          </a:prstGeom>
        </p:spPr>
      </p:pic>
      <p:sp>
        <p:nvSpPr>
          <p:cNvPr id="18" name="Content Placeholder 17">
            <a:extLst>
              <a:ext uri="{FF2B5EF4-FFF2-40B4-BE49-F238E27FC236}">
                <a16:creationId xmlns:a16="http://schemas.microsoft.com/office/drawing/2014/main" id="{9BF78976-CDE6-EAF4-9038-317414D9E1E6}"/>
              </a:ext>
            </a:extLst>
          </p:cNvPr>
          <p:cNvSpPr>
            <a:spLocks noGrp="1"/>
          </p:cNvSpPr>
          <p:nvPr>
            <p:ph idx="1"/>
          </p:nvPr>
        </p:nvSpPr>
        <p:spPr>
          <a:xfrm>
            <a:off x="677334" y="2160589"/>
            <a:ext cx="7018866" cy="3783011"/>
          </a:xfrm>
        </p:spPr>
        <p:txBody>
          <a:bodyPr>
            <a:normAutofit/>
          </a:bodyPr>
          <a:lstStyle/>
          <a:p>
            <a:r>
              <a:rPr lang="en-US" b="1" dirty="0" err="1"/>
              <a:t>Tranformers</a:t>
            </a:r>
            <a:r>
              <a:rPr lang="en-US" b="1" dirty="0"/>
              <a:t>:</a:t>
            </a:r>
          </a:p>
          <a:p>
            <a:pPr lvl="1"/>
            <a:r>
              <a:rPr lang="en-US" dirty="0"/>
              <a:t>One Hot Encoded;</a:t>
            </a:r>
          </a:p>
          <a:p>
            <a:pPr lvl="1"/>
            <a:r>
              <a:rPr lang="en-US" dirty="0" err="1"/>
              <a:t>Scalling</a:t>
            </a:r>
            <a:r>
              <a:rPr lang="en-US" dirty="0"/>
              <a:t>;</a:t>
            </a:r>
          </a:p>
          <a:p>
            <a:r>
              <a:rPr lang="en-US" b="1" dirty="0"/>
              <a:t>Models</a:t>
            </a:r>
            <a:r>
              <a:rPr lang="en-US" dirty="0"/>
              <a:t>:</a:t>
            </a:r>
          </a:p>
          <a:p>
            <a:pPr lvl="1"/>
            <a:r>
              <a:rPr lang="en-US" dirty="0"/>
              <a:t>Supervised: Linear Regression / KNN</a:t>
            </a:r>
          </a:p>
          <a:p>
            <a:pPr lvl="1"/>
            <a:r>
              <a:rPr lang="en-US" dirty="0"/>
              <a:t>Unsupervised: Decision Trees / </a:t>
            </a:r>
            <a:r>
              <a:rPr lang="en-US" dirty="0" err="1"/>
              <a:t>RainForest</a:t>
            </a:r>
            <a:r>
              <a:rPr lang="en-US" dirty="0"/>
              <a:t> / Neural Networks</a:t>
            </a:r>
          </a:p>
          <a:p>
            <a:r>
              <a:rPr lang="en-US" b="1" dirty="0"/>
              <a:t>Techniques</a:t>
            </a:r>
            <a:r>
              <a:rPr lang="en-US" dirty="0"/>
              <a:t>:</a:t>
            </a:r>
          </a:p>
          <a:p>
            <a:pPr lvl="1"/>
            <a:r>
              <a:rPr lang="en-US" dirty="0"/>
              <a:t>Regularization</a:t>
            </a:r>
          </a:p>
          <a:p>
            <a:pPr lvl="1"/>
            <a:r>
              <a:rPr lang="en-US" dirty="0" err="1"/>
              <a:t>Gridsearch</a:t>
            </a:r>
            <a:endParaRPr lang="en-US" dirty="0"/>
          </a:p>
        </p:txBody>
      </p:sp>
    </p:spTree>
    <p:extLst>
      <p:ext uri="{BB962C8B-B14F-4D97-AF65-F5344CB8AC3E}">
        <p14:creationId xmlns:p14="http://schemas.microsoft.com/office/powerpoint/2010/main" val="369449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Models Evaluation</a:t>
            </a:r>
          </a:p>
        </p:txBody>
      </p:sp>
      <p:pic>
        <p:nvPicPr>
          <p:cNvPr id="12" name="Picture 11">
            <a:extLst>
              <a:ext uri="{FF2B5EF4-FFF2-40B4-BE49-F238E27FC236}">
                <a16:creationId xmlns:a16="http://schemas.microsoft.com/office/drawing/2014/main" id="{1CD6A091-65E1-B37C-EA07-0E2BDE2C4D6E}"/>
              </a:ext>
            </a:extLst>
          </p:cNvPr>
          <p:cNvPicPr>
            <a:picLocks noChangeAspect="1"/>
          </p:cNvPicPr>
          <p:nvPr/>
        </p:nvPicPr>
        <p:blipFill>
          <a:blip r:embed="rId3"/>
          <a:stretch>
            <a:fillRect/>
          </a:stretch>
        </p:blipFill>
        <p:spPr>
          <a:xfrm>
            <a:off x="1425286" y="3042412"/>
            <a:ext cx="8068239" cy="1431257"/>
          </a:xfrm>
          <a:prstGeom prst="rect">
            <a:avLst/>
          </a:prstGeom>
        </p:spPr>
      </p:pic>
      <p:pic>
        <p:nvPicPr>
          <p:cNvPr id="3" name="Picture 2">
            <a:extLst>
              <a:ext uri="{FF2B5EF4-FFF2-40B4-BE49-F238E27FC236}">
                <a16:creationId xmlns:a16="http://schemas.microsoft.com/office/drawing/2014/main" id="{001E0B5D-6EE7-AB45-F1A2-02B13E56D2E7}"/>
              </a:ext>
            </a:extLst>
          </p:cNvPr>
          <p:cNvPicPr>
            <a:picLocks noChangeAspect="1"/>
          </p:cNvPicPr>
          <p:nvPr/>
        </p:nvPicPr>
        <p:blipFill>
          <a:blip r:embed="rId4"/>
          <a:stretch>
            <a:fillRect/>
          </a:stretch>
        </p:blipFill>
        <p:spPr>
          <a:xfrm>
            <a:off x="9861100" y="386018"/>
            <a:ext cx="2178500" cy="680782"/>
          </a:xfrm>
          <a:prstGeom prst="rect">
            <a:avLst/>
          </a:prstGeom>
        </p:spPr>
      </p:pic>
      <p:pic>
        <p:nvPicPr>
          <p:cNvPr id="11" name="Content Placeholder 5" descr="Bar chart">
            <a:extLst>
              <a:ext uri="{FF2B5EF4-FFF2-40B4-BE49-F238E27FC236}">
                <a16:creationId xmlns:a16="http://schemas.microsoft.com/office/drawing/2014/main" id="{7FA5840B-EC34-95A7-5B82-00B5083742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49000" y="3164027"/>
            <a:ext cx="770466" cy="770466"/>
          </a:xfrm>
          <a:prstGeom prst="rect">
            <a:avLst/>
          </a:prstGeom>
        </p:spPr>
      </p:pic>
      <p:pic>
        <p:nvPicPr>
          <p:cNvPr id="13" name="Graphic 12" descr="Statistics">
            <a:extLst>
              <a:ext uri="{FF2B5EF4-FFF2-40B4-BE49-F238E27FC236}">
                <a16:creationId xmlns:a16="http://schemas.microsoft.com/office/drawing/2014/main" id="{B5C49904-4903-8408-35B7-6FFC165F40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36972" y="3936014"/>
            <a:ext cx="1128039" cy="1128039"/>
          </a:xfrm>
          <a:prstGeom prst="rect">
            <a:avLst/>
          </a:prstGeom>
        </p:spPr>
      </p:pic>
      <p:pic>
        <p:nvPicPr>
          <p:cNvPr id="14" name="Graphic 13" descr="Research">
            <a:extLst>
              <a:ext uri="{FF2B5EF4-FFF2-40B4-BE49-F238E27FC236}">
                <a16:creationId xmlns:a16="http://schemas.microsoft.com/office/drawing/2014/main" id="{11436B56-DB57-5DED-E8C1-45495861B9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49000" y="2368550"/>
            <a:ext cx="770466" cy="770466"/>
          </a:xfrm>
          <a:prstGeom prst="rect">
            <a:avLst/>
          </a:prstGeom>
        </p:spPr>
      </p:pic>
      <p:pic>
        <p:nvPicPr>
          <p:cNvPr id="16" name="Graphic 15" descr="Question mark">
            <a:extLst>
              <a:ext uri="{FF2B5EF4-FFF2-40B4-BE49-F238E27FC236}">
                <a16:creationId xmlns:a16="http://schemas.microsoft.com/office/drawing/2014/main" id="{AFEE92FC-AA1B-1F88-6B23-FEFAFDEBFC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50350" y="1545167"/>
            <a:ext cx="770466" cy="770466"/>
          </a:xfrm>
          <a:prstGeom prst="rect">
            <a:avLst/>
          </a:prstGeom>
        </p:spPr>
      </p:pic>
      <p:sp>
        <p:nvSpPr>
          <p:cNvPr id="18" name="Content Placeholder 17">
            <a:extLst>
              <a:ext uri="{FF2B5EF4-FFF2-40B4-BE49-F238E27FC236}">
                <a16:creationId xmlns:a16="http://schemas.microsoft.com/office/drawing/2014/main" id="{D4CF1FCC-DF9F-4188-C4CA-CA9365B81CAD}"/>
              </a:ext>
            </a:extLst>
          </p:cNvPr>
          <p:cNvSpPr>
            <a:spLocks noGrp="1"/>
          </p:cNvSpPr>
          <p:nvPr>
            <p:ph idx="1"/>
          </p:nvPr>
        </p:nvSpPr>
        <p:spPr/>
        <p:txBody>
          <a:bodyPr/>
          <a:lstStyle/>
          <a:p>
            <a:r>
              <a:rPr lang="en-US" dirty="0"/>
              <a:t>Benchmark’s Model:</a:t>
            </a:r>
          </a:p>
        </p:txBody>
      </p:sp>
    </p:spTree>
    <p:extLst>
      <p:ext uri="{BB962C8B-B14F-4D97-AF65-F5344CB8AC3E}">
        <p14:creationId xmlns:p14="http://schemas.microsoft.com/office/powerpoint/2010/main" val="116155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C7B91AE8-DB84-2709-AD94-D554AAC6377A}"/>
              </a:ext>
            </a:extLst>
          </p:cNvPr>
          <p:cNvSpPr>
            <a:spLocks noGrp="1"/>
          </p:cNvSpPr>
          <p:nvPr>
            <p:ph idx="1"/>
          </p:nvPr>
        </p:nvSpPr>
        <p:spPr>
          <a:xfrm>
            <a:off x="677334" y="1709739"/>
            <a:ext cx="8596668" cy="957261"/>
          </a:xfrm>
        </p:spPr>
        <p:txBody>
          <a:bodyPr/>
          <a:lstStyle/>
          <a:p>
            <a:r>
              <a:rPr lang="en-US" b="1" dirty="0"/>
              <a:t>Transfer Learning using </a:t>
            </a:r>
            <a:r>
              <a:rPr lang="en-US" b="1" dirty="0" err="1"/>
              <a:t>KMeans</a:t>
            </a:r>
            <a:endParaRPr lang="en-US" b="1" dirty="0"/>
          </a:p>
          <a:p>
            <a:pPr lvl="1"/>
            <a:r>
              <a:rPr lang="en-US" dirty="0"/>
              <a:t>k = 150, using silhouette score;</a:t>
            </a:r>
          </a:p>
          <a:p>
            <a:pPr lvl="1"/>
            <a:endParaRPr lang="en-US" dirty="0"/>
          </a:p>
        </p:txBody>
      </p:sp>
      <p:pic>
        <p:nvPicPr>
          <p:cNvPr id="5" name="Content Placeholder 5">
            <a:extLst>
              <a:ext uri="{FF2B5EF4-FFF2-40B4-BE49-F238E27FC236}">
                <a16:creationId xmlns:a16="http://schemas.microsoft.com/office/drawing/2014/main" id="{49418467-B78D-CCE4-CC34-E0A254F570D5}"/>
              </a:ext>
            </a:extLst>
          </p:cNvPr>
          <p:cNvPicPr>
            <a:picLocks noChangeAspect="1"/>
          </p:cNvPicPr>
          <p:nvPr/>
        </p:nvPicPr>
        <p:blipFill>
          <a:blip r:embed="rId3"/>
          <a:stretch>
            <a:fillRect/>
          </a:stretch>
        </p:blipFill>
        <p:spPr>
          <a:xfrm>
            <a:off x="304800" y="2873993"/>
            <a:ext cx="4751200" cy="3617120"/>
          </a:xfrm>
          <a:prstGeom prst="rect">
            <a:avLst/>
          </a:prstGeom>
        </p:spPr>
      </p:pic>
      <p:pic>
        <p:nvPicPr>
          <p:cNvPr id="6" name="Picture 5">
            <a:extLst>
              <a:ext uri="{FF2B5EF4-FFF2-40B4-BE49-F238E27FC236}">
                <a16:creationId xmlns:a16="http://schemas.microsoft.com/office/drawing/2014/main" id="{8E13AA00-9B5A-5BEA-D3BC-2FEC6E469913}"/>
              </a:ext>
            </a:extLst>
          </p:cNvPr>
          <p:cNvPicPr>
            <a:picLocks noChangeAspect="1"/>
          </p:cNvPicPr>
          <p:nvPr/>
        </p:nvPicPr>
        <p:blipFill>
          <a:blip r:embed="rId4"/>
          <a:stretch>
            <a:fillRect/>
          </a:stretch>
        </p:blipFill>
        <p:spPr>
          <a:xfrm>
            <a:off x="4385267" y="2873992"/>
            <a:ext cx="5318850" cy="3540919"/>
          </a:xfrm>
          <a:prstGeom prst="rect">
            <a:avLst/>
          </a:prstGeom>
        </p:spPr>
      </p:pic>
      <p:pic>
        <p:nvPicPr>
          <p:cNvPr id="7" name="Picture 6">
            <a:extLst>
              <a:ext uri="{FF2B5EF4-FFF2-40B4-BE49-F238E27FC236}">
                <a16:creationId xmlns:a16="http://schemas.microsoft.com/office/drawing/2014/main" id="{627D2BF5-3682-A841-00B0-7BAE9650FB45}"/>
              </a:ext>
            </a:extLst>
          </p:cNvPr>
          <p:cNvPicPr>
            <a:picLocks noChangeAspect="1"/>
          </p:cNvPicPr>
          <p:nvPr/>
        </p:nvPicPr>
        <p:blipFill>
          <a:blip r:embed="rId5"/>
          <a:stretch>
            <a:fillRect/>
          </a:stretch>
        </p:blipFill>
        <p:spPr>
          <a:xfrm>
            <a:off x="9861100" y="386018"/>
            <a:ext cx="2178500" cy="680782"/>
          </a:xfrm>
          <a:prstGeom prst="rect">
            <a:avLst/>
          </a:prstGeom>
        </p:spPr>
      </p:pic>
      <p:pic>
        <p:nvPicPr>
          <p:cNvPr id="16" name="Content Placeholder 5" descr="Bar chart">
            <a:extLst>
              <a:ext uri="{FF2B5EF4-FFF2-40B4-BE49-F238E27FC236}">
                <a16:creationId xmlns:a16="http://schemas.microsoft.com/office/drawing/2014/main" id="{850DE25B-F82A-0456-B1BA-27BE34683D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70214" y="2985241"/>
            <a:ext cx="1128039" cy="1128039"/>
          </a:xfrm>
          <a:prstGeom prst="rect">
            <a:avLst/>
          </a:prstGeom>
        </p:spPr>
      </p:pic>
      <p:pic>
        <p:nvPicPr>
          <p:cNvPr id="17" name="Graphic 16" descr="Statistics">
            <a:extLst>
              <a:ext uri="{FF2B5EF4-FFF2-40B4-BE49-F238E27FC236}">
                <a16:creationId xmlns:a16="http://schemas.microsoft.com/office/drawing/2014/main" id="{77050EA8-E400-2B72-8AFB-1B34D73D92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7235" y="4076277"/>
            <a:ext cx="847513" cy="847513"/>
          </a:xfrm>
          <a:prstGeom prst="rect">
            <a:avLst/>
          </a:prstGeom>
        </p:spPr>
      </p:pic>
      <p:pic>
        <p:nvPicPr>
          <p:cNvPr id="18" name="Graphic 17" descr="Research">
            <a:extLst>
              <a:ext uri="{FF2B5EF4-FFF2-40B4-BE49-F238E27FC236}">
                <a16:creationId xmlns:a16="http://schemas.microsoft.com/office/drawing/2014/main" id="{386B066D-FFFA-D44C-1696-301E5D1012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49000" y="2368550"/>
            <a:ext cx="770466" cy="770466"/>
          </a:xfrm>
          <a:prstGeom prst="rect">
            <a:avLst/>
          </a:prstGeom>
        </p:spPr>
      </p:pic>
      <p:pic>
        <p:nvPicPr>
          <p:cNvPr id="20" name="Graphic 19" descr="Question mark">
            <a:extLst>
              <a:ext uri="{FF2B5EF4-FFF2-40B4-BE49-F238E27FC236}">
                <a16:creationId xmlns:a16="http://schemas.microsoft.com/office/drawing/2014/main" id="{907A40D7-B0D6-553A-3D2B-FC82C2DE422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50350" y="1545167"/>
            <a:ext cx="770466" cy="770466"/>
          </a:xfrm>
          <a:prstGeom prst="rect">
            <a:avLst/>
          </a:prstGeom>
        </p:spPr>
      </p:pic>
    </p:spTree>
    <p:extLst>
      <p:ext uri="{BB962C8B-B14F-4D97-AF65-F5344CB8AC3E}">
        <p14:creationId xmlns:p14="http://schemas.microsoft.com/office/powerpoint/2010/main" val="1299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C7B91AE8-DB84-2709-AD94-D554AAC6377A}"/>
              </a:ext>
            </a:extLst>
          </p:cNvPr>
          <p:cNvSpPr>
            <a:spLocks noGrp="1"/>
          </p:cNvSpPr>
          <p:nvPr>
            <p:ph idx="1"/>
          </p:nvPr>
        </p:nvSpPr>
        <p:spPr/>
        <p:txBody>
          <a:bodyPr/>
          <a:lstStyle/>
          <a:p>
            <a:r>
              <a:rPr lang="en-US" b="1" dirty="0"/>
              <a:t>Conclusions:</a:t>
            </a:r>
          </a:p>
          <a:p>
            <a:pPr lvl="1"/>
            <a:r>
              <a:rPr lang="en-US" b="0" i="0" dirty="0">
                <a:solidFill>
                  <a:srgbClr val="000000"/>
                </a:solidFill>
                <a:effectLst/>
                <a:latin typeface="-apple-system"/>
              </a:rPr>
              <a:t>feature engineering 'amenities_count' and 'description_listing_count’ ;</a:t>
            </a:r>
          </a:p>
          <a:p>
            <a:pPr lvl="1"/>
            <a:r>
              <a:rPr lang="en-US" b="0" i="0" dirty="0">
                <a:solidFill>
                  <a:srgbClr val="000000"/>
                </a:solidFill>
                <a:effectLst/>
                <a:latin typeface="-apple-system"/>
              </a:rPr>
              <a:t>latitude/longitude or cluster with transfer learning to replace the neighborhood;</a:t>
            </a:r>
          </a:p>
          <a:p>
            <a:pPr lvl="1"/>
            <a:r>
              <a:rPr lang="en-US" b="0" i="0" dirty="0">
                <a:solidFill>
                  <a:srgbClr val="000000"/>
                </a:solidFill>
                <a:effectLst/>
                <a:latin typeface="-apple-system"/>
              </a:rPr>
              <a:t>some variables are more important than others in determining the accommodation' prices </a:t>
            </a:r>
          </a:p>
          <a:p>
            <a:pPr lvl="2"/>
            <a:r>
              <a:rPr lang="en-US" dirty="0">
                <a:solidFill>
                  <a:srgbClr val="000000"/>
                </a:solidFill>
                <a:latin typeface="-apple-system"/>
              </a:rPr>
              <a:t>(</a:t>
            </a:r>
            <a:r>
              <a:rPr lang="en-US" b="0" i="0" dirty="0">
                <a:solidFill>
                  <a:srgbClr val="000000"/>
                </a:solidFill>
                <a:effectLst/>
                <a:latin typeface="-apple-system"/>
              </a:rPr>
              <a:t>the neighborhood feature carries more weight to the target than the number of beds or baths)</a:t>
            </a:r>
            <a:endParaRPr lang="en-US" dirty="0">
              <a:solidFill>
                <a:srgbClr val="000000"/>
              </a:solidFill>
              <a:latin typeface="-apple-system"/>
            </a:endParaRPr>
          </a:p>
          <a:p>
            <a:pPr marL="401638" lvl="3" indent="0">
              <a:buNone/>
            </a:pPr>
            <a:endParaRPr lang="en-US" sz="1600" dirty="0"/>
          </a:p>
        </p:txBody>
      </p:sp>
      <p:pic>
        <p:nvPicPr>
          <p:cNvPr id="5" name="Picture 4">
            <a:extLst>
              <a:ext uri="{FF2B5EF4-FFF2-40B4-BE49-F238E27FC236}">
                <a16:creationId xmlns:a16="http://schemas.microsoft.com/office/drawing/2014/main" id="{24824AF7-B5CA-8128-71E8-50D84335E57E}"/>
              </a:ext>
            </a:extLst>
          </p:cNvPr>
          <p:cNvPicPr>
            <a:picLocks noChangeAspect="1"/>
          </p:cNvPicPr>
          <p:nvPr/>
        </p:nvPicPr>
        <p:blipFill>
          <a:blip r:embed="rId3"/>
          <a:stretch>
            <a:fillRect/>
          </a:stretch>
        </p:blipFill>
        <p:spPr>
          <a:xfrm>
            <a:off x="9861100" y="386018"/>
            <a:ext cx="2178500" cy="680782"/>
          </a:xfrm>
          <a:prstGeom prst="rect">
            <a:avLst/>
          </a:prstGeom>
        </p:spPr>
      </p:pic>
      <p:pic>
        <p:nvPicPr>
          <p:cNvPr id="9" name="Content Placeholder 5" descr="Bar chart">
            <a:extLst>
              <a:ext uri="{FF2B5EF4-FFF2-40B4-BE49-F238E27FC236}">
                <a16:creationId xmlns:a16="http://schemas.microsoft.com/office/drawing/2014/main" id="{BC8D4C27-2C88-EB55-CBBA-524532FCA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3164027"/>
            <a:ext cx="770466" cy="770466"/>
          </a:xfrm>
          <a:prstGeom prst="rect">
            <a:avLst/>
          </a:prstGeom>
        </p:spPr>
      </p:pic>
      <p:pic>
        <p:nvPicPr>
          <p:cNvPr id="10" name="Graphic 9" descr="Statistics">
            <a:extLst>
              <a:ext uri="{FF2B5EF4-FFF2-40B4-BE49-F238E27FC236}">
                <a16:creationId xmlns:a16="http://schemas.microsoft.com/office/drawing/2014/main" id="{369128C1-E7B6-C463-7039-3C1E73C3D7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15758" y="4114800"/>
            <a:ext cx="770466" cy="770466"/>
          </a:xfrm>
          <a:prstGeom prst="rect">
            <a:avLst/>
          </a:prstGeom>
        </p:spPr>
      </p:pic>
      <p:pic>
        <p:nvPicPr>
          <p:cNvPr id="11" name="Graphic 10" descr="Research">
            <a:extLst>
              <a:ext uri="{FF2B5EF4-FFF2-40B4-BE49-F238E27FC236}">
                <a16:creationId xmlns:a16="http://schemas.microsoft.com/office/drawing/2014/main" id="{F2728BAC-1FB2-0994-BAB2-E99764A2B4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49000" y="2368550"/>
            <a:ext cx="770466" cy="770466"/>
          </a:xfrm>
          <a:prstGeom prst="rect">
            <a:avLst/>
          </a:prstGeom>
        </p:spPr>
      </p:pic>
      <p:pic>
        <p:nvPicPr>
          <p:cNvPr id="13" name="Graphic 12" descr="Question mark">
            <a:extLst>
              <a:ext uri="{FF2B5EF4-FFF2-40B4-BE49-F238E27FC236}">
                <a16:creationId xmlns:a16="http://schemas.microsoft.com/office/drawing/2014/main" id="{7B8583A9-EE46-33D4-399B-81B81B6BE81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71564" y="1366381"/>
            <a:ext cx="1128039" cy="1128039"/>
          </a:xfrm>
          <a:prstGeom prst="rect">
            <a:avLst/>
          </a:prstGeom>
        </p:spPr>
      </p:pic>
    </p:spTree>
    <p:extLst>
      <p:ext uri="{BB962C8B-B14F-4D97-AF65-F5344CB8AC3E}">
        <p14:creationId xmlns:p14="http://schemas.microsoft.com/office/powerpoint/2010/main" val="291780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Conclusions and Recommendations</a:t>
            </a:r>
          </a:p>
        </p:txBody>
      </p:sp>
      <p:sp>
        <p:nvSpPr>
          <p:cNvPr id="3" name="Content Placeholder 2">
            <a:extLst>
              <a:ext uri="{FF2B5EF4-FFF2-40B4-BE49-F238E27FC236}">
                <a16:creationId xmlns:a16="http://schemas.microsoft.com/office/drawing/2014/main" id="{C7B91AE8-DB84-2709-AD94-D554AAC6377A}"/>
              </a:ext>
            </a:extLst>
          </p:cNvPr>
          <p:cNvSpPr>
            <a:spLocks noGrp="1"/>
          </p:cNvSpPr>
          <p:nvPr>
            <p:ph idx="1"/>
          </p:nvPr>
        </p:nvSpPr>
        <p:spPr/>
        <p:txBody>
          <a:bodyPr/>
          <a:lstStyle/>
          <a:p>
            <a:pPr marL="352425" lvl="2" indent="-352425"/>
            <a:r>
              <a:rPr lang="en-US" sz="1800" b="1" dirty="0"/>
              <a:t>Recommendations:</a:t>
            </a:r>
            <a:endParaRPr lang="en-US" sz="1800" b="1" dirty="0">
              <a:solidFill>
                <a:srgbClr val="000000"/>
              </a:solidFill>
              <a:latin typeface="-apple-system"/>
            </a:endParaRPr>
          </a:p>
          <a:p>
            <a:pPr marL="754063" lvl="3" indent="-352425"/>
            <a:r>
              <a:rPr lang="en-US" sz="1600" b="0" i="0" dirty="0">
                <a:solidFill>
                  <a:srgbClr val="000000"/>
                </a:solidFill>
                <a:effectLst/>
                <a:latin typeface="-apple-system"/>
              </a:rPr>
              <a:t>Between 5 groups of neighborhood Manthan has so far the higher If you living in </a:t>
            </a:r>
            <a:r>
              <a:rPr lang="en-US" sz="1600" b="0" i="0" dirty="0" err="1">
                <a:solidFill>
                  <a:srgbClr val="000000"/>
                </a:solidFill>
                <a:effectLst/>
                <a:latin typeface="-apple-system"/>
              </a:rPr>
              <a:t>Manhathan</a:t>
            </a:r>
            <a:endParaRPr lang="en-US" sz="1600" b="0" i="0" dirty="0">
              <a:solidFill>
                <a:srgbClr val="000000"/>
              </a:solidFill>
              <a:effectLst/>
              <a:latin typeface="-apple-system"/>
            </a:endParaRPr>
          </a:p>
          <a:p>
            <a:pPr marL="754063" lvl="3" indent="-352425"/>
            <a:r>
              <a:rPr lang="en-US" sz="1600" b="0" i="0" dirty="0">
                <a:solidFill>
                  <a:srgbClr val="000000"/>
                </a:solidFill>
                <a:effectLst/>
                <a:latin typeface="-apple-system"/>
              </a:rPr>
              <a:t> more efficient increase the capacity of accommodate people than necessarily adding a room;</a:t>
            </a:r>
          </a:p>
          <a:p>
            <a:pPr marL="754063" lvl="3" indent="-352425"/>
            <a:endParaRPr lang="en-US" sz="1600" dirty="0"/>
          </a:p>
        </p:txBody>
      </p:sp>
      <p:pic>
        <p:nvPicPr>
          <p:cNvPr id="5" name="Picture 4">
            <a:extLst>
              <a:ext uri="{FF2B5EF4-FFF2-40B4-BE49-F238E27FC236}">
                <a16:creationId xmlns:a16="http://schemas.microsoft.com/office/drawing/2014/main" id="{24824AF7-B5CA-8128-71E8-50D84335E57E}"/>
              </a:ext>
            </a:extLst>
          </p:cNvPr>
          <p:cNvPicPr>
            <a:picLocks noChangeAspect="1"/>
          </p:cNvPicPr>
          <p:nvPr/>
        </p:nvPicPr>
        <p:blipFill>
          <a:blip r:embed="rId3"/>
          <a:stretch>
            <a:fillRect/>
          </a:stretch>
        </p:blipFill>
        <p:spPr>
          <a:xfrm>
            <a:off x="9861100" y="386018"/>
            <a:ext cx="2178500" cy="680782"/>
          </a:xfrm>
          <a:prstGeom prst="rect">
            <a:avLst/>
          </a:prstGeom>
        </p:spPr>
      </p:pic>
      <p:pic>
        <p:nvPicPr>
          <p:cNvPr id="4" name="Content Placeholder 5" descr="Bar chart">
            <a:extLst>
              <a:ext uri="{FF2B5EF4-FFF2-40B4-BE49-F238E27FC236}">
                <a16:creationId xmlns:a16="http://schemas.microsoft.com/office/drawing/2014/main" id="{2375AEA2-C0EE-1ECF-3BB0-9EBA0404E8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3164027"/>
            <a:ext cx="770466" cy="770466"/>
          </a:xfrm>
          <a:prstGeom prst="rect">
            <a:avLst/>
          </a:prstGeom>
        </p:spPr>
      </p:pic>
      <p:pic>
        <p:nvPicPr>
          <p:cNvPr id="6" name="Graphic 5" descr="Statistics">
            <a:extLst>
              <a:ext uri="{FF2B5EF4-FFF2-40B4-BE49-F238E27FC236}">
                <a16:creationId xmlns:a16="http://schemas.microsoft.com/office/drawing/2014/main" id="{02BA8BDC-527A-50E5-3F8E-59BD958A8F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15758" y="4114800"/>
            <a:ext cx="770466" cy="770466"/>
          </a:xfrm>
          <a:prstGeom prst="rect">
            <a:avLst/>
          </a:prstGeom>
        </p:spPr>
      </p:pic>
      <p:pic>
        <p:nvPicPr>
          <p:cNvPr id="7" name="Graphic 6" descr="Research">
            <a:extLst>
              <a:ext uri="{FF2B5EF4-FFF2-40B4-BE49-F238E27FC236}">
                <a16:creationId xmlns:a16="http://schemas.microsoft.com/office/drawing/2014/main" id="{2999125A-511E-1314-DAC1-8B13135370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49000" y="2368550"/>
            <a:ext cx="770466" cy="770466"/>
          </a:xfrm>
          <a:prstGeom prst="rect">
            <a:avLst/>
          </a:prstGeom>
        </p:spPr>
      </p:pic>
      <p:pic>
        <p:nvPicPr>
          <p:cNvPr id="8" name="Graphic 7" descr="Question mark">
            <a:extLst>
              <a:ext uri="{FF2B5EF4-FFF2-40B4-BE49-F238E27FC236}">
                <a16:creationId xmlns:a16="http://schemas.microsoft.com/office/drawing/2014/main" id="{43A6B19A-D0A5-89FF-E16E-C07A345925B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71564" y="1366381"/>
            <a:ext cx="1128039" cy="1128039"/>
          </a:xfrm>
          <a:prstGeom prst="rect">
            <a:avLst/>
          </a:prstGeom>
        </p:spPr>
      </p:pic>
    </p:spTree>
    <p:extLst>
      <p:ext uri="{BB962C8B-B14F-4D97-AF65-F5344CB8AC3E}">
        <p14:creationId xmlns:p14="http://schemas.microsoft.com/office/powerpoint/2010/main" val="11478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Airbnb App</a:t>
            </a:r>
          </a:p>
        </p:txBody>
      </p:sp>
      <p:sp>
        <p:nvSpPr>
          <p:cNvPr id="3" name="Content Placeholder 2">
            <a:extLst>
              <a:ext uri="{FF2B5EF4-FFF2-40B4-BE49-F238E27FC236}">
                <a16:creationId xmlns:a16="http://schemas.microsoft.com/office/drawing/2014/main" id="{C7B91AE8-DB84-2709-AD94-D554AAC6377A}"/>
              </a:ext>
            </a:extLst>
          </p:cNvPr>
          <p:cNvSpPr>
            <a:spLocks noGrp="1"/>
          </p:cNvSpPr>
          <p:nvPr>
            <p:ph idx="1"/>
          </p:nvPr>
        </p:nvSpPr>
        <p:spPr/>
        <p:txBody>
          <a:bodyPr/>
          <a:lstStyle/>
          <a:p>
            <a:r>
              <a:rPr lang="en-US" dirty="0"/>
              <a:t>App to explorer Airbnb Listing Data and Predicting Prices:   </a:t>
            </a:r>
          </a:p>
          <a:p>
            <a:pPr lvl="1"/>
            <a:r>
              <a:rPr lang="en-US" dirty="0">
                <a:hlinkClick r:id="rId2"/>
              </a:rPr>
              <a:t>Airbnb Explorer App</a:t>
            </a:r>
            <a:endParaRPr lang="en-US" dirty="0"/>
          </a:p>
        </p:txBody>
      </p:sp>
      <p:pic>
        <p:nvPicPr>
          <p:cNvPr id="6" name="Picture 5">
            <a:extLst>
              <a:ext uri="{FF2B5EF4-FFF2-40B4-BE49-F238E27FC236}">
                <a16:creationId xmlns:a16="http://schemas.microsoft.com/office/drawing/2014/main" id="{5AD3705D-1B64-E6B3-8BAD-D6607EAF1197}"/>
              </a:ext>
            </a:extLst>
          </p:cNvPr>
          <p:cNvPicPr>
            <a:picLocks noChangeAspect="1"/>
          </p:cNvPicPr>
          <p:nvPr/>
        </p:nvPicPr>
        <p:blipFill>
          <a:blip r:embed="rId3"/>
          <a:stretch>
            <a:fillRect/>
          </a:stretch>
        </p:blipFill>
        <p:spPr>
          <a:xfrm>
            <a:off x="1981200" y="3240662"/>
            <a:ext cx="6340011" cy="3007738"/>
          </a:xfrm>
          <a:prstGeom prst="rect">
            <a:avLst/>
          </a:prstGeom>
        </p:spPr>
      </p:pic>
      <p:pic>
        <p:nvPicPr>
          <p:cNvPr id="7" name="Picture 6">
            <a:extLst>
              <a:ext uri="{FF2B5EF4-FFF2-40B4-BE49-F238E27FC236}">
                <a16:creationId xmlns:a16="http://schemas.microsoft.com/office/drawing/2014/main" id="{24F7AB9A-A8CF-D263-EA79-77AC0B542644}"/>
              </a:ext>
            </a:extLst>
          </p:cNvPr>
          <p:cNvPicPr>
            <a:picLocks noChangeAspect="1"/>
          </p:cNvPicPr>
          <p:nvPr/>
        </p:nvPicPr>
        <p:blipFill>
          <a:blip r:embed="rId4"/>
          <a:stretch>
            <a:fillRect/>
          </a:stretch>
        </p:blipFill>
        <p:spPr>
          <a:xfrm>
            <a:off x="9861100" y="386018"/>
            <a:ext cx="2178500" cy="680782"/>
          </a:xfrm>
          <a:prstGeom prst="rect">
            <a:avLst/>
          </a:prstGeom>
        </p:spPr>
      </p:pic>
    </p:spTree>
    <p:extLst>
      <p:ext uri="{BB962C8B-B14F-4D97-AF65-F5344CB8AC3E}">
        <p14:creationId xmlns:p14="http://schemas.microsoft.com/office/powerpoint/2010/main" val="17171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a:xfrm>
            <a:off x="2971800" y="2933700"/>
            <a:ext cx="5562600" cy="990600"/>
          </a:xfrm>
        </p:spPr>
        <p:txBody>
          <a:bodyPr>
            <a:noAutofit/>
          </a:bodyPr>
          <a:lstStyle/>
          <a:p>
            <a:pPr algn="ctr"/>
            <a:r>
              <a:rPr lang="en-US" sz="5400" dirty="0"/>
              <a:t>Thank You!</a:t>
            </a:r>
          </a:p>
        </p:txBody>
      </p:sp>
      <p:pic>
        <p:nvPicPr>
          <p:cNvPr id="5" name="Picture 4">
            <a:extLst>
              <a:ext uri="{FF2B5EF4-FFF2-40B4-BE49-F238E27FC236}">
                <a16:creationId xmlns:a16="http://schemas.microsoft.com/office/drawing/2014/main" id="{4A3A8805-9717-DE71-242D-F01419E41207}"/>
              </a:ext>
            </a:extLst>
          </p:cNvPr>
          <p:cNvPicPr>
            <a:picLocks noChangeAspect="1"/>
          </p:cNvPicPr>
          <p:nvPr/>
        </p:nvPicPr>
        <p:blipFill>
          <a:blip r:embed="rId2"/>
          <a:stretch>
            <a:fillRect/>
          </a:stretch>
        </p:blipFill>
        <p:spPr>
          <a:xfrm>
            <a:off x="9861100" y="386018"/>
            <a:ext cx="2178500" cy="680782"/>
          </a:xfrm>
          <a:prstGeom prst="rect">
            <a:avLst/>
          </a:prstGeom>
        </p:spPr>
      </p:pic>
    </p:spTree>
    <p:extLst>
      <p:ext uri="{BB962C8B-B14F-4D97-AF65-F5344CB8AC3E}">
        <p14:creationId xmlns:p14="http://schemas.microsoft.com/office/powerpoint/2010/main" val="26969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D7E52149-85C6-3685-6C3F-A692931E9B97}"/>
              </a:ext>
            </a:extLst>
          </p:cNvPr>
          <p:cNvSpPr/>
          <p:nvPr/>
        </p:nvSpPr>
        <p:spPr>
          <a:xfrm>
            <a:off x="4721419" y="3965990"/>
            <a:ext cx="1414282" cy="1433434"/>
          </a:xfrm>
          <a:prstGeom prst="ellipse">
            <a:avLst/>
          </a:prstGeom>
        </p:spPr>
        <p:style>
          <a:lnRef idx="1">
            <a:schemeClr val="accent3"/>
          </a:lnRef>
          <a:fillRef idx="1003">
            <a:schemeClr val="lt1"/>
          </a:fillRef>
          <a:effectRef idx="1">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F118416D-DDBA-948A-1F8B-43DC0543714A}"/>
              </a:ext>
            </a:extLst>
          </p:cNvPr>
          <p:cNvSpPr/>
          <p:nvPr/>
        </p:nvSpPr>
        <p:spPr>
          <a:xfrm>
            <a:off x="7239000" y="3990483"/>
            <a:ext cx="1414282" cy="1433434"/>
          </a:xfrm>
          <a:prstGeom prst="ellipse">
            <a:avLst/>
          </a:prstGeom>
        </p:spPr>
        <p:style>
          <a:lnRef idx="1">
            <a:schemeClr val="accent3"/>
          </a:lnRef>
          <a:fillRef idx="1003">
            <a:schemeClr val="lt1"/>
          </a:fillRef>
          <a:effectRef idx="1">
            <a:schemeClr val="accent3"/>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FB9F1D3-F772-239E-BD90-C7DD67B30E7E}"/>
              </a:ext>
            </a:extLst>
          </p:cNvPr>
          <p:cNvSpPr/>
          <p:nvPr/>
        </p:nvSpPr>
        <p:spPr>
          <a:xfrm>
            <a:off x="2243318" y="3965083"/>
            <a:ext cx="1414282" cy="1433434"/>
          </a:xfrm>
          <a:prstGeom prst="ellipse">
            <a:avLst/>
          </a:prstGeom>
        </p:spPr>
        <p:style>
          <a:lnRef idx="1">
            <a:schemeClr val="accent3"/>
          </a:lnRef>
          <a:fillRef idx="1003">
            <a:schemeClr val="lt1"/>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Problem Statement</a:t>
            </a:r>
          </a:p>
        </p:txBody>
      </p:sp>
      <p:pic>
        <p:nvPicPr>
          <p:cNvPr id="12" name="Graphic 11" descr="Dollar">
            <a:extLst>
              <a:ext uri="{FF2B5EF4-FFF2-40B4-BE49-F238E27FC236}">
                <a16:creationId xmlns:a16="http://schemas.microsoft.com/office/drawing/2014/main" id="{130B7461-606C-3628-5343-38B4B5541E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54807" y="4334693"/>
            <a:ext cx="793739" cy="681360"/>
          </a:xfrm>
          <a:prstGeom prst="rect">
            <a:avLst/>
          </a:prstGeom>
        </p:spPr>
      </p:pic>
      <p:pic>
        <p:nvPicPr>
          <p:cNvPr id="22" name="Graphic 21" descr="Home">
            <a:extLst>
              <a:ext uri="{FF2B5EF4-FFF2-40B4-BE49-F238E27FC236}">
                <a16:creationId xmlns:a16="http://schemas.microsoft.com/office/drawing/2014/main" id="{760FD14C-4BE0-A00B-A099-23ACA47B85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2669" y="4307895"/>
            <a:ext cx="655579" cy="655579"/>
          </a:xfrm>
          <a:prstGeom prst="rect">
            <a:avLst/>
          </a:prstGeom>
        </p:spPr>
      </p:pic>
      <p:sp>
        <p:nvSpPr>
          <p:cNvPr id="26" name="Right Arrow 25">
            <a:extLst>
              <a:ext uri="{FF2B5EF4-FFF2-40B4-BE49-F238E27FC236}">
                <a16:creationId xmlns:a16="http://schemas.microsoft.com/office/drawing/2014/main" id="{62D67AA8-5ED0-EBCF-C354-7FFC802D6B6A}"/>
              </a:ext>
            </a:extLst>
          </p:cNvPr>
          <p:cNvSpPr/>
          <p:nvPr/>
        </p:nvSpPr>
        <p:spPr>
          <a:xfrm>
            <a:off x="4038600" y="4518082"/>
            <a:ext cx="331677" cy="47191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ight Arrow 26">
            <a:extLst>
              <a:ext uri="{FF2B5EF4-FFF2-40B4-BE49-F238E27FC236}">
                <a16:creationId xmlns:a16="http://schemas.microsoft.com/office/drawing/2014/main" id="{8FFCC95D-4A27-1D1A-4C43-1F8CFA62C353}"/>
              </a:ext>
            </a:extLst>
          </p:cNvPr>
          <p:cNvSpPr/>
          <p:nvPr/>
        </p:nvSpPr>
        <p:spPr>
          <a:xfrm>
            <a:off x="6553200" y="4504387"/>
            <a:ext cx="331677" cy="47191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8" name="Picture 27">
            <a:extLst>
              <a:ext uri="{FF2B5EF4-FFF2-40B4-BE49-F238E27FC236}">
                <a16:creationId xmlns:a16="http://schemas.microsoft.com/office/drawing/2014/main" id="{67CBB739-5E3B-BA00-7113-0254DC08FE86}"/>
              </a:ext>
            </a:extLst>
          </p:cNvPr>
          <p:cNvPicPr>
            <a:picLocks noChangeAspect="1"/>
          </p:cNvPicPr>
          <p:nvPr/>
        </p:nvPicPr>
        <p:blipFill>
          <a:blip r:embed="rId7"/>
          <a:stretch>
            <a:fillRect/>
          </a:stretch>
        </p:blipFill>
        <p:spPr>
          <a:xfrm>
            <a:off x="9861100" y="386018"/>
            <a:ext cx="2178500" cy="680782"/>
          </a:xfrm>
          <a:prstGeom prst="rect">
            <a:avLst/>
          </a:prstGeom>
        </p:spPr>
      </p:pic>
      <p:pic>
        <p:nvPicPr>
          <p:cNvPr id="29" name="Content Placeholder 5" descr="Bar chart">
            <a:extLst>
              <a:ext uri="{FF2B5EF4-FFF2-40B4-BE49-F238E27FC236}">
                <a16:creationId xmlns:a16="http://schemas.microsoft.com/office/drawing/2014/main" id="{36B33390-7D0A-96AA-3C17-0DE099ADBF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49000" y="3164027"/>
            <a:ext cx="770466" cy="770466"/>
          </a:xfrm>
          <a:prstGeom prst="rect">
            <a:avLst/>
          </a:prstGeom>
        </p:spPr>
      </p:pic>
      <p:pic>
        <p:nvPicPr>
          <p:cNvPr id="30" name="Graphic 29" descr="Statistics">
            <a:extLst>
              <a:ext uri="{FF2B5EF4-FFF2-40B4-BE49-F238E27FC236}">
                <a16:creationId xmlns:a16="http://schemas.microsoft.com/office/drawing/2014/main" id="{374805C2-9118-C7EB-D3D2-423516397C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15758" y="4114800"/>
            <a:ext cx="770466" cy="770466"/>
          </a:xfrm>
          <a:prstGeom prst="rect">
            <a:avLst/>
          </a:prstGeom>
        </p:spPr>
      </p:pic>
      <p:pic>
        <p:nvPicPr>
          <p:cNvPr id="31" name="Graphic 30" descr="Research">
            <a:extLst>
              <a:ext uri="{FF2B5EF4-FFF2-40B4-BE49-F238E27FC236}">
                <a16:creationId xmlns:a16="http://schemas.microsoft.com/office/drawing/2014/main" id="{1C19B3A3-F048-553A-DF7F-8BB975F2BE8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49000" y="2368550"/>
            <a:ext cx="770466" cy="770466"/>
          </a:xfrm>
          <a:prstGeom prst="rect">
            <a:avLst/>
          </a:prstGeom>
        </p:spPr>
      </p:pic>
      <p:pic>
        <p:nvPicPr>
          <p:cNvPr id="33" name="Graphic 32" descr="Question mark">
            <a:extLst>
              <a:ext uri="{FF2B5EF4-FFF2-40B4-BE49-F238E27FC236}">
                <a16:creationId xmlns:a16="http://schemas.microsoft.com/office/drawing/2014/main" id="{67C5DFB5-0B14-3C0F-7EA3-6EF391726E0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71564" y="1345214"/>
            <a:ext cx="1128039" cy="1128039"/>
          </a:xfrm>
          <a:prstGeom prst="rect">
            <a:avLst/>
          </a:prstGeom>
        </p:spPr>
      </p:pic>
      <p:pic>
        <p:nvPicPr>
          <p:cNvPr id="37" name="Picture 36">
            <a:extLst>
              <a:ext uri="{FF2B5EF4-FFF2-40B4-BE49-F238E27FC236}">
                <a16:creationId xmlns:a16="http://schemas.microsoft.com/office/drawing/2014/main" id="{8833508B-E297-13EC-6CF4-A0A9515D3C1E}"/>
              </a:ext>
            </a:extLst>
          </p:cNvPr>
          <p:cNvPicPr>
            <a:picLocks noChangeAspect="1"/>
          </p:cNvPicPr>
          <p:nvPr/>
        </p:nvPicPr>
        <p:blipFill>
          <a:blip r:embed="rId16"/>
          <a:stretch>
            <a:fillRect/>
          </a:stretch>
        </p:blipFill>
        <p:spPr>
          <a:xfrm>
            <a:off x="5029200" y="4188787"/>
            <a:ext cx="818374" cy="917340"/>
          </a:xfrm>
          <a:prstGeom prst="rect">
            <a:avLst/>
          </a:prstGeom>
        </p:spPr>
      </p:pic>
      <p:sp>
        <p:nvSpPr>
          <p:cNvPr id="39" name="Content Placeholder 38">
            <a:extLst>
              <a:ext uri="{FF2B5EF4-FFF2-40B4-BE49-F238E27FC236}">
                <a16:creationId xmlns:a16="http://schemas.microsoft.com/office/drawing/2014/main" id="{6A46AB44-830D-758E-26C7-7CB354027962}"/>
              </a:ext>
            </a:extLst>
          </p:cNvPr>
          <p:cNvSpPr>
            <a:spLocks noGrp="1"/>
          </p:cNvSpPr>
          <p:nvPr>
            <p:ph idx="1"/>
          </p:nvPr>
        </p:nvSpPr>
        <p:spPr>
          <a:xfrm>
            <a:off x="677334" y="2160590"/>
            <a:ext cx="8596668" cy="1203714"/>
          </a:xfrm>
        </p:spPr>
        <p:txBody>
          <a:bodyPr/>
          <a:lstStyle/>
          <a:p>
            <a:r>
              <a:rPr lang="en-US" dirty="0"/>
              <a:t>About: Renting accommodation’s site </a:t>
            </a:r>
          </a:p>
          <a:p>
            <a:r>
              <a:rPr lang="en-US" dirty="0"/>
              <a:t>Audience: primary and secondary</a:t>
            </a:r>
          </a:p>
          <a:p>
            <a:r>
              <a:rPr lang="en-US" dirty="0"/>
              <a:t>Metrics: Regression Problem - RMSE</a:t>
            </a:r>
          </a:p>
        </p:txBody>
      </p:sp>
    </p:spTree>
    <p:extLst>
      <p:ext uri="{BB962C8B-B14F-4D97-AF65-F5344CB8AC3E}">
        <p14:creationId xmlns:p14="http://schemas.microsoft.com/office/powerpoint/2010/main" val="422353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About Data</a:t>
            </a:r>
          </a:p>
        </p:txBody>
      </p:sp>
      <p:pic>
        <p:nvPicPr>
          <p:cNvPr id="6" name="Picture 5">
            <a:extLst>
              <a:ext uri="{FF2B5EF4-FFF2-40B4-BE49-F238E27FC236}">
                <a16:creationId xmlns:a16="http://schemas.microsoft.com/office/drawing/2014/main" id="{9192DE2B-392C-20E8-0589-FDB49A154B7C}"/>
              </a:ext>
            </a:extLst>
          </p:cNvPr>
          <p:cNvPicPr>
            <a:picLocks noChangeAspect="1"/>
          </p:cNvPicPr>
          <p:nvPr/>
        </p:nvPicPr>
        <p:blipFill>
          <a:blip r:embed="rId3"/>
          <a:stretch>
            <a:fillRect/>
          </a:stretch>
        </p:blipFill>
        <p:spPr>
          <a:xfrm>
            <a:off x="9861100" y="386018"/>
            <a:ext cx="2178500" cy="680782"/>
          </a:xfrm>
          <a:prstGeom prst="rect">
            <a:avLst/>
          </a:prstGeom>
        </p:spPr>
      </p:pic>
      <p:pic>
        <p:nvPicPr>
          <p:cNvPr id="20" name="Content Placeholder 5" descr="Bar chart">
            <a:extLst>
              <a:ext uri="{FF2B5EF4-FFF2-40B4-BE49-F238E27FC236}">
                <a16:creationId xmlns:a16="http://schemas.microsoft.com/office/drawing/2014/main" id="{1337E869-F4A3-3559-265D-6140CAF6A6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3164027"/>
            <a:ext cx="770466" cy="770466"/>
          </a:xfrm>
          <a:prstGeom prst="rect">
            <a:avLst/>
          </a:prstGeom>
        </p:spPr>
      </p:pic>
      <p:pic>
        <p:nvPicPr>
          <p:cNvPr id="21" name="Graphic 20" descr="Statistics">
            <a:extLst>
              <a:ext uri="{FF2B5EF4-FFF2-40B4-BE49-F238E27FC236}">
                <a16:creationId xmlns:a16="http://schemas.microsoft.com/office/drawing/2014/main" id="{6930669D-BD9C-3CD3-B88A-4E717330F8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15758" y="4114800"/>
            <a:ext cx="770466" cy="770466"/>
          </a:xfrm>
          <a:prstGeom prst="rect">
            <a:avLst/>
          </a:prstGeom>
        </p:spPr>
      </p:pic>
      <p:pic>
        <p:nvPicPr>
          <p:cNvPr id="22" name="Graphic 21" descr="Research">
            <a:extLst>
              <a:ext uri="{FF2B5EF4-FFF2-40B4-BE49-F238E27FC236}">
                <a16:creationId xmlns:a16="http://schemas.microsoft.com/office/drawing/2014/main" id="{4BEAF932-F832-A75E-C5C3-AC1864F7DA9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70214" y="2189764"/>
            <a:ext cx="1128039" cy="1128039"/>
          </a:xfrm>
          <a:prstGeom prst="rect">
            <a:avLst/>
          </a:prstGeom>
        </p:spPr>
      </p:pic>
      <p:pic>
        <p:nvPicPr>
          <p:cNvPr id="24" name="Graphic 23" descr="Question mark">
            <a:extLst>
              <a:ext uri="{FF2B5EF4-FFF2-40B4-BE49-F238E27FC236}">
                <a16:creationId xmlns:a16="http://schemas.microsoft.com/office/drawing/2014/main" id="{E61F3ACD-8337-C701-BCCE-7A58185860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50350" y="1545167"/>
            <a:ext cx="770466" cy="770466"/>
          </a:xfrm>
          <a:prstGeom prst="rect">
            <a:avLst/>
          </a:prstGeom>
        </p:spPr>
      </p:pic>
      <p:sp>
        <p:nvSpPr>
          <p:cNvPr id="26" name="Content Placeholder 25">
            <a:extLst>
              <a:ext uri="{FF2B5EF4-FFF2-40B4-BE49-F238E27FC236}">
                <a16:creationId xmlns:a16="http://schemas.microsoft.com/office/drawing/2014/main" id="{85F50E81-9993-4BC8-4EAD-6771D572AF0F}"/>
              </a:ext>
            </a:extLst>
          </p:cNvPr>
          <p:cNvSpPr>
            <a:spLocks noGrp="1"/>
          </p:cNvSpPr>
          <p:nvPr>
            <p:ph idx="1"/>
          </p:nvPr>
        </p:nvSpPr>
        <p:spPr>
          <a:xfrm>
            <a:off x="677334" y="2160589"/>
            <a:ext cx="8596668" cy="3173411"/>
          </a:xfrm>
        </p:spPr>
        <p:txBody>
          <a:bodyPr>
            <a:normAutofit/>
          </a:bodyPr>
          <a:lstStyle/>
          <a:p>
            <a:r>
              <a:rPr lang="en-US" b="1" dirty="0"/>
              <a:t>Datasets:</a:t>
            </a:r>
          </a:p>
          <a:p>
            <a:pPr lvl="1"/>
            <a:r>
              <a:rPr lang="en-US" dirty="0"/>
              <a:t>Listing accommodations New York City;</a:t>
            </a:r>
          </a:p>
          <a:p>
            <a:pPr lvl="2"/>
            <a:r>
              <a:rPr lang="en-US" dirty="0"/>
              <a:t>38,000 x 75</a:t>
            </a:r>
          </a:p>
          <a:p>
            <a:pPr lvl="1"/>
            <a:r>
              <a:rPr lang="en-US" dirty="0"/>
              <a:t>Neighborhoods price;</a:t>
            </a:r>
          </a:p>
          <a:p>
            <a:pPr lvl="2"/>
            <a:r>
              <a:rPr lang="en-US" dirty="0"/>
              <a:t>~180 neighborhoods</a:t>
            </a:r>
          </a:p>
          <a:p>
            <a:r>
              <a:rPr lang="en-US" b="1" dirty="0"/>
              <a:t>Cleaning Process:</a:t>
            </a:r>
          </a:p>
          <a:p>
            <a:pPr lvl="1"/>
            <a:r>
              <a:rPr lang="en-US" dirty="0"/>
              <a:t>Null values, Input Strategies, Regex, Feature Engineering, handle outliers;</a:t>
            </a:r>
          </a:p>
          <a:p>
            <a:pPr lvl="2"/>
            <a:r>
              <a:rPr lang="en-US" dirty="0"/>
              <a:t>25,000 x 23</a:t>
            </a:r>
          </a:p>
          <a:p>
            <a:pPr marL="914400" lvl="2" indent="0">
              <a:buNone/>
            </a:pPr>
            <a:endParaRPr lang="en-US" dirty="0"/>
          </a:p>
        </p:txBody>
      </p:sp>
    </p:spTree>
    <p:extLst>
      <p:ext uri="{BB962C8B-B14F-4D97-AF65-F5344CB8AC3E}">
        <p14:creationId xmlns:p14="http://schemas.microsoft.com/office/powerpoint/2010/main" val="266027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Data Science Workflow</a:t>
            </a:r>
          </a:p>
        </p:txBody>
      </p:sp>
      <p:graphicFrame>
        <p:nvGraphicFramePr>
          <p:cNvPr id="5" name="Content Placeholder 5">
            <a:extLst>
              <a:ext uri="{FF2B5EF4-FFF2-40B4-BE49-F238E27FC236}">
                <a16:creationId xmlns:a16="http://schemas.microsoft.com/office/drawing/2014/main" id="{356853E7-EA96-3FFF-DD41-B674AD201359}"/>
              </a:ext>
            </a:extLst>
          </p:cNvPr>
          <p:cNvGraphicFramePr>
            <a:graphicFrameLocks/>
          </p:cNvGraphicFramePr>
          <p:nvPr/>
        </p:nvGraphicFramePr>
        <p:xfrm>
          <a:off x="1672451" y="2691848"/>
          <a:ext cx="7780337" cy="3541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9192DE2B-392C-20E8-0589-FDB49A154B7C}"/>
              </a:ext>
            </a:extLst>
          </p:cNvPr>
          <p:cNvPicPr>
            <a:picLocks noChangeAspect="1"/>
          </p:cNvPicPr>
          <p:nvPr/>
        </p:nvPicPr>
        <p:blipFill>
          <a:blip r:embed="rId8"/>
          <a:stretch>
            <a:fillRect/>
          </a:stretch>
        </p:blipFill>
        <p:spPr>
          <a:xfrm>
            <a:off x="9861100" y="386018"/>
            <a:ext cx="2178500" cy="680782"/>
          </a:xfrm>
          <a:prstGeom prst="rect">
            <a:avLst/>
          </a:prstGeom>
        </p:spPr>
      </p:pic>
      <p:pic>
        <p:nvPicPr>
          <p:cNvPr id="20" name="Content Placeholder 5" descr="Bar chart">
            <a:extLst>
              <a:ext uri="{FF2B5EF4-FFF2-40B4-BE49-F238E27FC236}">
                <a16:creationId xmlns:a16="http://schemas.microsoft.com/office/drawing/2014/main" id="{1337E869-F4A3-3559-265D-6140CAF6A6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49000" y="3164027"/>
            <a:ext cx="770466" cy="770466"/>
          </a:xfrm>
          <a:prstGeom prst="rect">
            <a:avLst/>
          </a:prstGeom>
        </p:spPr>
      </p:pic>
      <p:pic>
        <p:nvPicPr>
          <p:cNvPr id="21" name="Graphic 20" descr="Statistics">
            <a:extLst>
              <a:ext uri="{FF2B5EF4-FFF2-40B4-BE49-F238E27FC236}">
                <a16:creationId xmlns:a16="http://schemas.microsoft.com/office/drawing/2014/main" id="{6930669D-BD9C-3CD3-B88A-4E717330F8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15758" y="4114800"/>
            <a:ext cx="770466" cy="770466"/>
          </a:xfrm>
          <a:prstGeom prst="rect">
            <a:avLst/>
          </a:prstGeom>
        </p:spPr>
      </p:pic>
      <p:pic>
        <p:nvPicPr>
          <p:cNvPr id="22" name="Graphic 21" descr="Research">
            <a:extLst>
              <a:ext uri="{FF2B5EF4-FFF2-40B4-BE49-F238E27FC236}">
                <a16:creationId xmlns:a16="http://schemas.microsoft.com/office/drawing/2014/main" id="{4BEAF932-F832-A75E-C5C3-AC1864F7DA9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70214" y="2189764"/>
            <a:ext cx="1128039" cy="1128039"/>
          </a:xfrm>
          <a:prstGeom prst="rect">
            <a:avLst/>
          </a:prstGeom>
        </p:spPr>
      </p:pic>
      <p:pic>
        <p:nvPicPr>
          <p:cNvPr id="24" name="Graphic 23" descr="Question mark">
            <a:extLst>
              <a:ext uri="{FF2B5EF4-FFF2-40B4-BE49-F238E27FC236}">
                <a16:creationId xmlns:a16="http://schemas.microsoft.com/office/drawing/2014/main" id="{E61F3ACD-8337-C701-BCCE-7A58185860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50350" y="1545167"/>
            <a:ext cx="770466" cy="770466"/>
          </a:xfrm>
          <a:prstGeom prst="rect">
            <a:avLst/>
          </a:prstGeom>
        </p:spPr>
      </p:pic>
      <p:sp>
        <p:nvSpPr>
          <p:cNvPr id="26" name="Content Placeholder 25">
            <a:extLst>
              <a:ext uri="{FF2B5EF4-FFF2-40B4-BE49-F238E27FC236}">
                <a16:creationId xmlns:a16="http://schemas.microsoft.com/office/drawing/2014/main" id="{85F50E81-9993-4BC8-4EAD-6771D572AF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46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Exploratory Data Analysis</a:t>
            </a:r>
          </a:p>
        </p:txBody>
      </p:sp>
      <p:pic>
        <p:nvPicPr>
          <p:cNvPr id="14" name="Picture 13">
            <a:extLst>
              <a:ext uri="{FF2B5EF4-FFF2-40B4-BE49-F238E27FC236}">
                <a16:creationId xmlns:a16="http://schemas.microsoft.com/office/drawing/2014/main" id="{1DA185E1-F13D-68E6-935E-188F120A1BBC}"/>
              </a:ext>
            </a:extLst>
          </p:cNvPr>
          <p:cNvPicPr>
            <a:picLocks noChangeAspect="1"/>
          </p:cNvPicPr>
          <p:nvPr/>
        </p:nvPicPr>
        <p:blipFill>
          <a:blip r:embed="rId3"/>
          <a:stretch>
            <a:fillRect/>
          </a:stretch>
        </p:blipFill>
        <p:spPr>
          <a:xfrm>
            <a:off x="235286" y="2787963"/>
            <a:ext cx="5365424" cy="3460437"/>
          </a:xfrm>
          <a:prstGeom prst="rect">
            <a:avLst/>
          </a:prstGeom>
        </p:spPr>
      </p:pic>
      <p:pic>
        <p:nvPicPr>
          <p:cNvPr id="16" name="Picture 15">
            <a:extLst>
              <a:ext uri="{FF2B5EF4-FFF2-40B4-BE49-F238E27FC236}">
                <a16:creationId xmlns:a16="http://schemas.microsoft.com/office/drawing/2014/main" id="{F4203289-AF8F-E5AC-EBF9-5EE768E537B1}"/>
              </a:ext>
            </a:extLst>
          </p:cNvPr>
          <p:cNvPicPr>
            <a:picLocks noChangeAspect="1"/>
          </p:cNvPicPr>
          <p:nvPr/>
        </p:nvPicPr>
        <p:blipFill>
          <a:blip r:embed="rId4"/>
          <a:stretch>
            <a:fillRect/>
          </a:stretch>
        </p:blipFill>
        <p:spPr>
          <a:xfrm>
            <a:off x="5359118" y="3245163"/>
            <a:ext cx="4592218" cy="2961756"/>
          </a:xfrm>
          <a:prstGeom prst="rect">
            <a:avLst/>
          </a:prstGeom>
        </p:spPr>
      </p:pic>
      <p:pic>
        <p:nvPicPr>
          <p:cNvPr id="17" name="Picture 16">
            <a:extLst>
              <a:ext uri="{FF2B5EF4-FFF2-40B4-BE49-F238E27FC236}">
                <a16:creationId xmlns:a16="http://schemas.microsoft.com/office/drawing/2014/main" id="{0CEA2472-EB91-0FFE-3ED6-59CCBC26287A}"/>
              </a:ext>
            </a:extLst>
          </p:cNvPr>
          <p:cNvPicPr>
            <a:picLocks noChangeAspect="1"/>
          </p:cNvPicPr>
          <p:nvPr/>
        </p:nvPicPr>
        <p:blipFill>
          <a:blip r:embed="rId5"/>
          <a:stretch>
            <a:fillRect/>
          </a:stretch>
        </p:blipFill>
        <p:spPr>
          <a:xfrm>
            <a:off x="9861100" y="386018"/>
            <a:ext cx="2178500" cy="680782"/>
          </a:xfrm>
          <a:prstGeom prst="rect">
            <a:avLst/>
          </a:prstGeom>
        </p:spPr>
      </p:pic>
      <p:sp>
        <p:nvSpPr>
          <p:cNvPr id="19" name="Content Placeholder 18">
            <a:extLst>
              <a:ext uri="{FF2B5EF4-FFF2-40B4-BE49-F238E27FC236}">
                <a16:creationId xmlns:a16="http://schemas.microsoft.com/office/drawing/2014/main" id="{B1436906-D48B-27A9-E463-39E4E9FEF665}"/>
              </a:ext>
            </a:extLst>
          </p:cNvPr>
          <p:cNvSpPr>
            <a:spLocks noGrp="1"/>
          </p:cNvSpPr>
          <p:nvPr>
            <p:ph idx="1"/>
          </p:nvPr>
        </p:nvSpPr>
        <p:spPr>
          <a:xfrm>
            <a:off x="677334" y="2160589"/>
            <a:ext cx="8596668" cy="2259011"/>
          </a:xfrm>
        </p:spPr>
        <p:txBody>
          <a:bodyPr/>
          <a:lstStyle/>
          <a:p>
            <a:r>
              <a:rPr lang="en-US" b="1" dirty="0"/>
              <a:t>Distributions:</a:t>
            </a:r>
          </a:p>
          <a:p>
            <a:pPr lvl="1"/>
            <a:r>
              <a:rPr lang="en-US" dirty="0"/>
              <a:t>skewness /log transformation</a:t>
            </a:r>
          </a:p>
        </p:txBody>
      </p:sp>
      <p:pic>
        <p:nvPicPr>
          <p:cNvPr id="23" name="Content Placeholder 5" descr="Bar chart">
            <a:extLst>
              <a:ext uri="{FF2B5EF4-FFF2-40B4-BE49-F238E27FC236}">
                <a16:creationId xmlns:a16="http://schemas.microsoft.com/office/drawing/2014/main" id="{7D761D67-4954-7480-2C0C-2DA7AE61E0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13812" y="2928839"/>
            <a:ext cx="1240843" cy="1240843"/>
          </a:xfrm>
          <a:prstGeom prst="rect">
            <a:avLst/>
          </a:prstGeom>
        </p:spPr>
      </p:pic>
      <p:pic>
        <p:nvPicPr>
          <p:cNvPr id="24" name="Graphic 23" descr="Statistics">
            <a:extLst>
              <a:ext uri="{FF2B5EF4-FFF2-40B4-BE49-F238E27FC236}">
                <a16:creationId xmlns:a16="http://schemas.microsoft.com/office/drawing/2014/main" id="{C061CFA4-99A8-3CF1-48A0-F8F3A1FD87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15758" y="4114800"/>
            <a:ext cx="770466" cy="770466"/>
          </a:xfrm>
          <a:prstGeom prst="rect">
            <a:avLst/>
          </a:prstGeom>
        </p:spPr>
      </p:pic>
      <p:pic>
        <p:nvPicPr>
          <p:cNvPr id="25" name="Graphic 24" descr="Research">
            <a:extLst>
              <a:ext uri="{FF2B5EF4-FFF2-40B4-BE49-F238E27FC236}">
                <a16:creationId xmlns:a16="http://schemas.microsoft.com/office/drawing/2014/main" id="{12B068A2-9DD8-057B-5C0F-2C9CD8BD47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49000" y="2368550"/>
            <a:ext cx="770466" cy="770466"/>
          </a:xfrm>
          <a:prstGeom prst="rect">
            <a:avLst/>
          </a:prstGeom>
        </p:spPr>
      </p:pic>
      <p:pic>
        <p:nvPicPr>
          <p:cNvPr id="27" name="Graphic 26" descr="Question mark">
            <a:extLst>
              <a:ext uri="{FF2B5EF4-FFF2-40B4-BE49-F238E27FC236}">
                <a16:creationId xmlns:a16="http://schemas.microsoft.com/office/drawing/2014/main" id="{2233AB7F-A89B-BBBA-92CF-3DAD903AD55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50350" y="1545167"/>
            <a:ext cx="770466" cy="770466"/>
          </a:xfrm>
          <a:prstGeom prst="rect">
            <a:avLst/>
          </a:prstGeom>
        </p:spPr>
      </p:pic>
    </p:spTree>
    <p:extLst>
      <p:ext uri="{BB962C8B-B14F-4D97-AF65-F5344CB8AC3E}">
        <p14:creationId xmlns:p14="http://schemas.microsoft.com/office/powerpoint/2010/main" val="184727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Exploratory Data Analysis</a:t>
            </a:r>
          </a:p>
        </p:txBody>
      </p:sp>
      <p:pic>
        <p:nvPicPr>
          <p:cNvPr id="12" name="Picture 11">
            <a:extLst>
              <a:ext uri="{FF2B5EF4-FFF2-40B4-BE49-F238E27FC236}">
                <a16:creationId xmlns:a16="http://schemas.microsoft.com/office/drawing/2014/main" id="{A7DACA80-C227-9AC0-F13F-3A3384244CCF}"/>
              </a:ext>
            </a:extLst>
          </p:cNvPr>
          <p:cNvPicPr>
            <a:picLocks noChangeAspect="1"/>
          </p:cNvPicPr>
          <p:nvPr/>
        </p:nvPicPr>
        <p:blipFill>
          <a:blip r:embed="rId3"/>
          <a:stretch>
            <a:fillRect/>
          </a:stretch>
        </p:blipFill>
        <p:spPr>
          <a:xfrm>
            <a:off x="9861100" y="386018"/>
            <a:ext cx="2178500" cy="680782"/>
          </a:xfrm>
          <a:prstGeom prst="rect">
            <a:avLst/>
          </a:prstGeom>
        </p:spPr>
      </p:pic>
      <p:sp>
        <p:nvSpPr>
          <p:cNvPr id="14" name="Content Placeholder 13">
            <a:extLst>
              <a:ext uri="{FF2B5EF4-FFF2-40B4-BE49-F238E27FC236}">
                <a16:creationId xmlns:a16="http://schemas.microsoft.com/office/drawing/2014/main" id="{DC6E12CD-494F-93B3-6303-B6A7C15C84EC}"/>
              </a:ext>
            </a:extLst>
          </p:cNvPr>
          <p:cNvSpPr>
            <a:spLocks noGrp="1"/>
          </p:cNvSpPr>
          <p:nvPr>
            <p:ph idx="1"/>
          </p:nvPr>
        </p:nvSpPr>
        <p:spPr>
          <a:xfrm>
            <a:off x="677334" y="2160589"/>
            <a:ext cx="5571066" cy="3097211"/>
          </a:xfrm>
        </p:spPr>
        <p:txBody>
          <a:bodyPr/>
          <a:lstStyle/>
          <a:p>
            <a:r>
              <a:rPr lang="en-US" dirty="0"/>
              <a:t>Correlations with the target;</a:t>
            </a:r>
          </a:p>
          <a:p>
            <a:pPr lvl="1"/>
            <a:r>
              <a:rPr lang="en-US" dirty="0"/>
              <a:t>latitude/longitude x neighborhood;</a:t>
            </a:r>
          </a:p>
          <a:p>
            <a:pPr lvl="1"/>
            <a:endParaRPr lang="en-US" dirty="0"/>
          </a:p>
        </p:txBody>
      </p:sp>
      <p:pic>
        <p:nvPicPr>
          <p:cNvPr id="18" name="Content Placeholder 5" descr="Bar chart">
            <a:extLst>
              <a:ext uri="{FF2B5EF4-FFF2-40B4-BE49-F238E27FC236}">
                <a16:creationId xmlns:a16="http://schemas.microsoft.com/office/drawing/2014/main" id="{0CF14C3C-3D8E-573F-AAA8-C6212A7ED1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13812" y="2928839"/>
            <a:ext cx="1240843" cy="1240843"/>
          </a:xfrm>
          <a:prstGeom prst="rect">
            <a:avLst/>
          </a:prstGeom>
        </p:spPr>
      </p:pic>
      <p:pic>
        <p:nvPicPr>
          <p:cNvPr id="19" name="Graphic 18" descr="Statistics">
            <a:extLst>
              <a:ext uri="{FF2B5EF4-FFF2-40B4-BE49-F238E27FC236}">
                <a16:creationId xmlns:a16="http://schemas.microsoft.com/office/drawing/2014/main" id="{040C94BC-64E1-D283-7B3D-6B7CAD484E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15758" y="4114800"/>
            <a:ext cx="770466" cy="770466"/>
          </a:xfrm>
          <a:prstGeom prst="rect">
            <a:avLst/>
          </a:prstGeom>
        </p:spPr>
      </p:pic>
      <p:pic>
        <p:nvPicPr>
          <p:cNvPr id="20" name="Graphic 19" descr="Research">
            <a:extLst>
              <a:ext uri="{FF2B5EF4-FFF2-40B4-BE49-F238E27FC236}">
                <a16:creationId xmlns:a16="http://schemas.microsoft.com/office/drawing/2014/main" id="{BF402742-5D83-4991-6884-C79D888CDB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49000" y="2368550"/>
            <a:ext cx="770466" cy="770466"/>
          </a:xfrm>
          <a:prstGeom prst="rect">
            <a:avLst/>
          </a:prstGeom>
        </p:spPr>
      </p:pic>
      <p:pic>
        <p:nvPicPr>
          <p:cNvPr id="22" name="Graphic 21" descr="Question mark">
            <a:extLst>
              <a:ext uri="{FF2B5EF4-FFF2-40B4-BE49-F238E27FC236}">
                <a16:creationId xmlns:a16="http://schemas.microsoft.com/office/drawing/2014/main" id="{731D7432-E3FE-0196-D3C0-D94B952B382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50350" y="1545167"/>
            <a:ext cx="770466" cy="770466"/>
          </a:xfrm>
          <a:prstGeom prst="rect">
            <a:avLst/>
          </a:prstGeom>
        </p:spPr>
      </p:pic>
      <p:pic>
        <p:nvPicPr>
          <p:cNvPr id="24" name="Picture 23">
            <a:extLst>
              <a:ext uri="{FF2B5EF4-FFF2-40B4-BE49-F238E27FC236}">
                <a16:creationId xmlns:a16="http://schemas.microsoft.com/office/drawing/2014/main" id="{00F16E8C-9CCE-996B-77E1-6CAAF81B6C89}"/>
              </a:ext>
            </a:extLst>
          </p:cNvPr>
          <p:cNvPicPr>
            <a:picLocks noChangeAspect="1"/>
          </p:cNvPicPr>
          <p:nvPr/>
        </p:nvPicPr>
        <p:blipFill>
          <a:blip r:embed="rId12"/>
          <a:stretch>
            <a:fillRect/>
          </a:stretch>
        </p:blipFill>
        <p:spPr>
          <a:xfrm>
            <a:off x="677334" y="4084307"/>
            <a:ext cx="7048316" cy="2392693"/>
          </a:xfrm>
          <a:prstGeom prst="rect">
            <a:avLst/>
          </a:prstGeom>
        </p:spPr>
      </p:pic>
    </p:spTree>
    <p:extLst>
      <p:ext uri="{BB962C8B-B14F-4D97-AF65-F5344CB8AC3E}">
        <p14:creationId xmlns:p14="http://schemas.microsoft.com/office/powerpoint/2010/main" val="231979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Exploratory Data Analysis</a:t>
            </a:r>
          </a:p>
        </p:txBody>
      </p:sp>
      <p:pic>
        <p:nvPicPr>
          <p:cNvPr id="3" name="Content Placeholder 5">
            <a:extLst>
              <a:ext uri="{FF2B5EF4-FFF2-40B4-BE49-F238E27FC236}">
                <a16:creationId xmlns:a16="http://schemas.microsoft.com/office/drawing/2014/main" id="{7AF6BC5F-5B42-F0C7-3A60-E6807BDB02C0}"/>
              </a:ext>
            </a:extLst>
          </p:cNvPr>
          <p:cNvPicPr>
            <a:picLocks noChangeAspect="1"/>
          </p:cNvPicPr>
          <p:nvPr/>
        </p:nvPicPr>
        <p:blipFill>
          <a:blip r:embed="rId3"/>
          <a:stretch>
            <a:fillRect/>
          </a:stretch>
        </p:blipFill>
        <p:spPr>
          <a:xfrm>
            <a:off x="1219200" y="1694971"/>
            <a:ext cx="6781800" cy="5163029"/>
          </a:xfrm>
          <a:prstGeom prst="rect">
            <a:avLst/>
          </a:prstGeom>
        </p:spPr>
      </p:pic>
      <p:pic>
        <p:nvPicPr>
          <p:cNvPr id="5" name="Picture 4">
            <a:extLst>
              <a:ext uri="{FF2B5EF4-FFF2-40B4-BE49-F238E27FC236}">
                <a16:creationId xmlns:a16="http://schemas.microsoft.com/office/drawing/2014/main" id="{26770ABE-9B2C-2DC0-16E7-A374FA73B8B9}"/>
              </a:ext>
            </a:extLst>
          </p:cNvPr>
          <p:cNvPicPr>
            <a:picLocks noChangeAspect="1"/>
          </p:cNvPicPr>
          <p:nvPr/>
        </p:nvPicPr>
        <p:blipFill>
          <a:blip r:embed="rId4"/>
          <a:stretch>
            <a:fillRect/>
          </a:stretch>
        </p:blipFill>
        <p:spPr>
          <a:xfrm>
            <a:off x="9861100" y="386018"/>
            <a:ext cx="2178500" cy="680782"/>
          </a:xfrm>
          <a:prstGeom prst="rect">
            <a:avLst/>
          </a:prstGeom>
        </p:spPr>
      </p:pic>
      <p:sp>
        <p:nvSpPr>
          <p:cNvPr id="11" name="Content Placeholder 10">
            <a:extLst>
              <a:ext uri="{FF2B5EF4-FFF2-40B4-BE49-F238E27FC236}">
                <a16:creationId xmlns:a16="http://schemas.microsoft.com/office/drawing/2014/main" id="{A246C2D4-DE8E-88CB-C28E-6FE72DD300F5}"/>
              </a:ext>
            </a:extLst>
          </p:cNvPr>
          <p:cNvSpPr>
            <a:spLocks noGrp="1"/>
          </p:cNvSpPr>
          <p:nvPr>
            <p:ph idx="1"/>
          </p:nvPr>
        </p:nvSpPr>
        <p:spPr/>
        <p:txBody>
          <a:bodyPr/>
          <a:lstStyle/>
          <a:p>
            <a:r>
              <a:rPr lang="en-US" dirty="0"/>
              <a:t>latitude/longitude variables;</a:t>
            </a:r>
          </a:p>
        </p:txBody>
      </p:sp>
      <p:pic>
        <p:nvPicPr>
          <p:cNvPr id="15" name="Content Placeholder 5" descr="Bar chart">
            <a:extLst>
              <a:ext uri="{FF2B5EF4-FFF2-40B4-BE49-F238E27FC236}">
                <a16:creationId xmlns:a16="http://schemas.microsoft.com/office/drawing/2014/main" id="{C2408A8C-583C-5597-E3D6-FC914EE710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13812" y="2928839"/>
            <a:ext cx="1240843" cy="1240843"/>
          </a:xfrm>
          <a:prstGeom prst="rect">
            <a:avLst/>
          </a:prstGeom>
        </p:spPr>
      </p:pic>
      <p:pic>
        <p:nvPicPr>
          <p:cNvPr id="16" name="Graphic 15" descr="Statistics">
            <a:extLst>
              <a:ext uri="{FF2B5EF4-FFF2-40B4-BE49-F238E27FC236}">
                <a16:creationId xmlns:a16="http://schemas.microsoft.com/office/drawing/2014/main" id="{0101C148-30FF-375C-91A2-EB1306B83F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15758" y="4114800"/>
            <a:ext cx="770466" cy="770466"/>
          </a:xfrm>
          <a:prstGeom prst="rect">
            <a:avLst/>
          </a:prstGeom>
        </p:spPr>
      </p:pic>
      <p:pic>
        <p:nvPicPr>
          <p:cNvPr id="17" name="Graphic 16" descr="Research">
            <a:extLst>
              <a:ext uri="{FF2B5EF4-FFF2-40B4-BE49-F238E27FC236}">
                <a16:creationId xmlns:a16="http://schemas.microsoft.com/office/drawing/2014/main" id="{1608D193-3CB5-12F9-270C-7718ACD7AA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49000" y="2368550"/>
            <a:ext cx="770466" cy="770466"/>
          </a:xfrm>
          <a:prstGeom prst="rect">
            <a:avLst/>
          </a:prstGeom>
        </p:spPr>
      </p:pic>
      <p:pic>
        <p:nvPicPr>
          <p:cNvPr id="19" name="Graphic 18" descr="Question mark">
            <a:extLst>
              <a:ext uri="{FF2B5EF4-FFF2-40B4-BE49-F238E27FC236}">
                <a16:creationId xmlns:a16="http://schemas.microsoft.com/office/drawing/2014/main" id="{295AA3E5-06B3-E5CE-0FB2-F8CF1319D8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50350" y="1545167"/>
            <a:ext cx="770466" cy="770466"/>
          </a:xfrm>
          <a:prstGeom prst="rect">
            <a:avLst/>
          </a:prstGeom>
        </p:spPr>
      </p:pic>
    </p:spTree>
    <p:extLst>
      <p:ext uri="{BB962C8B-B14F-4D97-AF65-F5344CB8AC3E}">
        <p14:creationId xmlns:p14="http://schemas.microsoft.com/office/powerpoint/2010/main" val="417402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1C3C683D-99D3-A81D-CDBD-2B091B4E26EB}"/>
              </a:ext>
            </a:extLst>
          </p:cNvPr>
          <p:cNvPicPr>
            <a:picLocks noChangeAspect="1"/>
          </p:cNvPicPr>
          <p:nvPr/>
        </p:nvPicPr>
        <p:blipFill>
          <a:blip r:embed="rId3"/>
          <a:stretch>
            <a:fillRect/>
          </a:stretch>
        </p:blipFill>
        <p:spPr>
          <a:xfrm>
            <a:off x="2347232" y="3124200"/>
            <a:ext cx="3199036" cy="3733800"/>
          </a:xfrm>
          <a:prstGeom prst="rect">
            <a:avLst/>
          </a:prstGeom>
        </p:spPr>
      </p:pic>
      <p:pic>
        <p:nvPicPr>
          <p:cNvPr id="9" name="Picture 8">
            <a:extLst>
              <a:ext uri="{FF2B5EF4-FFF2-40B4-BE49-F238E27FC236}">
                <a16:creationId xmlns:a16="http://schemas.microsoft.com/office/drawing/2014/main" id="{DBAFCBE2-25EE-E9D7-6C49-7EF82EC9ECF0}"/>
              </a:ext>
            </a:extLst>
          </p:cNvPr>
          <p:cNvPicPr>
            <a:picLocks noChangeAspect="1"/>
          </p:cNvPicPr>
          <p:nvPr/>
        </p:nvPicPr>
        <p:blipFill>
          <a:blip r:embed="rId4"/>
          <a:stretch>
            <a:fillRect/>
          </a:stretch>
        </p:blipFill>
        <p:spPr>
          <a:xfrm>
            <a:off x="5562600" y="3124200"/>
            <a:ext cx="1913531" cy="3417020"/>
          </a:xfrm>
          <a:prstGeom prst="rect">
            <a:avLst/>
          </a:prstGeom>
        </p:spPr>
      </p:pic>
      <p:pic>
        <p:nvPicPr>
          <p:cNvPr id="13" name="Picture 12">
            <a:extLst>
              <a:ext uri="{FF2B5EF4-FFF2-40B4-BE49-F238E27FC236}">
                <a16:creationId xmlns:a16="http://schemas.microsoft.com/office/drawing/2014/main" id="{AA8852D8-20C4-3CBD-BD0C-542B83FD815C}"/>
              </a:ext>
            </a:extLst>
          </p:cNvPr>
          <p:cNvPicPr>
            <a:picLocks noChangeAspect="1"/>
          </p:cNvPicPr>
          <p:nvPr/>
        </p:nvPicPr>
        <p:blipFill>
          <a:blip r:embed="rId5"/>
          <a:stretch>
            <a:fillRect/>
          </a:stretch>
        </p:blipFill>
        <p:spPr>
          <a:xfrm>
            <a:off x="9861100" y="386018"/>
            <a:ext cx="2178500" cy="680782"/>
          </a:xfrm>
          <a:prstGeom prst="rect">
            <a:avLst/>
          </a:prstGeom>
        </p:spPr>
      </p:pic>
      <p:sp>
        <p:nvSpPr>
          <p:cNvPr id="15" name="Content Placeholder 14">
            <a:extLst>
              <a:ext uri="{FF2B5EF4-FFF2-40B4-BE49-F238E27FC236}">
                <a16:creationId xmlns:a16="http://schemas.microsoft.com/office/drawing/2014/main" id="{31CFFB10-FF61-8061-15E2-6A8AE99F852D}"/>
              </a:ext>
            </a:extLst>
          </p:cNvPr>
          <p:cNvSpPr>
            <a:spLocks noGrp="1"/>
          </p:cNvSpPr>
          <p:nvPr>
            <p:ph idx="1"/>
          </p:nvPr>
        </p:nvSpPr>
        <p:spPr>
          <a:xfrm>
            <a:off x="677334" y="2160590"/>
            <a:ext cx="8596668" cy="2767012"/>
          </a:xfrm>
        </p:spPr>
        <p:txBody>
          <a:bodyPr/>
          <a:lstStyle/>
          <a:p>
            <a:r>
              <a:rPr lang="en-US" dirty="0"/>
              <a:t>Boxplot for categorical variables</a:t>
            </a:r>
          </a:p>
        </p:txBody>
      </p:sp>
      <p:pic>
        <p:nvPicPr>
          <p:cNvPr id="16" name="Content Placeholder 5" descr="Bar chart">
            <a:extLst>
              <a:ext uri="{FF2B5EF4-FFF2-40B4-BE49-F238E27FC236}">
                <a16:creationId xmlns:a16="http://schemas.microsoft.com/office/drawing/2014/main" id="{6237C6F0-7090-2FC8-B033-668B4ECAAC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13812" y="2928839"/>
            <a:ext cx="1240843" cy="1240843"/>
          </a:xfrm>
          <a:prstGeom prst="rect">
            <a:avLst/>
          </a:prstGeom>
        </p:spPr>
      </p:pic>
      <p:pic>
        <p:nvPicPr>
          <p:cNvPr id="17" name="Graphic 16" descr="Statistics">
            <a:extLst>
              <a:ext uri="{FF2B5EF4-FFF2-40B4-BE49-F238E27FC236}">
                <a16:creationId xmlns:a16="http://schemas.microsoft.com/office/drawing/2014/main" id="{82FF2E96-B905-0B42-AF0F-54E3C04F0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015758" y="4114800"/>
            <a:ext cx="770466" cy="770466"/>
          </a:xfrm>
          <a:prstGeom prst="rect">
            <a:avLst/>
          </a:prstGeom>
        </p:spPr>
      </p:pic>
      <p:pic>
        <p:nvPicPr>
          <p:cNvPr id="18" name="Graphic 17" descr="Research">
            <a:extLst>
              <a:ext uri="{FF2B5EF4-FFF2-40B4-BE49-F238E27FC236}">
                <a16:creationId xmlns:a16="http://schemas.microsoft.com/office/drawing/2014/main" id="{F4FE6E2B-417B-3627-E622-18F303AFEE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049000" y="2368550"/>
            <a:ext cx="770466" cy="770466"/>
          </a:xfrm>
          <a:prstGeom prst="rect">
            <a:avLst/>
          </a:prstGeom>
        </p:spPr>
      </p:pic>
      <p:pic>
        <p:nvPicPr>
          <p:cNvPr id="20" name="Graphic 19" descr="Question mark">
            <a:extLst>
              <a:ext uri="{FF2B5EF4-FFF2-40B4-BE49-F238E27FC236}">
                <a16:creationId xmlns:a16="http://schemas.microsoft.com/office/drawing/2014/main" id="{84A6A4AF-B664-42D8-A364-F82A9CE6E8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50350" y="1545167"/>
            <a:ext cx="770466" cy="770466"/>
          </a:xfrm>
          <a:prstGeom prst="rect">
            <a:avLst/>
          </a:prstGeom>
        </p:spPr>
      </p:pic>
    </p:spTree>
    <p:extLst>
      <p:ext uri="{BB962C8B-B14F-4D97-AF65-F5344CB8AC3E}">
        <p14:creationId xmlns:p14="http://schemas.microsoft.com/office/powerpoint/2010/main" val="242985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6C97-D9F6-95D4-541A-AB97EAF55F22}"/>
              </a:ext>
            </a:extLst>
          </p:cNvPr>
          <p:cNvSpPr>
            <a:spLocks noGrp="1"/>
          </p:cNvSpPr>
          <p:nvPr>
            <p:ph type="title"/>
          </p:nvPr>
        </p:nvSpPr>
        <p:spPr/>
        <p:txBody>
          <a:bodyPr/>
          <a:lstStyle/>
          <a:p>
            <a:r>
              <a:rPr lang="en-US" dirty="0"/>
              <a:t>Exploratory Data Analysis</a:t>
            </a:r>
          </a:p>
        </p:txBody>
      </p:sp>
      <p:pic>
        <p:nvPicPr>
          <p:cNvPr id="19" name="Picture 18">
            <a:extLst>
              <a:ext uri="{FF2B5EF4-FFF2-40B4-BE49-F238E27FC236}">
                <a16:creationId xmlns:a16="http://schemas.microsoft.com/office/drawing/2014/main" id="{8D419184-D991-4D06-4964-7D3A7A042215}"/>
              </a:ext>
            </a:extLst>
          </p:cNvPr>
          <p:cNvPicPr>
            <a:picLocks noChangeAspect="1"/>
          </p:cNvPicPr>
          <p:nvPr/>
        </p:nvPicPr>
        <p:blipFill>
          <a:blip r:embed="rId3"/>
          <a:stretch>
            <a:fillRect/>
          </a:stretch>
        </p:blipFill>
        <p:spPr>
          <a:xfrm>
            <a:off x="9861100" y="386018"/>
            <a:ext cx="2178500" cy="680782"/>
          </a:xfrm>
          <a:prstGeom prst="rect">
            <a:avLst/>
          </a:prstGeom>
        </p:spPr>
      </p:pic>
      <p:pic>
        <p:nvPicPr>
          <p:cNvPr id="31" name="Content Placeholder 30">
            <a:extLst>
              <a:ext uri="{FF2B5EF4-FFF2-40B4-BE49-F238E27FC236}">
                <a16:creationId xmlns:a16="http://schemas.microsoft.com/office/drawing/2014/main" id="{638F12A0-9D66-9947-0CA3-17C4011360F2}"/>
              </a:ext>
            </a:extLst>
          </p:cNvPr>
          <p:cNvPicPr>
            <a:picLocks noGrp="1" noChangeAspect="1"/>
          </p:cNvPicPr>
          <p:nvPr>
            <p:ph idx="1"/>
          </p:nvPr>
        </p:nvPicPr>
        <p:blipFill>
          <a:blip r:embed="rId4"/>
          <a:stretch>
            <a:fillRect/>
          </a:stretch>
        </p:blipFill>
        <p:spPr>
          <a:xfrm>
            <a:off x="471184" y="1473208"/>
            <a:ext cx="9389916" cy="5216620"/>
          </a:xfrm>
        </p:spPr>
      </p:pic>
      <p:pic>
        <p:nvPicPr>
          <p:cNvPr id="25" name="Content Placeholder 5" descr="Bar chart">
            <a:extLst>
              <a:ext uri="{FF2B5EF4-FFF2-40B4-BE49-F238E27FC236}">
                <a16:creationId xmlns:a16="http://schemas.microsoft.com/office/drawing/2014/main" id="{66AB4639-342F-ECAD-27C1-55FFABFD48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13812" y="2928839"/>
            <a:ext cx="1240843" cy="1240843"/>
          </a:xfrm>
          <a:prstGeom prst="rect">
            <a:avLst/>
          </a:prstGeom>
        </p:spPr>
      </p:pic>
      <p:pic>
        <p:nvPicPr>
          <p:cNvPr id="26" name="Graphic 25" descr="Statistics">
            <a:extLst>
              <a:ext uri="{FF2B5EF4-FFF2-40B4-BE49-F238E27FC236}">
                <a16:creationId xmlns:a16="http://schemas.microsoft.com/office/drawing/2014/main" id="{5EA85B9D-5ACC-7F00-5578-DCD13DFBEC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15758" y="4114800"/>
            <a:ext cx="770466" cy="770466"/>
          </a:xfrm>
          <a:prstGeom prst="rect">
            <a:avLst/>
          </a:prstGeom>
        </p:spPr>
      </p:pic>
      <p:pic>
        <p:nvPicPr>
          <p:cNvPr id="27" name="Graphic 26" descr="Research">
            <a:extLst>
              <a:ext uri="{FF2B5EF4-FFF2-40B4-BE49-F238E27FC236}">
                <a16:creationId xmlns:a16="http://schemas.microsoft.com/office/drawing/2014/main" id="{5EAA9AEC-C711-338E-59BB-FD99D0D3AF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49000" y="2368550"/>
            <a:ext cx="770466" cy="770466"/>
          </a:xfrm>
          <a:prstGeom prst="rect">
            <a:avLst/>
          </a:prstGeom>
        </p:spPr>
      </p:pic>
      <p:pic>
        <p:nvPicPr>
          <p:cNvPr id="29" name="Graphic 28" descr="Question mark">
            <a:extLst>
              <a:ext uri="{FF2B5EF4-FFF2-40B4-BE49-F238E27FC236}">
                <a16:creationId xmlns:a16="http://schemas.microsoft.com/office/drawing/2014/main" id="{11133E80-FCC7-4674-EBAA-A44564C787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950350" y="1545167"/>
            <a:ext cx="770466" cy="770466"/>
          </a:xfrm>
          <a:prstGeom prst="rect">
            <a:avLst/>
          </a:prstGeom>
        </p:spPr>
      </p:pic>
    </p:spTree>
    <p:extLst>
      <p:ext uri="{BB962C8B-B14F-4D97-AF65-F5344CB8AC3E}">
        <p14:creationId xmlns:p14="http://schemas.microsoft.com/office/powerpoint/2010/main" val="3144995757"/>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{D886728B-44FB-5946-AA7E-0918E65940EC}tf10001060</Template>
  <TotalTime>1172</TotalTime>
  <Words>1736</Words>
  <Application>Microsoft Macintosh PowerPoint</Application>
  <PresentationFormat>Widescreen</PresentationFormat>
  <Paragraphs>125</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Menlo</vt:lpstr>
      <vt:lpstr>Trebuchet MS</vt:lpstr>
      <vt:lpstr>Wingdings 3</vt:lpstr>
      <vt:lpstr>Facet</vt:lpstr>
      <vt:lpstr>Predicting Prices for Airbnb Accommodations</vt:lpstr>
      <vt:lpstr>Problem Statement</vt:lpstr>
      <vt:lpstr>About Data</vt:lpstr>
      <vt:lpstr>Data Science Workflow</vt:lpstr>
      <vt:lpstr>Exploratory Data Analysis</vt:lpstr>
      <vt:lpstr>Exploratory Data Analysis</vt:lpstr>
      <vt:lpstr>Exploratory Data Analysis</vt:lpstr>
      <vt:lpstr>Exploratory Data Analysis</vt:lpstr>
      <vt:lpstr>Exploratory Data Analysis</vt:lpstr>
      <vt:lpstr>Models Evaluation</vt:lpstr>
      <vt:lpstr>Models Evaluation</vt:lpstr>
      <vt:lpstr>Transfer Learning</vt:lpstr>
      <vt:lpstr>Conclusions and Recommendations</vt:lpstr>
      <vt:lpstr>Conclusions and Recommendations</vt:lpstr>
      <vt:lpstr>Airbnb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Prices for Airbnb Accommodations</dc:title>
  <dc:creator>Silvia Resende</dc:creator>
  <cp:lastModifiedBy>Silvia Resende</cp:lastModifiedBy>
  <cp:revision>6</cp:revision>
  <dcterms:created xsi:type="dcterms:W3CDTF">2022-11-14T15:37:16Z</dcterms:created>
  <dcterms:modified xsi:type="dcterms:W3CDTF">2022-11-15T11:09:22Z</dcterms:modified>
</cp:coreProperties>
</file>