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5"/>
  </p:notesMasterIdLst>
  <p:handoutMasterIdLst>
    <p:handoutMasterId r:id="rId26"/>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4/5/2021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16108"/>
          </a:xfrm>
        </p:spPr>
        <p:txBody>
          <a:bodyPr>
            <a:noAutofit/>
          </a:bodyPr>
          <a:lstStyle/>
          <a:p>
            <a:r>
              <a:rPr lang="en-US" sz="6000" dirty="0">
                <a:solidFill>
                  <a:schemeClr val="bg1"/>
                </a:solidFill>
              </a:rPr>
              <a:t>LUGGAGE HANDLER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293453"/>
            <a:ext cx="10993546" cy="989901"/>
          </a:xfrm>
        </p:spPr>
        <p:txBody>
          <a:bodyPr>
            <a:normAutofit fontScale="70000" lnSpcReduction="20000"/>
          </a:bodyPr>
          <a:lstStyle/>
          <a:p>
            <a:r>
              <a:rPr lang="en-US" dirty="0">
                <a:solidFill>
                  <a:srgbClr val="7CEBFF"/>
                </a:solidFill>
              </a:rPr>
              <a:t>MINI PROJECT IN C</a:t>
            </a:r>
          </a:p>
          <a:p>
            <a:r>
              <a:rPr lang="en-US" dirty="0">
                <a:solidFill>
                  <a:srgbClr val="7CEBFF"/>
                </a:solidFill>
              </a:rPr>
              <a:t>S REVANTH KUMAR</a:t>
            </a:r>
          </a:p>
          <a:p>
            <a:r>
              <a:rPr lang="en-US" dirty="0">
                <a:solidFill>
                  <a:srgbClr val="7CEBFF"/>
                </a:solidFill>
              </a:rPr>
              <a:t>1NH19CS149</a:t>
            </a:r>
          </a:p>
          <a:p>
            <a:r>
              <a:rPr lang="en-US" dirty="0">
                <a:solidFill>
                  <a:srgbClr val="7CEBFF"/>
                </a:solidFill>
              </a:rPr>
              <a:t>SEC 3C</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3363FA-2C93-4E94-81B6-8872AEFE385D}"/>
              </a:ext>
            </a:extLst>
          </p:cNvPr>
          <p:cNvPicPr>
            <a:picLocks noChangeAspect="1"/>
          </p:cNvPicPr>
          <p:nvPr/>
        </p:nvPicPr>
        <p:blipFill>
          <a:blip r:embed="rId2"/>
          <a:stretch>
            <a:fillRect/>
          </a:stretch>
        </p:blipFill>
        <p:spPr>
          <a:xfrm>
            <a:off x="445463" y="780176"/>
            <a:ext cx="3972479" cy="5782482"/>
          </a:xfrm>
          <a:prstGeom prst="rect">
            <a:avLst/>
          </a:prstGeom>
        </p:spPr>
      </p:pic>
      <p:sp>
        <p:nvSpPr>
          <p:cNvPr id="4" name="TextBox 3">
            <a:extLst>
              <a:ext uri="{FF2B5EF4-FFF2-40B4-BE49-F238E27FC236}">
                <a16:creationId xmlns:a16="http://schemas.microsoft.com/office/drawing/2014/main" id="{D87C2021-D818-4BCB-A1E9-93F667B60457}"/>
              </a:ext>
            </a:extLst>
          </p:cNvPr>
          <p:cNvSpPr txBox="1"/>
          <p:nvPr/>
        </p:nvSpPr>
        <p:spPr>
          <a:xfrm>
            <a:off x="5444456" y="780176"/>
            <a:ext cx="5922628" cy="2031325"/>
          </a:xfrm>
          <a:prstGeom prst="rect">
            <a:avLst/>
          </a:prstGeom>
          <a:noFill/>
        </p:spPr>
        <p:txBody>
          <a:bodyPr wrap="square" rtlCol="0">
            <a:spAutoFit/>
          </a:bodyPr>
          <a:lstStyle/>
          <a:p>
            <a:r>
              <a:rPr lang="en-US" dirty="0"/>
              <a:t>Checkout function:</a:t>
            </a:r>
          </a:p>
          <a:p>
            <a:endParaRPr lang="en-US" dirty="0"/>
          </a:p>
          <a:p>
            <a:pPr marL="285750" indent="-285750">
              <a:buFont typeface="Wingdings" panose="05000000000000000000" pitchFamily="2" charset="2"/>
              <a:buChar char="q"/>
            </a:pPr>
            <a:r>
              <a:rPr lang="en-US" dirty="0"/>
              <a:t>Here, checkout is used to dequeue/delete user information from the database.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It also displays if queue is empty.</a:t>
            </a:r>
          </a:p>
          <a:p>
            <a:endParaRPr lang="en-US" dirty="0"/>
          </a:p>
        </p:txBody>
      </p:sp>
    </p:spTree>
    <p:extLst>
      <p:ext uri="{BB962C8B-B14F-4D97-AF65-F5344CB8AC3E}">
        <p14:creationId xmlns:p14="http://schemas.microsoft.com/office/powerpoint/2010/main" val="187069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A36559-1745-487F-9390-A08E0DF05861}"/>
              </a:ext>
            </a:extLst>
          </p:cNvPr>
          <p:cNvPicPr>
            <a:picLocks noChangeAspect="1"/>
          </p:cNvPicPr>
          <p:nvPr/>
        </p:nvPicPr>
        <p:blipFill>
          <a:blip r:embed="rId2"/>
          <a:stretch>
            <a:fillRect/>
          </a:stretch>
        </p:blipFill>
        <p:spPr>
          <a:xfrm>
            <a:off x="0" y="922536"/>
            <a:ext cx="12192000" cy="3704246"/>
          </a:xfrm>
          <a:prstGeom prst="rect">
            <a:avLst/>
          </a:prstGeom>
        </p:spPr>
      </p:pic>
      <p:sp>
        <p:nvSpPr>
          <p:cNvPr id="4" name="TextBox 3">
            <a:extLst>
              <a:ext uri="{FF2B5EF4-FFF2-40B4-BE49-F238E27FC236}">
                <a16:creationId xmlns:a16="http://schemas.microsoft.com/office/drawing/2014/main" id="{75F5B810-C377-4EC4-B632-F17834153B04}"/>
              </a:ext>
            </a:extLst>
          </p:cNvPr>
          <p:cNvSpPr txBox="1"/>
          <p:nvPr/>
        </p:nvSpPr>
        <p:spPr>
          <a:xfrm>
            <a:off x="3867325" y="922536"/>
            <a:ext cx="7986319" cy="2031325"/>
          </a:xfrm>
          <a:prstGeom prst="rect">
            <a:avLst/>
          </a:prstGeom>
          <a:noFill/>
        </p:spPr>
        <p:txBody>
          <a:bodyPr wrap="square" rtlCol="0">
            <a:spAutoFit/>
          </a:bodyPr>
          <a:lstStyle/>
          <a:p>
            <a:r>
              <a:rPr lang="en-US" dirty="0"/>
              <a:t>Search function:</a:t>
            </a:r>
          </a:p>
          <a:p>
            <a:endParaRPr lang="en-US" dirty="0"/>
          </a:p>
          <a:p>
            <a:pPr marL="285750" indent="-285750">
              <a:buFont typeface="Wingdings" panose="05000000000000000000" pitchFamily="2" charset="2"/>
              <a:buChar char="q"/>
            </a:pPr>
            <a:r>
              <a:rPr lang="en-US" dirty="0"/>
              <a:t>This function asks for the passenger’s name and searches for the same in the queue and gives us the all the data like age, name, destination, flight number, and weight of the bag.</a:t>
            </a:r>
          </a:p>
          <a:p>
            <a:endParaRPr lang="en-US" dirty="0"/>
          </a:p>
          <a:p>
            <a:endParaRPr lang="en-US" dirty="0"/>
          </a:p>
        </p:txBody>
      </p:sp>
    </p:spTree>
    <p:extLst>
      <p:ext uri="{BB962C8B-B14F-4D97-AF65-F5344CB8AC3E}">
        <p14:creationId xmlns:p14="http://schemas.microsoft.com/office/powerpoint/2010/main" val="389357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47796-BC23-4D6F-8B98-1AE2D5B400DD}"/>
              </a:ext>
            </a:extLst>
          </p:cNvPr>
          <p:cNvPicPr>
            <a:picLocks noChangeAspect="1"/>
          </p:cNvPicPr>
          <p:nvPr/>
        </p:nvPicPr>
        <p:blipFill>
          <a:blip r:embed="rId2"/>
          <a:stretch>
            <a:fillRect/>
          </a:stretch>
        </p:blipFill>
        <p:spPr>
          <a:xfrm>
            <a:off x="464030" y="761773"/>
            <a:ext cx="3562847" cy="5753903"/>
          </a:xfrm>
          <a:prstGeom prst="rect">
            <a:avLst/>
          </a:prstGeom>
        </p:spPr>
      </p:pic>
      <p:sp>
        <p:nvSpPr>
          <p:cNvPr id="4" name="TextBox 3">
            <a:extLst>
              <a:ext uri="{FF2B5EF4-FFF2-40B4-BE49-F238E27FC236}">
                <a16:creationId xmlns:a16="http://schemas.microsoft.com/office/drawing/2014/main" id="{38A25814-E6C2-4918-9460-BAB1CEAD44F4}"/>
              </a:ext>
            </a:extLst>
          </p:cNvPr>
          <p:cNvSpPr txBox="1"/>
          <p:nvPr/>
        </p:nvSpPr>
        <p:spPr>
          <a:xfrm>
            <a:off x="4026877" y="761773"/>
            <a:ext cx="6878972" cy="1754326"/>
          </a:xfrm>
          <a:prstGeom prst="rect">
            <a:avLst/>
          </a:prstGeom>
          <a:noFill/>
        </p:spPr>
        <p:txBody>
          <a:bodyPr wrap="square" rtlCol="0">
            <a:spAutoFit/>
          </a:bodyPr>
          <a:lstStyle/>
          <a:p>
            <a:r>
              <a:rPr lang="en-US" dirty="0"/>
              <a:t>Main function:</a:t>
            </a:r>
          </a:p>
          <a:p>
            <a:endParaRPr lang="en-US" dirty="0"/>
          </a:p>
          <a:p>
            <a:pPr marL="285750" indent="-285750">
              <a:buFont typeface="Wingdings" panose="05000000000000000000" pitchFamily="2" charset="2"/>
              <a:buChar char="q"/>
            </a:pPr>
            <a:r>
              <a:rPr lang="en-US" dirty="0"/>
              <a:t>When a C program is executed, the execution control goes directly to the main() function.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Here, we switch case to check-in, checkout, display, search and exit.</a:t>
            </a:r>
          </a:p>
        </p:txBody>
      </p:sp>
    </p:spTree>
    <p:extLst>
      <p:ext uri="{BB962C8B-B14F-4D97-AF65-F5344CB8AC3E}">
        <p14:creationId xmlns:p14="http://schemas.microsoft.com/office/powerpoint/2010/main" val="308745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2EA4-48E4-45E5-B5CB-84A85AD7C198}"/>
              </a:ext>
            </a:extLst>
          </p:cNvPr>
          <p:cNvSpPr>
            <a:spLocks noGrp="1"/>
          </p:cNvSpPr>
          <p:nvPr>
            <p:ph type="title"/>
          </p:nvPr>
        </p:nvSpPr>
        <p:spPr/>
        <p:txBody>
          <a:bodyPr/>
          <a:lstStyle/>
          <a:p>
            <a:r>
              <a:rPr lang="en-US" dirty="0"/>
              <a:t>outputs</a:t>
            </a:r>
          </a:p>
        </p:txBody>
      </p:sp>
      <p:pic>
        <p:nvPicPr>
          <p:cNvPr id="8" name="Picture 7">
            <a:extLst>
              <a:ext uri="{FF2B5EF4-FFF2-40B4-BE49-F238E27FC236}">
                <a16:creationId xmlns:a16="http://schemas.microsoft.com/office/drawing/2014/main" id="{3561570E-31C7-4AE6-8213-4332DD299775}"/>
              </a:ext>
            </a:extLst>
          </p:cNvPr>
          <p:cNvPicPr>
            <a:picLocks noChangeAspect="1"/>
          </p:cNvPicPr>
          <p:nvPr/>
        </p:nvPicPr>
        <p:blipFill>
          <a:blip r:embed="rId2"/>
          <a:stretch>
            <a:fillRect/>
          </a:stretch>
        </p:blipFill>
        <p:spPr>
          <a:xfrm>
            <a:off x="416870" y="2697786"/>
            <a:ext cx="9412013" cy="3458058"/>
          </a:xfrm>
          <a:prstGeom prst="rect">
            <a:avLst/>
          </a:prstGeom>
        </p:spPr>
      </p:pic>
      <p:sp>
        <p:nvSpPr>
          <p:cNvPr id="9" name="TextBox 8">
            <a:extLst>
              <a:ext uri="{FF2B5EF4-FFF2-40B4-BE49-F238E27FC236}">
                <a16:creationId xmlns:a16="http://schemas.microsoft.com/office/drawing/2014/main" id="{3CBE6224-C293-4BB0-8A45-F708D69A7B1E}"/>
              </a:ext>
            </a:extLst>
          </p:cNvPr>
          <p:cNvSpPr txBox="1"/>
          <p:nvPr/>
        </p:nvSpPr>
        <p:spPr>
          <a:xfrm>
            <a:off x="416870" y="1929468"/>
            <a:ext cx="11344495" cy="646331"/>
          </a:xfrm>
          <a:prstGeom prst="rect">
            <a:avLst/>
          </a:prstGeom>
          <a:noFill/>
        </p:spPr>
        <p:txBody>
          <a:bodyPr wrap="square" rtlCol="0">
            <a:spAutoFit/>
          </a:bodyPr>
          <a:lstStyle/>
          <a:p>
            <a:r>
              <a:rPr lang="en-US" dirty="0"/>
              <a:t>Insertion: </a:t>
            </a:r>
          </a:p>
          <a:p>
            <a:pPr marL="285750" indent="-285750">
              <a:buFont typeface="Wingdings" panose="05000000000000000000" pitchFamily="2" charset="2"/>
              <a:buChar char="q"/>
            </a:pPr>
            <a:r>
              <a:rPr lang="en-US" dirty="0"/>
              <a:t>Data is inserted according to user information, like name, destination, flight number, age, weight of bag.</a:t>
            </a:r>
          </a:p>
        </p:txBody>
      </p:sp>
    </p:spTree>
    <p:extLst>
      <p:ext uri="{BB962C8B-B14F-4D97-AF65-F5344CB8AC3E}">
        <p14:creationId xmlns:p14="http://schemas.microsoft.com/office/powerpoint/2010/main" val="383163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830C03-AC20-4950-8B24-06536AE74D60}"/>
              </a:ext>
            </a:extLst>
          </p:cNvPr>
          <p:cNvPicPr>
            <a:picLocks noChangeAspect="1"/>
          </p:cNvPicPr>
          <p:nvPr/>
        </p:nvPicPr>
        <p:blipFill>
          <a:blip r:embed="rId2"/>
          <a:stretch>
            <a:fillRect/>
          </a:stretch>
        </p:blipFill>
        <p:spPr>
          <a:xfrm>
            <a:off x="442178" y="589032"/>
            <a:ext cx="11277239" cy="1370089"/>
          </a:xfrm>
          <a:prstGeom prst="rect">
            <a:avLst/>
          </a:prstGeom>
        </p:spPr>
      </p:pic>
      <p:pic>
        <p:nvPicPr>
          <p:cNvPr id="5" name="Picture 4">
            <a:extLst>
              <a:ext uri="{FF2B5EF4-FFF2-40B4-BE49-F238E27FC236}">
                <a16:creationId xmlns:a16="http://schemas.microsoft.com/office/drawing/2014/main" id="{4FA2C2BA-2240-4407-B2E7-3E031D92F1AD}"/>
              </a:ext>
            </a:extLst>
          </p:cNvPr>
          <p:cNvPicPr>
            <a:picLocks noChangeAspect="1"/>
          </p:cNvPicPr>
          <p:nvPr/>
        </p:nvPicPr>
        <p:blipFill>
          <a:blip r:embed="rId3"/>
          <a:stretch>
            <a:fillRect/>
          </a:stretch>
        </p:blipFill>
        <p:spPr>
          <a:xfrm>
            <a:off x="442180" y="2013358"/>
            <a:ext cx="11277239" cy="1427966"/>
          </a:xfrm>
          <a:prstGeom prst="rect">
            <a:avLst/>
          </a:prstGeom>
        </p:spPr>
      </p:pic>
      <p:pic>
        <p:nvPicPr>
          <p:cNvPr id="7" name="Picture 6">
            <a:extLst>
              <a:ext uri="{FF2B5EF4-FFF2-40B4-BE49-F238E27FC236}">
                <a16:creationId xmlns:a16="http://schemas.microsoft.com/office/drawing/2014/main" id="{68B85979-1D36-4F3C-85C1-2FC0F4451628}"/>
              </a:ext>
            </a:extLst>
          </p:cNvPr>
          <p:cNvPicPr>
            <a:picLocks noChangeAspect="1"/>
          </p:cNvPicPr>
          <p:nvPr/>
        </p:nvPicPr>
        <p:blipFill>
          <a:blip r:embed="rId4"/>
          <a:stretch>
            <a:fillRect/>
          </a:stretch>
        </p:blipFill>
        <p:spPr>
          <a:xfrm>
            <a:off x="442178" y="3495561"/>
            <a:ext cx="11277239" cy="1630112"/>
          </a:xfrm>
          <a:prstGeom prst="rect">
            <a:avLst/>
          </a:prstGeom>
        </p:spPr>
      </p:pic>
      <p:pic>
        <p:nvPicPr>
          <p:cNvPr id="9" name="Picture 8">
            <a:extLst>
              <a:ext uri="{FF2B5EF4-FFF2-40B4-BE49-F238E27FC236}">
                <a16:creationId xmlns:a16="http://schemas.microsoft.com/office/drawing/2014/main" id="{6947A828-89BB-42B3-ADA6-A14ED2DFB422}"/>
              </a:ext>
            </a:extLst>
          </p:cNvPr>
          <p:cNvPicPr>
            <a:picLocks noChangeAspect="1"/>
          </p:cNvPicPr>
          <p:nvPr/>
        </p:nvPicPr>
        <p:blipFill>
          <a:blip r:embed="rId5"/>
          <a:stretch>
            <a:fillRect/>
          </a:stretch>
        </p:blipFill>
        <p:spPr>
          <a:xfrm>
            <a:off x="442178" y="5179910"/>
            <a:ext cx="11277239" cy="1411999"/>
          </a:xfrm>
          <a:prstGeom prst="rect">
            <a:avLst/>
          </a:prstGeom>
        </p:spPr>
      </p:pic>
    </p:spTree>
    <p:extLst>
      <p:ext uri="{BB962C8B-B14F-4D97-AF65-F5344CB8AC3E}">
        <p14:creationId xmlns:p14="http://schemas.microsoft.com/office/powerpoint/2010/main" val="2173269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F9E56A-5106-4BC1-8577-B5EDA6CB6D85}"/>
              </a:ext>
            </a:extLst>
          </p:cNvPr>
          <p:cNvPicPr>
            <a:picLocks noChangeAspect="1"/>
          </p:cNvPicPr>
          <p:nvPr/>
        </p:nvPicPr>
        <p:blipFill>
          <a:blip r:embed="rId2"/>
          <a:stretch>
            <a:fillRect/>
          </a:stretch>
        </p:blipFill>
        <p:spPr>
          <a:xfrm>
            <a:off x="427839" y="1930617"/>
            <a:ext cx="9596284" cy="2241755"/>
          </a:xfrm>
          <a:prstGeom prst="rect">
            <a:avLst/>
          </a:prstGeom>
        </p:spPr>
      </p:pic>
      <p:sp>
        <p:nvSpPr>
          <p:cNvPr id="4" name="TextBox 3">
            <a:extLst>
              <a:ext uri="{FF2B5EF4-FFF2-40B4-BE49-F238E27FC236}">
                <a16:creationId xmlns:a16="http://schemas.microsoft.com/office/drawing/2014/main" id="{E282460D-FB42-4043-BD81-5756E7834596}"/>
              </a:ext>
            </a:extLst>
          </p:cNvPr>
          <p:cNvSpPr txBox="1"/>
          <p:nvPr/>
        </p:nvSpPr>
        <p:spPr>
          <a:xfrm>
            <a:off x="427839" y="1191237"/>
            <a:ext cx="11107023" cy="369332"/>
          </a:xfrm>
          <a:prstGeom prst="rect">
            <a:avLst/>
          </a:prstGeom>
          <a:noFill/>
        </p:spPr>
        <p:txBody>
          <a:bodyPr wrap="square" rtlCol="0">
            <a:spAutoFit/>
          </a:bodyPr>
          <a:lstStyle/>
          <a:p>
            <a:r>
              <a:rPr lang="en-US" dirty="0"/>
              <a:t>Display function, displays all the information.</a:t>
            </a:r>
          </a:p>
        </p:txBody>
      </p:sp>
    </p:spTree>
    <p:extLst>
      <p:ext uri="{BB962C8B-B14F-4D97-AF65-F5344CB8AC3E}">
        <p14:creationId xmlns:p14="http://schemas.microsoft.com/office/powerpoint/2010/main" val="2381973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4B8FE9-C279-44D6-B8F6-9A5E88A878B4}"/>
              </a:ext>
            </a:extLst>
          </p:cNvPr>
          <p:cNvPicPr>
            <a:picLocks noChangeAspect="1"/>
          </p:cNvPicPr>
          <p:nvPr/>
        </p:nvPicPr>
        <p:blipFill>
          <a:blip r:embed="rId2"/>
          <a:stretch>
            <a:fillRect/>
          </a:stretch>
        </p:blipFill>
        <p:spPr>
          <a:xfrm>
            <a:off x="3856462" y="604008"/>
            <a:ext cx="8156573" cy="6090408"/>
          </a:xfrm>
          <a:prstGeom prst="rect">
            <a:avLst/>
          </a:prstGeom>
        </p:spPr>
      </p:pic>
      <p:sp>
        <p:nvSpPr>
          <p:cNvPr id="6" name="TextBox 5">
            <a:extLst>
              <a:ext uri="{FF2B5EF4-FFF2-40B4-BE49-F238E27FC236}">
                <a16:creationId xmlns:a16="http://schemas.microsoft.com/office/drawing/2014/main" id="{951FFBB8-1C35-4F37-BA87-E4D5AE2BAE4E}"/>
              </a:ext>
            </a:extLst>
          </p:cNvPr>
          <p:cNvSpPr txBox="1"/>
          <p:nvPr/>
        </p:nvSpPr>
        <p:spPr>
          <a:xfrm>
            <a:off x="318782" y="830510"/>
            <a:ext cx="3154260" cy="1200329"/>
          </a:xfrm>
          <a:prstGeom prst="rect">
            <a:avLst/>
          </a:prstGeom>
          <a:noFill/>
        </p:spPr>
        <p:txBody>
          <a:bodyPr wrap="square" rtlCol="0">
            <a:spAutoFit/>
          </a:bodyPr>
          <a:lstStyle/>
          <a:p>
            <a:r>
              <a:rPr lang="en-US" dirty="0"/>
              <a:t>Delete function:</a:t>
            </a:r>
          </a:p>
          <a:p>
            <a:endParaRPr lang="en-US" dirty="0"/>
          </a:p>
          <a:p>
            <a:pPr marL="285750" indent="-285750">
              <a:buFont typeface="Wingdings" panose="05000000000000000000" pitchFamily="2" charset="2"/>
              <a:buChar char="q"/>
            </a:pPr>
            <a:r>
              <a:rPr lang="en-US" sz="1800" i="0" u="none" strike="noStrike" baseline="0" dirty="0">
                <a:solidFill>
                  <a:srgbClr val="000000"/>
                </a:solidFill>
              </a:rPr>
              <a:t>Deleting entry number 4 from the list of 5 entries.</a:t>
            </a:r>
            <a:endParaRPr lang="en-US" dirty="0"/>
          </a:p>
        </p:txBody>
      </p:sp>
    </p:spTree>
    <p:extLst>
      <p:ext uri="{BB962C8B-B14F-4D97-AF65-F5344CB8AC3E}">
        <p14:creationId xmlns:p14="http://schemas.microsoft.com/office/powerpoint/2010/main" val="112805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38214C-A4A2-464A-AC26-CCCA964A2CA9}"/>
              </a:ext>
            </a:extLst>
          </p:cNvPr>
          <p:cNvPicPr>
            <a:picLocks noChangeAspect="1"/>
          </p:cNvPicPr>
          <p:nvPr/>
        </p:nvPicPr>
        <p:blipFill>
          <a:blip r:embed="rId2"/>
          <a:stretch>
            <a:fillRect/>
          </a:stretch>
        </p:blipFill>
        <p:spPr>
          <a:xfrm>
            <a:off x="417014" y="1392910"/>
            <a:ext cx="9596284" cy="2595716"/>
          </a:xfrm>
          <a:prstGeom prst="rect">
            <a:avLst/>
          </a:prstGeom>
        </p:spPr>
      </p:pic>
      <p:sp>
        <p:nvSpPr>
          <p:cNvPr id="4" name="TextBox 3">
            <a:extLst>
              <a:ext uri="{FF2B5EF4-FFF2-40B4-BE49-F238E27FC236}">
                <a16:creationId xmlns:a16="http://schemas.microsoft.com/office/drawing/2014/main" id="{A28EB5B3-41BE-4C51-BF42-3B6FB2D94E45}"/>
              </a:ext>
            </a:extLst>
          </p:cNvPr>
          <p:cNvSpPr txBox="1"/>
          <p:nvPr/>
        </p:nvSpPr>
        <p:spPr>
          <a:xfrm>
            <a:off x="436228" y="637563"/>
            <a:ext cx="8313489" cy="369332"/>
          </a:xfrm>
          <a:prstGeom prst="rect">
            <a:avLst/>
          </a:prstGeom>
          <a:noFill/>
        </p:spPr>
        <p:txBody>
          <a:bodyPr wrap="square" rtlCol="0">
            <a:spAutoFit/>
          </a:bodyPr>
          <a:lstStyle/>
          <a:p>
            <a:r>
              <a:rPr lang="en-US" dirty="0"/>
              <a:t>After deleting entry number 4, we get the following list.</a:t>
            </a:r>
          </a:p>
        </p:txBody>
      </p:sp>
    </p:spTree>
    <p:extLst>
      <p:ext uri="{BB962C8B-B14F-4D97-AF65-F5344CB8AC3E}">
        <p14:creationId xmlns:p14="http://schemas.microsoft.com/office/powerpoint/2010/main" val="282148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7A01D-2608-4E1D-9078-7084442DD902}"/>
              </a:ext>
            </a:extLst>
          </p:cNvPr>
          <p:cNvSpPr txBox="1"/>
          <p:nvPr/>
        </p:nvSpPr>
        <p:spPr>
          <a:xfrm>
            <a:off x="436228" y="713064"/>
            <a:ext cx="11299970" cy="646331"/>
          </a:xfrm>
          <a:prstGeom prst="rect">
            <a:avLst/>
          </a:prstGeom>
          <a:noFill/>
        </p:spPr>
        <p:txBody>
          <a:bodyPr wrap="square" rtlCol="0">
            <a:spAutoFit/>
          </a:bodyPr>
          <a:lstStyle/>
          <a:p>
            <a:r>
              <a:rPr lang="en-US" dirty="0"/>
              <a:t>Search function: </a:t>
            </a:r>
          </a:p>
          <a:p>
            <a:pPr marL="285750" indent="-285750">
              <a:buFont typeface="Wingdings" panose="05000000000000000000" pitchFamily="2" charset="2"/>
              <a:buChar char="q"/>
            </a:pPr>
            <a:r>
              <a:rPr lang="en-US" sz="1800" b="0" i="0" u="none" strike="noStrike" baseline="0" dirty="0">
                <a:solidFill>
                  <a:srgbClr val="000000"/>
                </a:solidFill>
              </a:rPr>
              <a:t>Searching for data, we get the below results. </a:t>
            </a:r>
            <a:endParaRPr lang="en-US" dirty="0"/>
          </a:p>
        </p:txBody>
      </p:sp>
      <p:pic>
        <p:nvPicPr>
          <p:cNvPr id="4" name="Picture 3">
            <a:extLst>
              <a:ext uri="{FF2B5EF4-FFF2-40B4-BE49-F238E27FC236}">
                <a16:creationId xmlns:a16="http://schemas.microsoft.com/office/drawing/2014/main" id="{9423A64F-05DC-4237-854A-D9FD2121751A}"/>
              </a:ext>
            </a:extLst>
          </p:cNvPr>
          <p:cNvPicPr>
            <a:picLocks noChangeAspect="1"/>
          </p:cNvPicPr>
          <p:nvPr/>
        </p:nvPicPr>
        <p:blipFill>
          <a:blip r:embed="rId2"/>
          <a:stretch>
            <a:fillRect/>
          </a:stretch>
        </p:blipFill>
        <p:spPr>
          <a:xfrm>
            <a:off x="436228" y="1481130"/>
            <a:ext cx="9635613" cy="2054942"/>
          </a:xfrm>
          <a:prstGeom prst="rect">
            <a:avLst/>
          </a:prstGeom>
        </p:spPr>
      </p:pic>
      <p:pic>
        <p:nvPicPr>
          <p:cNvPr id="6" name="Picture 5">
            <a:extLst>
              <a:ext uri="{FF2B5EF4-FFF2-40B4-BE49-F238E27FC236}">
                <a16:creationId xmlns:a16="http://schemas.microsoft.com/office/drawing/2014/main" id="{BA302043-562C-4CFE-A374-3FA3E29EB61E}"/>
              </a:ext>
            </a:extLst>
          </p:cNvPr>
          <p:cNvPicPr>
            <a:picLocks noChangeAspect="1"/>
          </p:cNvPicPr>
          <p:nvPr/>
        </p:nvPicPr>
        <p:blipFill>
          <a:blip r:embed="rId3"/>
          <a:stretch>
            <a:fillRect/>
          </a:stretch>
        </p:blipFill>
        <p:spPr>
          <a:xfrm>
            <a:off x="436227" y="3720630"/>
            <a:ext cx="9635613" cy="2084439"/>
          </a:xfrm>
          <a:prstGeom prst="rect">
            <a:avLst/>
          </a:prstGeom>
        </p:spPr>
      </p:pic>
    </p:spTree>
    <p:extLst>
      <p:ext uri="{BB962C8B-B14F-4D97-AF65-F5344CB8AC3E}">
        <p14:creationId xmlns:p14="http://schemas.microsoft.com/office/powerpoint/2010/main" val="41430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C2F6-47BF-400B-82AD-6A82A53D55D3}"/>
              </a:ext>
            </a:extLst>
          </p:cNvPr>
          <p:cNvSpPr>
            <a:spLocks noGrp="1"/>
          </p:cNvSpPr>
          <p:nvPr>
            <p:ph type="title"/>
          </p:nvPr>
        </p:nvSpPr>
        <p:spPr/>
        <p:txBody>
          <a:bodyPr/>
          <a:lstStyle/>
          <a:p>
            <a:r>
              <a:rPr lang="en-US" dirty="0"/>
              <a:t>Conclusion</a:t>
            </a:r>
          </a:p>
        </p:txBody>
      </p:sp>
      <p:sp>
        <p:nvSpPr>
          <p:cNvPr id="6" name="TextBox 5">
            <a:extLst>
              <a:ext uri="{FF2B5EF4-FFF2-40B4-BE49-F238E27FC236}">
                <a16:creationId xmlns:a16="http://schemas.microsoft.com/office/drawing/2014/main" id="{7AC1BF0B-9CBC-40D0-9906-7FB43601B013}"/>
              </a:ext>
            </a:extLst>
          </p:cNvPr>
          <p:cNvSpPr txBox="1"/>
          <p:nvPr/>
        </p:nvSpPr>
        <p:spPr>
          <a:xfrm>
            <a:off x="511728" y="2063692"/>
            <a:ext cx="11099080"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This program displays the passengers in different flights with their respective destinations and bag weights. We then provide a number for flight in which the luggage is placed, hence not being misplaced. </a:t>
            </a:r>
          </a:p>
          <a:p>
            <a:pPr marL="285750" indent="-285750">
              <a:buFont typeface="Wingdings" panose="05000000000000000000" pitchFamily="2" charset="2"/>
              <a:buChar char="q"/>
            </a:pPr>
            <a:endParaRPr lang="en-US"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We can check in or check out using the luggage handler. We can also display all the entries stored in the Luggage Handler and view them to gain information. </a:t>
            </a:r>
          </a:p>
          <a:p>
            <a:pPr marL="285750" indent="-285750">
              <a:buFont typeface="Wingdings" panose="05000000000000000000" pitchFamily="2" charset="2"/>
              <a:buChar char="q"/>
            </a:pPr>
            <a:endParaRPr lang="en-US"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This project can be used in Airports, Railway Station, Ports and even in hotels as it can help the luggage reach the right hands in a much faster way. </a:t>
            </a:r>
            <a:endParaRPr lang="en-US" dirty="0"/>
          </a:p>
        </p:txBody>
      </p:sp>
    </p:spTree>
    <p:extLst>
      <p:ext uri="{BB962C8B-B14F-4D97-AF65-F5344CB8AC3E}">
        <p14:creationId xmlns:p14="http://schemas.microsoft.com/office/powerpoint/2010/main" val="420671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8450-488A-4711-95C7-72C15398C289}"/>
              </a:ext>
            </a:extLst>
          </p:cNvPr>
          <p:cNvSpPr>
            <a:spLocks noGrp="1"/>
          </p:cNvSpPr>
          <p:nvPr>
            <p:ph type="title"/>
          </p:nvPr>
        </p:nvSpPr>
        <p:spPr/>
        <p:txBody>
          <a:bodyPr/>
          <a:lstStyle/>
          <a:p>
            <a:r>
              <a:rPr lang="en-US" dirty="0"/>
              <a:t>OBJECTIVES OF THE COURSE</a:t>
            </a:r>
          </a:p>
        </p:txBody>
      </p:sp>
      <p:sp>
        <p:nvSpPr>
          <p:cNvPr id="4" name="TextBox 3">
            <a:extLst>
              <a:ext uri="{FF2B5EF4-FFF2-40B4-BE49-F238E27FC236}">
                <a16:creationId xmlns:a16="http://schemas.microsoft.com/office/drawing/2014/main" id="{C9BF99A9-CBB2-49D1-8FA9-FBCAE5993F0B}"/>
              </a:ext>
            </a:extLst>
          </p:cNvPr>
          <p:cNvSpPr txBox="1"/>
          <p:nvPr/>
        </p:nvSpPr>
        <p:spPr>
          <a:xfrm>
            <a:off x="581192" y="2105637"/>
            <a:ext cx="11029616" cy="2585323"/>
          </a:xfrm>
          <a:prstGeom prst="rect">
            <a:avLst/>
          </a:prstGeom>
          <a:noFill/>
        </p:spPr>
        <p:txBody>
          <a:bodyPr wrap="square" rtlCol="0">
            <a:spAutoFit/>
          </a:bodyPr>
          <a:lstStyle/>
          <a:p>
            <a:pPr marL="285750" indent="-285750">
              <a:buFont typeface="Wingdings" panose="05000000000000000000" pitchFamily="2" charset="2"/>
              <a:buChar char="q"/>
            </a:pPr>
            <a:r>
              <a:rPr lang="en-GB" altLang="en-US" dirty="0"/>
              <a:t>The student shall be capable of identifying a problem related to the field of computer science and carry out a mini project on the problem defined.</a:t>
            </a:r>
          </a:p>
          <a:p>
            <a:endParaRPr lang="en-GB" altLang="en-US" dirty="0"/>
          </a:p>
          <a:p>
            <a:endParaRPr lang="en-GB" altLang="en-US" dirty="0"/>
          </a:p>
          <a:p>
            <a:pPr marL="285750" indent="-285750">
              <a:buFont typeface="Wingdings" panose="05000000000000000000" pitchFamily="2" charset="2"/>
              <a:buChar char="q"/>
            </a:pPr>
            <a:r>
              <a:rPr lang="en-GB" altLang="en-US" dirty="0"/>
              <a:t>The student should be able to design and implement an algorithm for   the chosen problem statement.</a:t>
            </a:r>
          </a:p>
          <a:p>
            <a:endParaRPr lang="en-GB" altLang="en-US" dirty="0"/>
          </a:p>
          <a:p>
            <a:endParaRPr lang="en-GB" altLang="en-US" dirty="0"/>
          </a:p>
          <a:p>
            <a:pPr marL="285750" indent="-285750">
              <a:buFont typeface="Wingdings" panose="05000000000000000000" pitchFamily="2" charset="2"/>
              <a:buChar char="q"/>
            </a:pPr>
            <a:r>
              <a:rPr lang="en-GB" altLang="en-US" dirty="0">
                <a:sym typeface="+mn-ea"/>
              </a:rPr>
              <a:t>Student should be able to design an appropriate data structure(s) and demonstrate all its operations in detail.</a:t>
            </a:r>
            <a:endParaRPr lang="en-GB" altLang="en-US" dirty="0"/>
          </a:p>
          <a:p>
            <a:endParaRPr lang="en-US" dirty="0"/>
          </a:p>
        </p:txBody>
      </p:sp>
    </p:spTree>
    <p:extLst>
      <p:ext uri="{BB962C8B-B14F-4D97-AF65-F5344CB8AC3E}">
        <p14:creationId xmlns:p14="http://schemas.microsoft.com/office/powerpoint/2010/main" val="147915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 REVANTH KUMAR </a:t>
            </a:r>
          </a:p>
          <a:p>
            <a:r>
              <a:rPr lang="en-US" dirty="0">
                <a:solidFill>
                  <a:schemeClr val="bg2"/>
                </a:solidFill>
              </a:rPr>
              <a:t>1NH19CS149</a:t>
            </a:r>
          </a:p>
          <a:p>
            <a:r>
              <a:rPr lang="en-US" dirty="0">
                <a:solidFill>
                  <a:schemeClr val="bg2"/>
                </a:solidFill>
              </a:rPr>
              <a:t>III SEM</a:t>
            </a:r>
          </a:p>
          <a:p>
            <a:r>
              <a:rPr lang="en-US" dirty="0">
                <a:solidFill>
                  <a:schemeClr val="bg2"/>
                </a:solidFill>
              </a:rPr>
              <a:t>3C</a:t>
            </a:r>
          </a:p>
          <a:p>
            <a:r>
              <a:rPr lang="en-US" dirty="0">
                <a:solidFill>
                  <a:schemeClr val="bg2"/>
                </a:solidFill>
              </a:rPr>
              <a:t>NHCE</a:t>
            </a: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4E1E-227F-443E-9560-49EF90CBA1B9}"/>
              </a:ext>
            </a:extLst>
          </p:cNvPr>
          <p:cNvSpPr>
            <a:spLocks noGrp="1"/>
          </p:cNvSpPr>
          <p:nvPr>
            <p:ph type="title"/>
          </p:nvPr>
        </p:nvSpPr>
        <p:spPr/>
        <p:txBody>
          <a:bodyPr/>
          <a:lstStyle/>
          <a:p>
            <a:r>
              <a:rPr lang="en-US" dirty="0"/>
              <a:t>ABSTRACT</a:t>
            </a:r>
          </a:p>
        </p:txBody>
      </p:sp>
      <p:sp>
        <p:nvSpPr>
          <p:cNvPr id="6" name="TextBox 5">
            <a:extLst>
              <a:ext uri="{FF2B5EF4-FFF2-40B4-BE49-F238E27FC236}">
                <a16:creationId xmlns:a16="http://schemas.microsoft.com/office/drawing/2014/main" id="{1270A746-81B6-4912-85A9-3024376638EA}"/>
              </a:ext>
            </a:extLst>
          </p:cNvPr>
          <p:cNvSpPr txBox="1"/>
          <p:nvPr/>
        </p:nvSpPr>
        <p:spPr>
          <a:xfrm>
            <a:off x="581192" y="2072081"/>
            <a:ext cx="11029616" cy="3970318"/>
          </a:xfrm>
          <a:prstGeom prst="rect">
            <a:avLst/>
          </a:prstGeom>
          <a:noFill/>
        </p:spPr>
        <p:txBody>
          <a:bodyPr wrap="square" rtlCol="0">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The main purpose of developing the project was to store all the information about the passenger’s luggage and help in reaching the luggage to the right passenger.</a:t>
            </a:r>
          </a:p>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 The software is capable of storing the passenger’s information while checking in and also delete the passenger’s data while checking out. This program displays the passengers in different flights with their respective destinations and bag weights. </a:t>
            </a:r>
          </a:p>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My project is aimed at reducing the instances of lost bags, increasing the ability to track and report on baggage including weight changes to prevent theft and loss. Luggage handler can add, delete and feed information like name, age, flight number, destination. </a:t>
            </a:r>
          </a:p>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We use a data structure for updating luggage one by one. This project can be used in Airports, Railway Station, Ports and even in hotels as it can help the luggage reach the right hands in a much faster way. Using data structures moreover, will help us easily locate luggage as we’ll know in which flight the luggage is present. </a:t>
            </a:r>
            <a:endParaRPr lang="en-US" dirty="0"/>
          </a:p>
        </p:txBody>
      </p:sp>
    </p:spTree>
    <p:extLst>
      <p:ext uri="{BB962C8B-B14F-4D97-AF65-F5344CB8AC3E}">
        <p14:creationId xmlns:p14="http://schemas.microsoft.com/office/powerpoint/2010/main" val="2534445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447B-786A-4E5C-8AC4-42629167BC3B}"/>
              </a:ext>
            </a:extLst>
          </p:cNvPr>
          <p:cNvSpPr>
            <a:spLocks noGrp="1"/>
          </p:cNvSpPr>
          <p:nvPr>
            <p:ph type="title"/>
          </p:nvPr>
        </p:nvSpPr>
        <p:spPr/>
        <p:txBody>
          <a:bodyPr/>
          <a:lstStyle/>
          <a:p>
            <a:r>
              <a:rPr lang="en-US" dirty="0"/>
              <a:t>Problem statement and Objectives </a:t>
            </a:r>
          </a:p>
        </p:txBody>
      </p:sp>
      <p:sp>
        <p:nvSpPr>
          <p:cNvPr id="4" name="TextBox 3">
            <a:extLst>
              <a:ext uri="{FF2B5EF4-FFF2-40B4-BE49-F238E27FC236}">
                <a16:creationId xmlns:a16="http://schemas.microsoft.com/office/drawing/2014/main" id="{AAF323E1-7C8F-4C6A-87AD-D7BC703BE676}"/>
              </a:ext>
            </a:extLst>
          </p:cNvPr>
          <p:cNvSpPr txBox="1"/>
          <p:nvPr/>
        </p:nvSpPr>
        <p:spPr>
          <a:xfrm>
            <a:off x="437625" y="1946246"/>
            <a:ext cx="11316749"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000000"/>
                </a:solidFill>
                <a:latin typeface="Calibri" panose="020F0502020204030204" pitchFamily="34" charset="0"/>
              </a:rPr>
              <a:t>Losing luggage is a problem people face time to time. The reasons might differ, you might forget to collect your luggage, your flight attendant types in a wrong destination code or your luggage is loaded into a wrong plane.</a:t>
            </a:r>
          </a:p>
          <a:p>
            <a:pPr marL="285750" indent="-285750">
              <a:buFont typeface="Wingdings" panose="05000000000000000000" pitchFamily="2" charset="2"/>
              <a:buChar char="q"/>
            </a:pPr>
            <a:endParaRPr lang="en-US"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dirty="0">
                <a:solidFill>
                  <a:srgbClr val="000000"/>
                </a:solidFill>
                <a:latin typeface="Calibri" panose="020F0502020204030204" pitchFamily="34" charset="0"/>
              </a:rPr>
              <a:t>The main moto here is to keep track of your luggage. </a:t>
            </a:r>
            <a:r>
              <a:rPr lang="en-US" sz="1800" b="0" i="0" u="none" strike="noStrike" baseline="0" dirty="0">
                <a:solidFill>
                  <a:srgbClr val="000000"/>
                </a:solidFill>
                <a:latin typeface="Calibri" panose="020F0502020204030204" pitchFamily="34" charset="0"/>
              </a:rPr>
              <a:t>Luggage handler can add, delete, feed and search information like name, age, flight number, destination.</a:t>
            </a:r>
          </a:p>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 We use a queue data structure for updating luggage one by one. We can check in or check out using the luggage handler. </a:t>
            </a:r>
          </a:p>
          <a:p>
            <a:endParaRPr lang="en-US"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We can also display all the entries stored in the Luggage Handler and view them to gain information. </a:t>
            </a:r>
            <a:endParaRPr lang="en-US" dirty="0"/>
          </a:p>
          <a:p>
            <a:endParaRPr lang="en-US" dirty="0"/>
          </a:p>
          <a:p>
            <a:endParaRPr lang="en-US" dirty="0">
              <a:solidFill>
                <a:srgbClr val="000000"/>
              </a:solidFill>
              <a:latin typeface="Calibri" panose="020F0502020204030204" pitchFamily="34" charset="0"/>
            </a:endParaRPr>
          </a:p>
          <a:p>
            <a:pPr marL="285750" indent="-285750">
              <a:buFont typeface="Wingdings" panose="05000000000000000000" pitchFamily="2" charset="2"/>
              <a:buChar char="q"/>
            </a:pP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42837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3EF9-51FF-4275-9F8B-73B2455DA912}"/>
              </a:ext>
            </a:extLst>
          </p:cNvPr>
          <p:cNvSpPr>
            <a:spLocks noGrp="1"/>
          </p:cNvSpPr>
          <p:nvPr>
            <p:ph type="title"/>
          </p:nvPr>
        </p:nvSpPr>
        <p:spPr/>
        <p:txBody>
          <a:bodyPr/>
          <a:lstStyle/>
          <a:p>
            <a:r>
              <a:rPr lang="en-US" dirty="0"/>
              <a:t>REQUIREMENTS </a:t>
            </a:r>
          </a:p>
        </p:txBody>
      </p:sp>
      <p:sp>
        <p:nvSpPr>
          <p:cNvPr id="4" name="TextBox 3">
            <a:extLst>
              <a:ext uri="{FF2B5EF4-FFF2-40B4-BE49-F238E27FC236}">
                <a16:creationId xmlns:a16="http://schemas.microsoft.com/office/drawing/2014/main" id="{075C17BD-6DA1-4FD7-A7AD-F8A865D0FE9A}"/>
              </a:ext>
            </a:extLst>
          </p:cNvPr>
          <p:cNvSpPr txBox="1"/>
          <p:nvPr/>
        </p:nvSpPr>
        <p:spPr>
          <a:xfrm>
            <a:off x="486561" y="2063692"/>
            <a:ext cx="11124247" cy="3693319"/>
          </a:xfrm>
          <a:prstGeom prst="rect">
            <a:avLst/>
          </a:prstGeom>
          <a:noFill/>
        </p:spPr>
        <p:txBody>
          <a:bodyPr wrap="square" rtlCol="0">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Processor : Intel i3 or above / AMD Ryzen 3 or above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RAM : 2GB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Hard Disk : 10 GB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Input device : Standard Keyboard and Mouse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Output device : </a:t>
            </a:r>
            <a:r>
              <a:rPr lang="en-US" sz="1800" b="0" i="0" u="none" strike="noStrike" baseline="0" dirty="0">
                <a:solidFill>
                  <a:srgbClr val="000000"/>
                </a:solidFill>
                <a:latin typeface="Times New Roman" panose="02020603050405020304" pitchFamily="18" charset="0"/>
              </a:rPr>
              <a:t>1920x1080 </a:t>
            </a:r>
            <a:r>
              <a:rPr lang="en-US" sz="1800" b="0" i="0" u="none" strike="noStrike" baseline="0" dirty="0">
                <a:solidFill>
                  <a:srgbClr val="000000"/>
                </a:solidFill>
                <a:latin typeface="Calibri" panose="020F0502020204030204" pitchFamily="34" charset="0"/>
              </a:rPr>
              <a:t>Resolution Monitor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Operating system : Windows XP or higher </a:t>
            </a:r>
          </a:p>
          <a:p>
            <a:pPr marL="285750" indent="-285750">
              <a:buFont typeface="Wingdings" panose="05000000000000000000" pitchFamily="2" charset="2"/>
              <a:buChar char="q"/>
            </a:pP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q"/>
            </a:pPr>
            <a:r>
              <a:rPr lang="en-US" sz="1800" b="0" i="0" u="none" strike="noStrike" baseline="0" dirty="0">
                <a:solidFill>
                  <a:srgbClr val="000000"/>
                </a:solidFill>
                <a:latin typeface="Calibri" panose="020F0502020204030204" pitchFamily="34" charset="0"/>
              </a:rPr>
              <a:t>C Compiler : CODEBLOCKS or any c compiler </a:t>
            </a:r>
            <a:endParaRPr lang="en-US" dirty="0"/>
          </a:p>
        </p:txBody>
      </p:sp>
    </p:spTree>
    <p:extLst>
      <p:ext uri="{BB962C8B-B14F-4D97-AF65-F5344CB8AC3E}">
        <p14:creationId xmlns:p14="http://schemas.microsoft.com/office/powerpoint/2010/main" val="85873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EBB0-21DC-42E6-8DAA-AB6EFB6C418A}"/>
              </a:ext>
            </a:extLst>
          </p:cNvPr>
          <p:cNvSpPr>
            <a:spLocks noGrp="1"/>
          </p:cNvSpPr>
          <p:nvPr>
            <p:ph type="title"/>
          </p:nvPr>
        </p:nvSpPr>
        <p:spPr/>
        <p:txBody>
          <a:bodyPr/>
          <a:lstStyle/>
          <a:p>
            <a:r>
              <a:rPr lang="en-US" dirty="0"/>
              <a:t>queue</a:t>
            </a:r>
          </a:p>
        </p:txBody>
      </p:sp>
      <p:sp>
        <p:nvSpPr>
          <p:cNvPr id="4" name="TextBox 3">
            <a:extLst>
              <a:ext uri="{FF2B5EF4-FFF2-40B4-BE49-F238E27FC236}">
                <a16:creationId xmlns:a16="http://schemas.microsoft.com/office/drawing/2014/main" id="{650C7855-4B24-417E-961B-5ED0DBF35CEE}"/>
              </a:ext>
            </a:extLst>
          </p:cNvPr>
          <p:cNvSpPr txBox="1"/>
          <p:nvPr/>
        </p:nvSpPr>
        <p:spPr>
          <a:xfrm>
            <a:off x="581192" y="2030136"/>
            <a:ext cx="11163395"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Queue is a linear structure which follows a First In First Out (FIFO) order.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Unlike stacks, a queue is open at both its ends. One end is always used to insert data (enqueue) and the other is used to remove data (dequeue).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 real-world example of queue can be a single-lane one-way road, where the vehicle enters first, exits first. More real-world examples can be seen as queues at the ticket windows and bus-stops.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Once a new element is inserted into the Queue, all the elements inserted before the new element in the queue must be removed, to remove the new element.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899916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3A41-F285-489D-BE40-5C9A02D1B1D9}"/>
              </a:ext>
            </a:extLst>
          </p:cNvPr>
          <p:cNvSpPr>
            <a:spLocks noGrp="1"/>
          </p:cNvSpPr>
          <p:nvPr>
            <p:ph type="title"/>
          </p:nvPr>
        </p:nvSpPr>
        <p:spPr/>
        <p:txBody>
          <a:bodyPr/>
          <a:lstStyle/>
          <a:p>
            <a:r>
              <a:rPr lang="en-US" dirty="0"/>
              <a:t>design</a:t>
            </a:r>
          </a:p>
        </p:txBody>
      </p:sp>
      <p:pic>
        <p:nvPicPr>
          <p:cNvPr id="4" name="Picture 3">
            <a:extLst>
              <a:ext uri="{FF2B5EF4-FFF2-40B4-BE49-F238E27FC236}">
                <a16:creationId xmlns:a16="http://schemas.microsoft.com/office/drawing/2014/main" id="{7C00FB79-1EE1-4E5D-A5AA-AEF900D8B2B4}"/>
              </a:ext>
            </a:extLst>
          </p:cNvPr>
          <p:cNvPicPr>
            <a:picLocks noChangeAspect="1"/>
          </p:cNvPicPr>
          <p:nvPr/>
        </p:nvPicPr>
        <p:blipFill>
          <a:blip r:embed="rId2"/>
          <a:stretch>
            <a:fillRect/>
          </a:stretch>
        </p:blipFill>
        <p:spPr>
          <a:xfrm>
            <a:off x="646489" y="1828800"/>
            <a:ext cx="10899022" cy="5029200"/>
          </a:xfrm>
          <a:prstGeom prst="rect">
            <a:avLst/>
          </a:prstGeom>
        </p:spPr>
      </p:pic>
      <p:sp>
        <p:nvSpPr>
          <p:cNvPr id="5" name="TextBox 4">
            <a:extLst>
              <a:ext uri="{FF2B5EF4-FFF2-40B4-BE49-F238E27FC236}">
                <a16:creationId xmlns:a16="http://schemas.microsoft.com/office/drawing/2014/main" id="{58C65D39-8848-4A94-AC6F-5D09E871735A}"/>
              </a:ext>
            </a:extLst>
          </p:cNvPr>
          <p:cNvSpPr txBox="1"/>
          <p:nvPr/>
        </p:nvSpPr>
        <p:spPr>
          <a:xfrm>
            <a:off x="1585519" y="3926048"/>
            <a:ext cx="1602298" cy="307777"/>
          </a:xfrm>
          <a:prstGeom prst="rect">
            <a:avLst/>
          </a:prstGeom>
          <a:noFill/>
        </p:spPr>
        <p:txBody>
          <a:bodyPr wrap="square" rtlCol="0">
            <a:spAutoFit/>
          </a:bodyPr>
          <a:lstStyle/>
          <a:p>
            <a:r>
              <a:rPr lang="en-US" sz="1400" dirty="0"/>
              <a:t>Luggage Handler</a:t>
            </a:r>
          </a:p>
        </p:txBody>
      </p:sp>
      <p:sp>
        <p:nvSpPr>
          <p:cNvPr id="6" name="TextBox 5">
            <a:extLst>
              <a:ext uri="{FF2B5EF4-FFF2-40B4-BE49-F238E27FC236}">
                <a16:creationId xmlns:a16="http://schemas.microsoft.com/office/drawing/2014/main" id="{EFA15EFD-047A-4DC1-9AB5-A7C3DF48773D}"/>
              </a:ext>
            </a:extLst>
          </p:cNvPr>
          <p:cNvSpPr txBox="1"/>
          <p:nvPr/>
        </p:nvSpPr>
        <p:spPr>
          <a:xfrm>
            <a:off x="4387442" y="2206305"/>
            <a:ext cx="2038525" cy="584775"/>
          </a:xfrm>
          <a:prstGeom prst="rect">
            <a:avLst/>
          </a:prstGeom>
          <a:noFill/>
        </p:spPr>
        <p:txBody>
          <a:bodyPr wrap="square" rtlCol="0">
            <a:spAutoFit/>
          </a:bodyPr>
          <a:lstStyle/>
          <a:p>
            <a:pPr algn="ctr"/>
            <a:r>
              <a:rPr lang="en-US" sz="1600" dirty="0"/>
              <a:t>INSERT PASSENGER INFORMATION</a:t>
            </a:r>
          </a:p>
        </p:txBody>
      </p:sp>
      <p:sp>
        <p:nvSpPr>
          <p:cNvPr id="7" name="TextBox 6">
            <a:extLst>
              <a:ext uri="{FF2B5EF4-FFF2-40B4-BE49-F238E27FC236}">
                <a16:creationId xmlns:a16="http://schemas.microsoft.com/office/drawing/2014/main" id="{2466F4F5-0F20-4A45-8423-1A3B11B9D4AE}"/>
              </a:ext>
            </a:extLst>
          </p:cNvPr>
          <p:cNvSpPr txBox="1"/>
          <p:nvPr/>
        </p:nvSpPr>
        <p:spPr>
          <a:xfrm>
            <a:off x="4387442" y="3204594"/>
            <a:ext cx="2038525" cy="523220"/>
          </a:xfrm>
          <a:prstGeom prst="rect">
            <a:avLst/>
          </a:prstGeom>
          <a:noFill/>
        </p:spPr>
        <p:txBody>
          <a:bodyPr wrap="square" rtlCol="0">
            <a:spAutoFit/>
          </a:bodyPr>
          <a:lstStyle/>
          <a:p>
            <a:pPr algn="ctr"/>
            <a:r>
              <a:rPr lang="en-US" sz="1400" dirty="0"/>
              <a:t>DISPLAY PASSENGER’S INFORMATION </a:t>
            </a:r>
          </a:p>
        </p:txBody>
      </p:sp>
      <p:sp>
        <p:nvSpPr>
          <p:cNvPr id="8" name="TextBox 7">
            <a:extLst>
              <a:ext uri="{FF2B5EF4-FFF2-40B4-BE49-F238E27FC236}">
                <a16:creationId xmlns:a16="http://schemas.microsoft.com/office/drawing/2014/main" id="{C91BED3F-B2A2-4550-BB76-590BB2F69F88}"/>
              </a:ext>
            </a:extLst>
          </p:cNvPr>
          <p:cNvSpPr txBox="1"/>
          <p:nvPr/>
        </p:nvSpPr>
        <p:spPr>
          <a:xfrm>
            <a:off x="4328719" y="4102217"/>
            <a:ext cx="2097248" cy="584775"/>
          </a:xfrm>
          <a:prstGeom prst="rect">
            <a:avLst/>
          </a:prstGeom>
          <a:noFill/>
        </p:spPr>
        <p:txBody>
          <a:bodyPr wrap="square" rtlCol="0">
            <a:spAutoFit/>
          </a:bodyPr>
          <a:lstStyle/>
          <a:p>
            <a:pPr algn="ctr"/>
            <a:r>
              <a:rPr lang="en-US" sz="1600" dirty="0"/>
              <a:t>REMOVE PASSENGER AFTER CHECKOUT</a:t>
            </a:r>
          </a:p>
        </p:txBody>
      </p:sp>
      <p:sp>
        <p:nvSpPr>
          <p:cNvPr id="9" name="TextBox 8">
            <a:extLst>
              <a:ext uri="{FF2B5EF4-FFF2-40B4-BE49-F238E27FC236}">
                <a16:creationId xmlns:a16="http://schemas.microsoft.com/office/drawing/2014/main" id="{F64465C1-748B-43CC-B31E-612C795B0C3E}"/>
              </a:ext>
            </a:extLst>
          </p:cNvPr>
          <p:cNvSpPr txBox="1"/>
          <p:nvPr/>
        </p:nvSpPr>
        <p:spPr>
          <a:xfrm>
            <a:off x="4387442" y="5142045"/>
            <a:ext cx="2097248" cy="523220"/>
          </a:xfrm>
          <a:prstGeom prst="rect">
            <a:avLst/>
          </a:prstGeom>
          <a:noFill/>
        </p:spPr>
        <p:txBody>
          <a:bodyPr wrap="square" rtlCol="0">
            <a:spAutoFit/>
          </a:bodyPr>
          <a:lstStyle/>
          <a:p>
            <a:pPr algn="ctr"/>
            <a:r>
              <a:rPr lang="en-US" sz="1400" dirty="0"/>
              <a:t>SEARCH FOR A PASSENGER’S LUGGAGE</a:t>
            </a:r>
          </a:p>
        </p:txBody>
      </p:sp>
      <p:sp>
        <p:nvSpPr>
          <p:cNvPr id="10" name="TextBox 9">
            <a:extLst>
              <a:ext uri="{FF2B5EF4-FFF2-40B4-BE49-F238E27FC236}">
                <a16:creationId xmlns:a16="http://schemas.microsoft.com/office/drawing/2014/main" id="{11EA9553-451A-431F-8DB4-344462756CD0}"/>
              </a:ext>
            </a:extLst>
          </p:cNvPr>
          <p:cNvSpPr txBox="1"/>
          <p:nvPr/>
        </p:nvSpPr>
        <p:spPr>
          <a:xfrm>
            <a:off x="4538444" y="6155844"/>
            <a:ext cx="1828800" cy="369332"/>
          </a:xfrm>
          <a:prstGeom prst="rect">
            <a:avLst/>
          </a:prstGeom>
          <a:noFill/>
        </p:spPr>
        <p:txBody>
          <a:bodyPr wrap="square" rtlCol="0">
            <a:spAutoFit/>
          </a:bodyPr>
          <a:lstStyle/>
          <a:p>
            <a:pPr algn="ctr"/>
            <a:r>
              <a:rPr lang="en-US" dirty="0"/>
              <a:t>EXIT</a:t>
            </a:r>
          </a:p>
        </p:txBody>
      </p:sp>
      <p:sp>
        <p:nvSpPr>
          <p:cNvPr id="11" name="TextBox 10">
            <a:extLst>
              <a:ext uri="{FF2B5EF4-FFF2-40B4-BE49-F238E27FC236}">
                <a16:creationId xmlns:a16="http://schemas.microsoft.com/office/drawing/2014/main" id="{0A68D24D-3841-4D6C-9E82-E71E62EA6DCD}"/>
              </a:ext>
            </a:extLst>
          </p:cNvPr>
          <p:cNvSpPr txBox="1"/>
          <p:nvPr/>
        </p:nvSpPr>
        <p:spPr>
          <a:xfrm>
            <a:off x="7894039" y="2085072"/>
            <a:ext cx="2466363" cy="646331"/>
          </a:xfrm>
          <a:prstGeom prst="rect">
            <a:avLst/>
          </a:prstGeom>
          <a:noFill/>
        </p:spPr>
        <p:txBody>
          <a:bodyPr wrap="square" rtlCol="0">
            <a:spAutoFit/>
          </a:bodyPr>
          <a:lstStyle/>
          <a:p>
            <a:pPr algn="ctr"/>
            <a:r>
              <a:rPr lang="en-US" sz="1200" dirty="0"/>
              <a:t>ENTER AGE,NAME,DESTINATION,FLIGHT NO. AND BAG WEIGHT</a:t>
            </a:r>
          </a:p>
        </p:txBody>
      </p:sp>
      <p:sp>
        <p:nvSpPr>
          <p:cNvPr id="12" name="TextBox 11">
            <a:extLst>
              <a:ext uri="{FF2B5EF4-FFF2-40B4-BE49-F238E27FC236}">
                <a16:creationId xmlns:a16="http://schemas.microsoft.com/office/drawing/2014/main" id="{55371C16-D2D6-46A1-8631-A511E01308E6}"/>
              </a:ext>
            </a:extLst>
          </p:cNvPr>
          <p:cNvSpPr txBox="1"/>
          <p:nvPr/>
        </p:nvSpPr>
        <p:spPr>
          <a:xfrm>
            <a:off x="7894039" y="3087149"/>
            <a:ext cx="2466363" cy="584775"/>
          </a:xfrm>
          <a:prstGeom prst="rect">
            <a:avLst/>
          </a:prstGeom>
          <a:noFill/>
        </p:spPr>
        <p:txBody>
          <a:bodyPr wrap="square" rtlCol="0">
            <a:spAutoFit/>
          </a:bodyPr>
          <a:lstStyle/>
          <a:p>
            <a:pPr algn="ctr"/>
            <a:r>
              <a:rPr lang="en-US" sz="1600" dirty="0"/>
              <a:t>SHOW ALL PASSENGER’S DATA</a:t>
            </a:r>
          </a:p>
        </p:txBody>
      </p:sp>
      <p:sp>
        <p:nvSpPr>
          <p:cNvPr id="13" name="TextBox 12">
            <a:extLst>
              <a:ext uri="{FF2B5EF4-FFF2-40B4-BE49-F238E27FC236}">
                <a16:creationId xmlns:a16="http://schemas.microsoft.com/office/drawing/2014/main" id="{15923BD0-2861-4E3A-A7CE-67549F62A9C9}"/>
              </a:ext>
            </a:extLst>
          </p:cNvPr>
          <p:cNvSpPr txBox="1"/>
          <p:nvPr/>
        </p:nvSpPr>
        <p:spPr>
          <a:xfrm>
            <a:off x="7894039" y="4051012"/>
            <a:ext cx="2466363" cy="584775"/>
          </a:xfrm>
          <a:prstGeom prst="rect">
            <a:avLst/>
          </a:prstGeom>
          <a:noFill/>
        </p:spPr>
        <p:txBody>
          <a:bodyPr wrap="square" rtlCol="0">
            <a:spAutoFit/>
          </a:bodyPr>
          <a:lstStyle/>
          <a:p>
            <a:pPr algn="ctr"/>
            <a:r>
              <a:rPr lang="en-US" sz="1600" dirty="0"/>
              <a:t>ENTER PASSENGER’S NUMBER TO DELETE </a:t>
            </a:r>
          </a:p>
        </p:txBody>
      </p:sp>
      <p:sp>
        <p:nvSpPr>
          <p:cNvPr id="14" name="TextBox 13">
            <a:extLst>
              <a:ext uri="{FF2B5EF4-FFF2-40B4-BE49-F238E27FC236}">
                <a16:creationId xmlns:a16="http://schemas.microsoft.com/office/drawing/2014/main" id="{69B309A2-DF17-4CE6-99DB-2507B86FE7AD}"/>
              </a:ext>
            </a:extLst>
          </p:cNvPr>
          <p:cNvSpPr txBox="1"/>
          <p:nvPr/>
        </p:nvSpPr>
        <p:spPr>
          <a:xfrm>
            <a:off x="7894039" y="5023264"/>
            <a:ext cx="2466363" cy="584775"/>
          </a:xfrm>
          <a:prstGeom prst="rect">
            <a:avLst/>
          </a:prstGeom>
          <a:noFill/>
        </p:spPr>
        <p:txBody>
          <a:bodyPr wrap="square" rtlCol="0">
            <a:spAutoFit/>
          </a:bodyPr>
          <a:lstStyle/>
          <a:p>
            <a:pPr algn="ctr"/>
            <a:r>
              <a:rPr lang="en-US" sz="1600" dirty="0"/>
              <a:t>ENTER PASSENGER’S NAME TO DELETE</a:t>
            </a:r>
          </a:p>
        </p:txBody>
      </p:sp>
    </p:spTree>
    <p:extLst>
      <p:ext uri="{BB962C8B-B14F-4D97-AF65-F5344CB8AC3E}">
        <p14:creationId xmlns:p14="http://schemas.microsoft.com/office/powerpoint/2010/main" val="42882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25D9D-2066-4F7D-A817-AEBF8E76958A}"/>
              </a:ext>
            </a:extLst>
          </p:cNvPr>
          <p:cNvSpPr>
            <a:spLocks noGrp="1"/>
          </p:cNvSpPr>
          <p:nvPr>
            <p:ph type="title"/>
          </p:nvPr>
        </p:nvSpPr>
        <p:spPr/>
        <p:txBody>
          <a:bodyPr/>
          <a:lstStyle/>
          <a:p>
            <a:r>
              <a:rPr lang="en-US" dirty="0"/>
              <a:t>PROGRAM</a:t>
            </a:r>
          </a:p>
        </p:txBody>
      </p:sp>
      <p:sp>
        <p:nvSpPr>
          <p:cNvPr id="4" name="TextBox 3">
            <a:extLst>
              <a:ext uri="{FF2B5EF4-FFF2-40B4-BE49-F238E27FC236}">
                <a16:creationId xmlns:a16="http://schemas.microsoft.com/office/drawing/2014/main" id="{C1338E7F-C266-46BA-BFC7-3D3C54EA7E0B}"/>
              </a:ext>
            </a:extLst>
          </p:cNvPr>
          <p:cNvSpPr txBox="1"/>
          <p:nvPr/>
        </p:nvSpPr>
        <p:spPr>
          <a:xfrm>
            <a:off x="471181" y="2526111"/>
            <a:ext cx="5452408"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First we’re include the necessary header files.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Create a structure bag, a structure is a user defined date type which allows us to combine data items of different kinds.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Declare the required functions like check-in, checkout, display and search.</a:t>
            </a:r>
          </a:p>
        </p:txBody>
      </p:sp>
      <p:pic>
        <p:nvPicPr>
          <p:cNvPr id="6" name="Picture 5">
            <a:extLst>
              <a:ext uri="{FF2B5EF4-FFF2-40B4-BE49-F238E27FC236}">
                <a16:creationId xmlns:a16="http://schemas.microsoft.com/office/drawing/2014/main" id="{8AE9DF6E-881D-499B-A2FF-F574B728C56C}"/>
              </a:ext>
            </a:extLst>
          </p:cNvPr>
          <p:cNvPicPr>
            <a:picLocks noChangeAspect="1"/>
          </p:cNvPicPr>
          <p:nvPr/>
        </p:nvPicPr>
        <p:blipFill>
          <a:blip r:embed="rId2"/>
          <a:stretch>
            <a:fillRect/>
          </a:stretch>
        </p:blipFill>
        <p:spPr>
          <a:xfrm>
            <a:off x="5923589" y="2214694"/>
            <a:ext cx="5687219" cy="2619741"/>
          </a:xfrm>
          <a:prstGeom prst="rect">
            <a:avLst/>
          </a:prstGeom>
        </p:spPr>
      </p:pic>
    </p:spTree>
    <p:extLst>
      <p:ext uri="{BB962C8B-B14F-4D97-AF65-F5344CB8AC3E}">
        <p14:creationId xmlns:p14="http://schemas.microsoft.com/office/powerpoint/2010/main" val="10118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F8009E-BFB2-40B5-9A33-52762FCE5562}"/>
              </a:ext>
            </a:extLst>
          </p:cNvPr>
          <p:cNvPicPr>
            <a:picLocks noChangeAspect="1"/>
          </p:cNvPicPr>
          <p:nvPr/>
        </p:nvPicPr>
        <p:blipFill>
          <a:blip r:embed="rId2"/>
          <a:stretch>
            <a:fillRect/>
          </a:stretch>
        </p:blipFill>
        <p:spPr>
          <a:xfrm>
            <a:off x="217646" y="1082897"/>
            <a:ext cx="10478317" cy="5363323"/>
          </a:xfrm>
          <a:prstGeom prst="rect">
            <a:avLst/>
          </a:prstGeom>
        </p:spPr>
      </p:pic>
      <p:sp>
        <p:nvSpPr>
          <p:cNvPr id="4" name="TextBox 3">
            <a:extLst>
              <a:ext uri="{FF2B5EF4-FFF2-40B4-BE49-F238E27FC236}">
                <a16:creationId xmlns:a16="http://schemas.microsoft.com/office/drawing/2014/main" id="{9ED2E77E-1735-44E3-8CDE-E3E9F3FAA049}"/>
              </a:ext>
            </a:extLst>
          </p:cNvPr>
          <p:cNvSpPr txBox="1"/>
          <p:nvPr/>
        </p:nvSpPr>
        <p:spPr>
          <a:xfrm>
            <a:off x="4051884" y="1082897"/>
            <a:ext cx="7357144" cy="3139321"/>
          </a:xfrm>
          <a:prstGeom prst="rect">
            <a:avLst/>
          </a:prstGeom>
          <a:noFill/>
        </p:spPr>
        <p:txBody>
          <a:bodyPr wrap="square" rtlCol="0">
            <a:spAutoFit/>
          </a:bodyPr>
          <a:lstStyle/>
          <a:p>
            <a:r>
              <a:rPr lang="en-US" dirty="0"/>
              <a:t>Check-in function:</a:t>
            </a:r>
          </a:p>
          <a:p>
            <a:endParaRPr lang="en-US" dirty="0"/>
          </a:p>
          <a:p>
            <a:pPr marL="285750" indent="-285750">
              <a:buFont typeface="Wingdings" panose="05000000000000000000" pitchFamily="2" charset="2"/>
              <a:buChar char="q"/>
            </a:pPr>
            <a:r>
              <a:rPr lang="en-US" dirty="0"/>
              <a:t>Here, we’re collecting the required data from the user regarding there name, destination, flight number, age and weight of the luggage.</a:t>
            </a:r>
          </a:p>
          <a:p>
            <a:pPr marL="285750" indent="-285750">
              <a:buFont typeface="Wingdings" panose="05000000000000000000" pitchFamily="2" charset="2"/>
              <a:buChar char="q"/>
            </a:pPr>
            <a:endParaRPr lang="en-US" dirty="0"/>
          </a:p>
          <a:p>
            <a:r>
              <a:rPr lang="en-US" dirty="0"/>
              <a:t>Display function: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Check if queue is empty or not. If not empty, display user entered data i.e. age, name, destination, flight number and weight.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014320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120</TotalTime>
  <Words>999</Words>
  <Application>Microsoft Office PowerPoint</Application>
  <PresentationFormat>Widescreen</PresentationFormat>
  <Paragraphs>114</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Gill Sans MT</vt:lpstr>
      <vt:lpstr>Times New Roman</vt:lpstr>
      <vt:lpstr>Wingdings</vt:lpstr>
      <vt:lpstr>Wingdings 2</vt:lpstr>
      <vt:lpstr>Dividend</vt:lpstr>
      <vt:lpstr>LUGGAGE HANDLER</vt:lpstr>
      <vt:lpstr>OBJECTIVES OF THE COURSE</vt:lpstr>
      <vt:lpstr>ABSTRACT</vt:lpstr>
      <vt:lpstr>Problem statement and Objectives </vt:lpstr>
      <vt:lpstr>REQUIREMENTS </vt:lpstr>
      <vt:lpstr>queue</vt:lpstr>
      <vt:lpstr>design</vt:lpstr>
      <vt:lpstr>PROGRAM</vt:lpstr>
      <vt:lpstr>PowerPoint Presentation</vt:lpstr>
      <vt:lpstr>PowerPoint Presentation</vt:lpstr>
      <vt:lpstr>PowerPoint Presentation</vt:lpstr>
      <vt:lpstr>PowerPoint Presentation</vt:lpstr>
      <vt:lpstr>outputs</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LUGGAGE HANDLER</dc:title>
  <dc:creator>Revanth Kumar</dc:creator>
  <cp:lastModifiedBy>Revanth Kumar</cp:lastModifiedBy>
  <cp:revision>24</cp:revision>
  <dcterms:created xsi:type="dcterms:W3CDTF">2021-04-04T07:20:02Z</dcterms:created>
  <dcterms:modified xsi:type="dcterms:W3CDTF">2021-04-05T15:52:30Z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