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9" r:id="rId4"/>
    <p:sldId id="297" r:id="rId5"/>
    <p:sldId id="270" r:id="rId6"/>
    <p:sldId id="287" r:id="rId7"/>
    <p:sldId id="295" r:id="rId8"/>
    <p:sldId id="289" r:id="rId9"/>
    <p:sldId id="296" r:id="rId10"/>
    <p:sldId id="298" r:id="rId11"/>
    <p:sldId id="300" r:id="rId12"/>
    <p:sldId id="301" r:id="rId13"/>
    <p:sldId id="299" r:id="rId14"/>
    <p:sldId id="294" r:id="rId15"/>
    <p:sldId id="284" r:id="rId16"/>
    <p:sldId id="302" r:id="rId17"/>
    <p:sldId id="264" r:id="rId18"/>
    <p:sldId id="293"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0" autoAdjust="0"/>
    <p:restoredTop sz="94660"/>
  </p:normalViewPr>
  <p:slideViewPr>
    <p:cSldViewPr snapToGrid="0">
      <p:cViewPr>
        <p:scale>
          <a:sx n="100" d="100"/>
          <a:sy n="100" d="100"/>
        </p:scale>
        <p:origin x="957"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F2611-4B58-ED43-AC9F-B952F610F406}"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16F9E631-8BA3-154F-A6E6-07CA57FBC2DB}">
      <dgm:prSet phldrT="[Text]"/>
      <dgm:spPr/>
      <dgm:t>
        <a:bodyPr/>
        <a:lstStyle/>
        <a:p>
          <a:r>
            <a:rPr lang="en-US" dirty="0">
              <a:solidFill>
                <a:schemeClr val="tx1"/>
              </a:solidFill>
            </a:rPr>
            <a:t>Literature Survey</a:t>
          </a:r>
        </a:p>
      </dgm:t>
    </dgm:pt>
    <dgm:pt modelId="{4BAA8D80-E90A-6945-90C2-16CAFC77FA6F}" type="parTrans" cxnId="{5D2F70F4-D4C2-FD4A-B54D-45A310324ADC}">
      <dgm:prSet/>
      <dgm:spPr/>
      <dgm:t>
        <a:bodyPr/>
        <a:lstStyle/>
        <a:p>
          <a:endParaRPr lang="en-US">
            <a:solidFill>
              <a:schemeClr val="tx1"/>
            </a:solidFill>
          </a:endParaRPr>
        </a:p>
      </dgm:t>
    </dgm:pt>
    <dgm:pt modelId="{40437896-D1C0-9744-812A-639F6C127825}" type="sibTrans" cxnId="{5D2F70F4-D4C2-FD4A-B54D-45A310324ADC}">
      <dgm:prSet/>
      <dgm:spPr/>
      <dgm:t>
        <a:bodyPr/>
        <a:lstStyle/>
        <a:p>
          <a:endParaRPr lang="en-US">
            <a:solidFill>
              <a:schemeClr val="tx1"/>
            </a:solidFill>
          </a:endParaRPr>
        </a:p>
      </dgm:t>
    </dgm:pt>
    <dgm:pt modelId="{63672145-F932-0941-9207-6FD21631945F}">
      <dgm:prSet phldrT="[Text]"/>
      <dgm:spPr/>
      <dgm:t>
        <a:bodyPr/>
        <a:lstStyle/>
        <a:p>
          <a:r>
            <a:rPr lang="en-US" dirty="0">
              <a:solidFill>
                <a:schemeClr val="tx1"/>
              </a:solidFill>
            </a:rPr>
            <a:t>Design</a:t>
          </a:r>
        </a:p>
        <a:p>
          <a:r>
            <a:rPr lang="en-US" dirty="0">
              <a:solidFill>
                <a:schemeClr val="tx1"/>
              </a:solidFill>
            </a:rPr>
            <a:t>And</a:t>
          </a:r>
        </a:p>
        <a:p>
          <a:r>
            <a:rPr lang="en-US" dirty="0">
              <a:solidFill>
                <a:schemeClr val="tx1"/>
              </a:solidFill>
            </a:rPr>
            <a:t>Code</a:t>
          </a:r>
        </a:p>
      </dgm:t>
    </dgm:pt>
    <dgm:pt modelId="{DA9256D3-306A-2647-A641-4B0B371AA471}" type="parTrans" cxnId="{112C4A37-BD1F-0D4F-8BDF-AF61C42AA624}">
      <dgm:prSet/>
      <dgm:spPr/>
      <dgm:t>
        <a:bodyPr/>
        <a:lstStyle/>
        <a:p>
          <a:endParaRPr lang="en-US">
            <a:solidFill>
              <a:schemeClr val="tx1"/>
            </a:solidFill>
          </a:endParaRPr>
        </a:p>
      </dgm:t>
    </dgm:pt>
    <dgm:pt modelId="{EE4E87B9-A6F7-D040-A8C9-2B94C61F8F15}" type="sibTrans" cxnId="{112C4A37-BD1F-0D4F-8BDF-AF61C42AA624}">
      <dgm:prSet/>
      <dgm:spPr/>
      <dgm:t>
        <a:bodyPr/>
        <a:lstStyle/>
        <a:p>
          <a:endParaRPr lang="en-US">
            <a:solidFill>
              <a:schemeClr val="tx1"/>
            </a:solidFill>
          </a:endParaRPr>
        </a:p>
      </dgm:t>
    </dgm:pt>
    <dgm:pt modelId="{180ED30E-9BB7-2945-8E67-38EC3B69034A}">
      <dgm:prSet phldrT="[Text]"/>
      <dgm:spPr/>
      <dgm:t>
        <a:bodyPr/>
        <a:lstStyle/>
        <a:p>
          <a:r>
            <a:rPr lang="en-US" dirty="0">
              <a:solidFill>
                <a:schemeClr val="tx1"/>
              </a:solidFill>
            </a:rPr>
            <a:t>Implementation</a:t>
          </a:r>
        </a:p>
      </dgm:t>
    </dgm:pt>
    <dgm:pt modelId="{CCFA8DD9-517C-4C48-9ACE-EAEC7B4B1D8D}" type="parTrans" cxnId="{15010B8E-8FC6-034B-A7AD-F331240F7012}">
      <dgm:prSet/>
      <dgm:spPr/>
      <dgm:t>
        <a:bodyPr/>
        <a:lstStyle/>
        <a:p>
          <a:endParaRPr lang="en-US">
            <a:solidFill>
              <a:schemeClr val="tx1"/>
            </a:solidFill>
          </a:endParaRPr>
        </a:p>
      </dgm:t>
    </dgm:pt>
    <dgm:pt modelId="{9581D7FD-E2E0-0241-80C7-1BF3EEF3518C}" type="sibTrans" cxnId="{15010B8E-8FC6-034B-A7AD-F331240F7012}">
      <dgm:prSet/>
      <dgm:spPr/>
      <dgm:t>
        <a:bodyPr/>
        <a:lstStyle/>
        <a:p>
          <a:endParaRPr lang="en-US">
            <a:solidFill>
              <a:schemeClr val="tx1"/>
            </a:solidFill>
          </a:endParaRPr>
        </a:p>
      </dgm:t>
    </dgm:pt>
    <dgm:pt modelId="{44352C0E-9228-1D41-9AC7-630454862AAB}">
      <dgm:prSet phldrT="[Text]"/>
      <dgm:spPr/>
      <dgm:t>
        <a:bodyPr/>
        <a:lstStyle/>
        <a:p>
          <a:r>
            <a:rPr lang="en-US" dirty="0">
              <a:solidFill>
                <a:schemeClr val="tx1"/>
              </a:solidFill>
            </a:rPr>
            <a:t>Testing</a:t>
          </a:r>
        </a:p>
      </dgm:t>
    </dgm:pt>
    <dgm:pt modelId="{BB03014B-614B-4E4D-B179-22BF96D1FDA5}" type="parTrans" cxnId="{016D9485-956C-624D-A592-DDA4E4AA6CC5}">
      <dgm:prSet/>
      <dgm:spPr/>
      <dgm:t>
        <a:bodyPr/>
        <a:lstStyle/>
        <a:p>
          <a:endParaRPr lang="en-US">
            <a:solidFill>
              <a:schemeClr val="tx1"/>
            </a:solidFill>
          </a:endParaRPr>
        </a:p>
      </dgm:t>
    </dgm:pt>
    <dgm:pt modelId="{D2AC5C65-A520-AE49-8D76-EE23E4A07C4A}" type="sibTrans" cxnId="{016D9485-956C-624D-A592-DDA4E4AA6CC5}">
      <dgm:prSet/>
      <dgm:spPr/>
      <dgm:t>
        <a:bodyPr/>
        <a:lstStyle/>
        <a:p>
          <a:endParaRPr lang="en-US">
            <a:solidFill>
              <a:schemeClr val="tx1"/>
            </a:solidFill>
          </a:endParaRPr>
        </a:p>
      </dgm:t>
    </dgm:pt>
    <dgm:pt modelId="{251E4A29-F563-D34A-A9F7-27833A2BC30D}">
      <dgm:prSet phldrT="[Text]"/>
      <dgm:spPr/>
      <dgm:t>
        <a:bodyPr/>
        <a:lstStyle/>
        <a:p>
          <a:r>
            <a:rPr lang="en-US" dirty="0">
              <a:solidFill>
                <a:schemeClr val="tx1"/>
              </a:solidFill>
            </a:rPr>
            <a:t>Document Submission</a:t>
          </a:r>
        </a:p>
      </dgm:t>
    </dgm:pt>
    <dgm:pt modelId="{B9E7D4BF-66C0-D046-BA68-7E24F4AB0843}" type="parTrans" cxnId="{E336EE89-5EC2-AE4C-81C9-2EBDE6E482D4}">
      <dgm:prSet/>
      <dgm:spPr/>
      <dgm:t>
        <a:bodyPr/>
        <a:lstStyle/>
        <a:p>
          <a:endParaRPr lang="en-US">
            <a:solidFill>
              <a:schemeClr val="tx1"/>
            </a:solidFill>
          </a:endParaRPr>
        </a:p>
      </dgm:t>
    </dgm:pt>
    <dgm:pt modelId="{57ED735E-B5D2-C749-867E-EB96611C0B8B}" type="sibTrans" cxnId="{E336EE89-5EC2-AE4C-81C9-2EBDE6E482D4}">
      <dgm:prSet/>
      <dgm:spPr/>
      <dgm:t>
        <a:bodyPr/>
        <a:lstStyle/>
        <a:p>
          <a:endParaRPr lang="en-US">
            <a:solidFill>
              <a:schemeClr val="tx1"/>
            </a:solidFill>
          </a:endParaRPr>
        </a:p>
      </dgm:t>
    </dgm:pt>
    <dgm:pt modelId="{6469F03D-EC0D-E14C-9147-635163E16719}">
      <dgm:prSet phldrT="[Text]" custT="1"/>
      <dgm:spPr/>
      <dgm:t>
        <a:bodyPr/>
        <a:lstStyle/>
        <a:p>
          <a:r>
            <a:rPr lang="en-US" sz="1100" dirty="0">
              <a:solidFill>
                <a:schemeClr val="tx1"/>
              </a:solidFill>
            </a:rPr>
            <a:t>&lt;1-10-2023&gt;</a:t>
          </a:r>
        </a:p>
      </dgm:t>
    </dgm:pt>
    <dgm:pt modelId="{31D6F60D-A7D1-C54D-964D-3B8790B82FA4}" type="parTrans" cxnId="{69DAFA03-0878-9247-9AF4-F13FE4FF5D9B}">
      <dgm:prSet/>
      <dgm:spPr/>
      <dgm:t>
        <a:bodyPr/>
        <a:lstStyle/>
        <a:p>
          <a:endParaRPr lang="en-US">
            <a:solidFill>
              <a:schemeClr val="tx1"/>
            </a:solidFill>
          </a:endParaRPr>
        </a:p>
      </dgm:t>
    </dgm:pt>
    <dgm:pt modelId="{DCECCFCD-FFA0-2B4E-8620-4D260FCCA4E0}" type="sibTrans" cxnId="{69DAFA03-0878-9247-9AF4-F13FE4FF5D9B}">
      <dgm:prSet/>
      <dgm:spPr/>
      <dgm:t>
        <a:bodyPr/>
        <a:lstStyle/>
        <a:p>
          <a:endParaRPr lang="en-US">
            <a:solidFill>
              <a:schemeClr val="tx1"/>
            </a:solidFill>
          </a:endParaRPr>
        </a:p>
      </dgm:t>
    </dgm:pt>
    <dgm:pt modelId="{712C06CF-58B4-8F4A-A1C3-18737522BAA5}">
      <dgm:prSet phldrT="[Text]" custT="1"/>
      <dgm:spPr/>
      <dgm:t>
        <a:bodyPr/>
        <a:lstStyle/>
        <a:p>
          <a:r>
            <a:rPr lang="en-US" sz="1100" dirty="0">
              <a:solidFill>
                <a:schemeClr val="tx1"/>
              </a:solidFill>
            </a:rPr>
            <a:t>&lt;19-10-2023&gt;</a:t>
          </a:r>
        </a:p>
      </dgm:t>
    </dgm:pt>
    <dgm:pt modelId="{00A2F76A-F4C8-F042-BC58-5B28B1FEF030}" type="parTrans" cxnId="{552A83B2-FDAE-E143-BB66-928925B322B7}">
      <dgm:prSet/>
      <dgm:spPr/>
      <dgm:t>
        <a:bodyPr/>
        <a:lstStyle/>
        <a:p>
          <a:endParaRPr lang="en-US">
            <a:solidFill>
              <a:schemeClr val="tx1"/>
            </a:solidFill>
          </a:endParaRPr>
        </a:p>
      </dgm:t>
    </dgm:pt>
    <dgm:pt modelId="{F7A6ECC7-ED92-634B-B481-4D7D62B796B5}" type="sibTrans" cxnId="{552A83B2-FDAE-E143-BB66-928925B322B7}">
      <dgm:prSet/>
      <dgm:spPr/>
      <dgm:t>
        <a:bodyPr/>
        <a:lstStyle/>
        <a:p>
          <a:endParaRPr lang="en-US">
            <a:solidFill>
              <a:schemeClr val="tx1"/>
            </a:solidFill>
          </a:endParaRPr>
        </a:p>
      </dgm:t>
    </dgm:pt>
    <dgm:pt modelId="{B761BE11-3B98-534C-8389-3D511BB432FF}">
      <dgm:prSet phldrT="[Text]" custT="1"/>
      <dgm:spPr/>
      <dgm:t>
        <a:bodyPr/>
        <a:lstStyle/>
        <a:p>
          <a:r>
            <a:rPr lang="en-US" sz="1000" dirty="0">
              <a:solidFill>
                <a:schemeClr val="tx1"/>
              </a:solidFill>
            </a:rPr>
            <a:t>&lt;15-11-2023&gt;</a:t>
          </a:r>
        </a:p>
      </dgm:t>
    </dgm:pt>
    <dgm:pt modelId="{53F8C2F9-90C5-F04A-B13E-59A7DBEEB722}" type="parTrans" cxnId="{7F3F2935-1376-434A-B6E9-CEA12E0D559A}">
      <dgm:prSet/>
      <dgm:spPr/>
      <dgm:t>
        <a:bodyPr/>
        <a:lstStyle/>
        <a:p>
          <a:endParaRPr lang="en-US">
            <a:solidFill>
              <a:schemeClr val="tx1"/>
            </a:solidFill>
          </a:endParaRPr>
        </a:p>
      </dgm:t>
    </dgm:pt>
    <dgm:pt modelId="{1CFC13B1-0710-8745-A251-B44B9B630299}" type="sibTrans" cxnId="{7F3F2935-1376-434A-B6E9-CEA12E0D559A}">
      <dgm:prSet/>
      <dgm:spPr/>
      <dgm:t>
        <a:bodyPr/>
        <a:lstStyle/>
        <a:p>
          <a:endParaRPr lang="en-US">
            <a:solidFill>
              <a:schemeClr val="tx1"/>
            </a:solidFill>
          </a:endParaRPr>
        </a:p>
      </dgm:t>
    </dgm:pt>
    <dgm:pt modelId="{05C01FBF-0839-B840-AA40-B5D4B5EF9464}">
      <dgm:prSet phldrT="[Text]" custT="1"/>
      <dgm:spPr/>
      <dgm:t>
        <a:bodyPr/>
        <a:lstStyle/>
        <a:p>
          <a:r>
            <a:rPr lang="en-US" sz="1000" dirty="0">
              <a:solidFill>
                <a:schemeClr val="tx1"/>
              </a:solidFill>
            </a:rPr>
            <a:t>&lt;22-12-2023&gt;</a:t>
          </a:r>
        </a:p>
      </dgm:t>
    </dgm:pt>
    <dgm:pt modelId="{4292C26E-910E-F242-B4EA-85C15677A931}" type="parTrans" cxnId="{570398A5-7B9B-684E-836B-828C67CE95B5}">
      <dgm:prSet/>
      <dgm:spPr/>
      <dgm:t>
        <a:bodyPr/>
        <a:lstStyle/>
        <a:p>
          <a:endParaRPr lang="en-US">
            <a:solidFill>
              <a:schemeClr val="tx1"/>
            </a:solidFill>
          </a:endParaRPr>
        </a:p>
      </dgm:t>
    </dgm:pt>
    <dgm:pt modelId="{9CE79F6D-8C8B-134E-870B-A3814A161031}" type="sibTrans" cxnId="{570398A5-7B9B-684E-836B-828C67CE95B5}">
      <dgm:prSet/>
      <dgm:spPr/>
      <dgm:t>
        <a:bodyPr/>
        <a:lstStyle/>
        <a:p>
          <a:endParaRPr lang="en-US">
            <a:solidFill>
              <a:schemeClr val="tx1"/>
            </a:solidFill>
          </a:endParaRPr>
        </a:p>
      </dgm:t>
    </dgm:pt>
    <dgm:pt modelId="{26B4761A-8722-154A-9A4E-6B2E8309550C}">
      <dgm:prSet phldrT="[Text]"/>
      <dgm:spPr/>
      <dgm:t>
        <a:bodyPr/>
        <a:lstStyle/>
        <a:p>
          <a:r>
            <a:rPr lang="en-US" dirty="0">
              <a:solidFill>
                <a:schemeClr val="tx1"/>
              </a:solidFill>
            </a:rPr>
            <a:t>Abstract Submission</a:t>
          </a:r>
        </a:p>
      </dgm:t>
    </dgm:pt>
    <dgm:pt modelId="{19278814-36C8-0643-9FFA-66C8A44E8EEC}" type="parTrans" cxnId="{3CBBF823-4682-A649-AD39-366A0823CC07}">
      <dgm:prSet/>
      <dgm:spPr/>
      <dgm:t>
        <a:bodyPr/>
        <a:lstStyle/>
        <a:p>
          <a:endParaRPr lang="en-US">
            <a:solidFill>
              <a:schemeClr val="tx1"/>
            </a:solidFill>
          </a:endParaRPr>
        </a:p>
      </dgm:t>
    </dgm:pt>
    <dgm:pt modelId="{B2DCC36A-7A1A-4C4F-90DA-FAE4C97E6C7D}" type="sibTrans" cxnId="{3CBBF823-4682-A649-AD39-366A0823CC07}">
      <dgm:prSet/>
      <dgm:spPr/>
      <dgm:t>
        <a:bodyPr/>
        <a:lstStyle/>
        <a:p>
          <a:endParaRPr lang="en-US">
            <a:solidFill>
              <a:schemeClr val="tx1"/>
            </a:solidFill>
          </a:endParaRPr>
        </a:p>
      </dgm:t>
    </dgm:pt>
    <dgm:pt modelId="{CB6CE777-E645-594F-9F72-31FA50915471}">
      <dgm:prSet phldrT="[Text]" custT="1"/>
      <dgm:spPr/>
      <dgm:t>
        <a:bodyPr/>
        <a:lstStyle/>
        <a:p>
          <a:r>
            <a:rPr lang="en-US" sz="1000" dirty="0">
              <a:solidFill>
                <a:schemeClr val="tx1"/>
              </a:solidFill>
            </a:rPr>
            <a:t>&lt;11-09-2023&gt;</a:t>
          </a:r>
        </a:p>
      </dgm:t>
    </dgm:pt>
    <dgm:pt modelId="{A3FA10DA-B8BC-6B42-A66B-27F9CED77F23}" type="parTrans" cxnId="{84262DD1-54DB-8D42-9C16-B543B3BB3374}">
      <dgm:prSet/>
      <dgm:spPr/>
      <dgm:t>
        <a:bodyPr/>
        <a:lstStyle/>
        <a:p>
          <a:endParaRPr lang="en-US">
            <a:solidFill>
              <a:schemeClr val="tx1"/>
            </a:solidFill>
          </a:endParaRPr>
        </a:p>
      </dgm:t>
    </dgm:pt>
    <dgm:pt modelId="{F64EEB12-0851-6B4F-BF84-33083DA26F4B}" type="sibTrans" cxnId="{84262DD1-54DB-8D42-9C16-B543B3BB3374}">
      <dgm:prSet/>
      <dgm:spPr/>
      <dgm:t>
        <a:bodyPr/>
        <a:lstStyle/>
        <a:p>
          <a:endParaRPr lang="en-US">
            <a:solidFill>
              <a:schemeClr val="tx1"/>
            </a:solidFill>
          </a:endParaRPr>
        </a:p>
      </dgm:t>
    </dgm:pt>
    <dgm:pt modelId="{CA627FEB-5C4C-4C51-8A75-FEFCA4466D7B}">
      <dgm:prSet phldrT="[Text]" custT="1"/>
      <dgm:spPr/>
      <dgm:t>
        <a:bodyPr/>
        <a:lstStyle/>
        <a:p>
          <a:r>
            <a:rPr lang="en-US" sz="1050" dirty="0">
              <a:solidFill>
                <a:schemeClr val="tx1"/>
              </a:solidFill>
            </a:rPr>
            <a:t>&lt;15-09-2023&gt;</a:t>
          </a:r>
        </a:p>
      </dgm:t>
    </dgm:pt>
    <dgm:pt modelId="{312DFEE4-A0BE-4287-98A9-69EE828C53A8}" type="parTrans" cxnId="{8716AEE2-5EF1-42C9-B2C6-5BB2852185DF}">
      <dgm:prSet/>
      <dgm:spPr/>
      <dgm:t>
        <a:bodyPr/>
        <a:lstStyle/>
        <a:p>
          <a:endParaRPr lang="en-US"/>
        </a:p>
      </dgm:t>
    </dgm:pt>
    <dgm:pt modelId="{C867BD04-E42D-4E36-9651-FF055F4AF5F0}" type="sibTrans" cxnId="{8716AEE2-5EF1-42C9-B2C6-5BB2852185DF}">
      <dgm:prSet/>
      <dgm:spPr/>
      <dgm:t>
        <a:bodyPr/>
        <a:lstStyle/>
        <a:p>
          <a:endParaRPr lang="en-US"/>
        </a:p>
      </dgm:t>
    </dgm:pt>
    <dgm:pt modelId="{49E2B0A6-6F15-3D4D-BF88-D0B2483CB55B}" type="pres">
      <dgm:prSet presAssocID="{92AF2611-4B58-ED43-AC9F-B952F610F406}" presName="rootnode" presStyleCnt="0">
        <dgm:presLayoutVars>
          <dgm:chMax/>
          <dgm:chPref/>
          <dgm:dir/>
          <dgm:animLvl val="lvl"/>
        </dgm:presLayoutVars>
      </dgm:prSet>
      <dgm:spPr/>
    </dgm:pt>
    <dgm:pt modelId="{E975EE4B-D42E-E84D-8A4A-2906A98D9890}" type="pres">
      <dgm:prSet presAssocID="{26B4761A-8722-154A-9A4E-6B2E8309550C}" presName="composite" presStyleCnt="0"/>
      <dgm:spPr/>
    </dgm:pt>
    <dgm:pt modelId="{FC8198D2-B811-F543-848D-08253013A363}" type="pres">
      <dgm:prSet presAssocID="{26B4761A-8722-154A-9A4E-6B2E8309550C}" presName="bentUpArrow1" presStyleLbl="alignImgPlace1" presStyleIdx="0" presStyleCnt="5"/>
      <dgm:spPr/>
    </dgm:pt>
    <dgm:pt modelId="{1A27501D-E342-BE40-9448-5C65451E51A0}" type="pres">
      <dgm:prSet presAssocID="{26B4761A-8722-154A-9A4E-6B2E8309550C}" presName="ParentText" presStyleLbl="node1" presStyleIdx="0" presStyleCnt="6">
        <dgm:presLayoutVars>
          <dgm:chMax val="1"/>
          <dgm:chPref val="1"/>
          <dgm:bulletEnabled val="1"/>
        </dgm:presLayoutVars>
      </dgm:prSet>
      <dgm:spPr/>
    </dgm:pt>
    <dgm:pt modelId="{13263DF5-F771-E44D-A3A6-7359AB5A694B}" type="pres">
      <dgm:prSet presAssocID="{26B4761A-8722-154A-9A4E-6B2E8309550C}" presName="ChildText" presStyleLbl="revTx" presStyleIdx="0" presStyleCnt="6" custScaleX="199197" custLinFactNeighborX="55604" custLinFactNeighborY="-1554">
        <dgm:presLayoutVars>
          <dgm:chMax val="0"/>
          <dgm:chPref val="0"/>
          <dgm:bulletEnabled val="1"/>
        </dgm:presLayoutVars>
      </dgm:prSet>
      <dgm:spPr/>
    </dgm:pt>
    <dgm:pt modelId="{1405AD88-5681-5740-8B0F-785D5C4C54E3}" type="pres">
      <dgm:prSet presAssocID="{B2DCC36A-7A1A-4C4F-90DA-FAE4C97E6C7D}" presName="sibTrans" presStyleCnt="0"/>
      <dgm:spPr/>
    </dgm:pt>
    <dgm:pt modelId="{876C9C10-85C7-794D-BECA-7E6B3040BD5B}" type="pres">
      <dgm:prSet presAssocID="{16F9E631-8BA3-154F-A6E6-07CA57FBC2DB}" presName="composite" presStyleCnt="0"/>
      <dgm:spPr/>
    </dgm:pt>
    <dgm:pt modelId="{7249723C-E4C0-8E4E-9876-FECBD8EB4088}" type="pres">
      <dgm:prSet presAssocID="{16F9E631-8BA3-154F-A6E6-07CA57FBC2DB}" presName="bentUpArrow1" presStyleLbl="alignImgPlace1" presStyleIdx="1" presStyleCnt="5"/>
      <dgm:spPr/>
    </dgm:pt>
    <dgm:pt modelId="{7176A5BC-3282-044F-8AE1-17BEE6013828}" type="pres">
      <dgm:prSet presAssocID="{16F9E631-8BA3-154F-A6E6-07CA57FBC2DB}" presName="ParentText" presStyleLbl="node1" presStyleIdx="1" presStyleCnt="6">
        <dgm:presLayoutVars>
          <dgm:chMax val="1"/>
          <dgm:chPref val="1"/>
          <dgm:bulletEnabled val="1"/>
        </dgm:presLayoutVars>
      </dgm:prSet>
      <dgm:spPr/>
    </dgm:pt>
    <dgm:pt modelId="{849E87F9-77C2-E148-A125-B75B32BAE82F}" type="pres">
      <dgm:prSet presAssocID="{16F9E631-8BA3-154F-A6E6-07CA57FBC2DB}" presName="ChildText" presStyleLbl="revTx" presStyleIdx="1" presStyleCnt="6" custScaleX="244962" custLinFactNeighborX="71475" custLinFactNeighborY="-1554">
        <dgm:presLayoutVars>
          <dgm:chMax val="0"/>
          <dgm:chPref val="0"/>
          <dgm:bulletEnabled val="1"/>
        </dgm:presLayoutVars>
      </dgm:prSet>
      <dgm:spPr/>
    </dgm:pt>
    <dgm:pt modelId="{A7334212-A42F-5947-B178-28EE2431D98C}" type="pres">
      <dgm:prSet presAssocID="{40437896-D1C0-9744-812A-639F6C127825}" presName="sibTrans" presStyleCnt="0"/>
      <dgm:spPr/>
    </dgm:pt>
    <dgm:pt modelId="{797595AA-82E7-9A45-818A-CBFC19FC01B4}" type="pres">
      <dgm:prSet presAssocID="{63672145-F932-0941-9207-6FD21631945F}" presName="composite" presStyleCnt="0"/>
      <dgm:spPr/>
    </dgm:pt>
    <dgm:pt modelId="{582A57C3-E208-4C4D-8464-8F41E2B621E9}" type="pres">
      <dgm:prSet presAssocID="{63672145-F932-0941-9207-6FD21631945F}" presName="bentUpArrow1" presStyleLbl="alignImgPlace1" presStyleIdx="2" presStyleCnt="5"/>
      <dgm:spPr/>
    </dgm:pt>
    <dgm:pt modelId="{8AD4400A-F79C-8A4B-829B-0D720ED8FB8C}" type="pres">
      <dgm:prSet presAssocID="{63672145-F932-0941-9207-6FD21631945F}" presName="ParentText" presStyleLbl="node1" presStyleIdx="2" presStyleCnt="6">
        <dgm:presLayoutVars>
          <dgm:chMax val="1"/>
          <dgm:chPref val="1"/>
          <dgm:bulletEnabled val="1"/>
        </dgm:presLayoutVars>
      </dgm:prSet>
      <dgm:spPr/>
    </dgm:pt>
    <dgm:pt modelId="{383D977E-49FE-154D-8370-6E0B15881094}" type="pres">
      <dgm:prSet presAssocID="{63672145-F932-0941-9207-6FD21631945F}" presName="ChildText" presStyleLbl="revTx" presStyleIdx="2" presStyleCnt="6" custScaleX="223363" custLinFactNeighborX="61177">
        <dgm:presLayoutVars>
          <dgm:chMax val="0"/>
          <dgm:chPref val="0"/>
          <dgm:bulletEnabled val="1"/>
        </dgm:presLayoutVars>
      </dgm:prSet>
      <dgm:spPr/>
    </dgm:pt>
    <dgm:pt modelId="{51D4CC9D-D22F-A045-9B1F-02AFD777BA4F}" type="pres">
      <dgm:prSet presAssocID="{EE4E87B9-A6F7-D040-A8C9-2B94C61F8F15}" presName="sibTrans" presStyleCnt="0"/>
      <dgm:spPr/>
    </dgm:pt>
    <dgm:pt modelId="{9B1BB91C-DFAA-BB42-8883-6C779B3E0CC7}" type="pres">
      <dgm:prSet presAssocID="{180ED30E-9BB7-2945-8E67-38EC3B69034A}" presName="composite" presStyleCnt="0"/>
      <dgm:spPr/>
    </dgm:pt>
    <dgm:pt modelId="{97925E51-E8AA-DC48-BFEB-51206266AB1D}" type="pres">
      <dgm:prSet presAssocID="{180ED30E-9BB7-2945-8E67-38EC3B69034A}" presName="bentUpArrow1" presStyleLbl="alignImgPlace1" presStyleIdx="3" presStyleCnt="5"/>
      <dgm:spPr/>
    </dgm:pt>
    <dgm:pt modelId="{8D80E448-C06F-8440-B08E-C700B7FCCC29}" type="pres">
      <dgm:prSet presAssocID="{180ED30E-9BB7-2945-8E67-38EC3B69034A}" presName="ParentText" presStyleLbl="node1" presStyleIdx="3" presStyleCnt="6">
        <dgm:presLayoutVars>
          <dgm:chMax val="1"/>
          <dgm:chPref val="1"/>
          <dgm:bulletEnabled val="1"/>
        </dgm:presLayoutVars>
      </dgm:prSet>
      <dgm:spPr/>
    </dgm:pt>
    <dgm:pt modelId="{7F2F534D-82F4-5443-8CF7-5BBA47CF0517}" type="pres">
      <dgm:prSet presAssocID="{180ED30E-9BB7-2945-8E67-38EC3B69034A}" presName="ChildText" presStyleLbl="revTx" presStyleIdx="3" presStyleCnt="6" custScaleX="216934" custLinFactNeighborX="66825">
        <dgm:presLayoutVars>
          <dgm:chMax val="0"/>
          <dgm:chPref val="0"/>
          <dgm:bulletEnabled val="1"/>
        </dgm:presLayoutVars>
      </dgm:prSet>
      <dgm:spPr/>
    </dgm:pt>
    <dgm:pt modelId="{CD6671F9-E0CD-EF49-94DC-C96CAC8CC7E3}" type="pres">
      <dgm:prSet presAssocID="{9581D7FD-E2E0-0241-80C7-1BF3EEF3518C}" presName="sibTrans" presStyleCnt="0"/>
      <dgm:spPr/>
    </dgm:pt>
    <dgm:pt modelId="{E13DFC65-0620-5546-9284-95854B643695}" type="pres">
      <dgm:prSet presAssocID="{44352C0E-9228-1D41-9AC7-630454862AAB}" presName="composite" presStyleCnt="0"/>
      <dgm:spPr/>
    </dgm:pt>
    <dgm:pt modelId="{7EA63742-38C6-7343-AA79-52C3D9CCAB0D}" type="pres">
      <dgm:prSet presAssocID="{44352C0E-9228-1D41-9AC7-630454862AAB}" presName="bentUpArrow1" presStyleLbl="alignImgPlace1" presStyleIdx="4" presStyleCnt="5"/>
      <dgm:spPr/>
    </dgm:pt>
    <dgm:pt modelId="{2642E532-D17B-8549-B299-BABD4A6DF310}" type="pres">
      <dgm:prSet presAssocID="{44352C0E-9228-1D41-9AC7-630454862AAB}" presName="ParentText" presStyleLbl="node1" presStyleIdx="4" presStyleCnt="6">
        <dgm:presLayoutVars>
          <dgm:chMax val="1"/>
          <dgm:chPref val="1"/>
          <dgm:bulletEnabled val="1"/>
        </dgm:presLayoutVars>
      </dgm:prSet>
      <dgm:spPr/>
    </dgm:pt>
    <dgm:pt modelId="{4D72B732-04CC-5F4B-8E9C-09245727D3B9}" type="pres">
      <dgm:prSet presAssocID="{44352C0E-9228-1D41-9AC7-630454862AAB}" presName="ChildText" presStyleLbl="revTx" presStyleIdx="4" presStyleCnt="6" custScaleX="210506" custLinFactNeighborX="54588">
        <dgm:presLayoutVars>
          <dgm:chMax val="0"/>
          <dgm:chPref val="0"/>
          <dgm:bulletEnabled val="1"/>
        </dgm:presLayoutVars>
      </dgm:prSet>
      <dgm:spPr/>
    </dgm:pt>
    <dgm:pt modelId="{6EA532CE-6739-A24B-AAAE-6A1691A35034}" type="pres">
      <dgm:prSet presAssocID="{D2AC5C65-A520-AE49-8D76-EE23E4A07C4A}" presName="sibTrans" presStyleCnt="0"/>
      <dgm:spPr/>
    </dgm:pt>
    <dgm:pt modelId="{658BC9F3-2A00-F547-8C78-511B7194FAEB}" type="pres">
      <dgm:prSet presAssocID="{251E4A29-F563-D34A-A9F7-27833A2BC30D}" presName="composite" presStyleCnt="0"/>
      <dgm:spPr/>
    </dgm:pt>
    <dgm:pt modelId="{9CCCECD5-8ED0-AC43-9710-1DD092099D67}" type="pres">
      <dgm:prSet presAssocID="{251E4A29-F563-D34A-A9F7-27833A2BC30D}" presName="ParentText" presStyleLbl="node1" presStyleIdx="5" presStyleCnt="6">
        <dgm:presLayoutVars>
          <dgm:chMax val="1"/>
          <dgm:chPref val="1"/>
          <dgm:bulletEnabled val="1"/>
        </dgm:presLayoutVars>
      </dgm:prSet>
      <dgm:spPr/>
    </dgm:pt>
    <dgm:pt modelId="{D3853491-2B6C-1449-B71D-8247E1F629BF}" type="pres">
      <dgm:prSet presAssocID="{251E4A29-F563-D34A-A9F7-27833A2BC30D}" presName="FinalChildText" presStyleLbl="revTx" presStyleIdx="5" presStyleCnt="6" custScaleX="147605" custLinFactNeighborX="24471" custLinFactNeighborY="1210">
        <dgm:presLayoutVars>
          <dgm:chMax val="0"/>
          <dgm:chPref val="0"/>
          <dgm:bulletEnabled val="1"/>
        </dgm:presLayoutVars>
      </dgm:prSet>
      <dgm:spPr/>
    </dgm:pt>
  </dgm:ptLst>
  <dgm:cxnLst>
    <dgm:cxn modelId="{69DAFA03-0878-9247-9AF4-F13FE4FF5D9B}" srcId="{63672145-F932-0941-9207-6FD21631945F}" destId="{6469F03D-EC0D-E14C-9147-635163E16719}" srcOrd="0" destOrd="0" parTransId="{31D6F60D-A7D1-C54D-964D-3B8790B82FA4}" sibTransId="{DCECCFCD-FFA0-2B4E-8620-4D260FCCA4E0}"/>
    <dgm:cxn modelId="{1CB6C709-502E-8E44-80CB-B4138F9C85B8}" type="presOf" srcId="{CB6CE777-E645-594F-9F72-31FA50915471}" destId="{13263DF5-F771-E44D-A3A6-7359AB5A694B}" srcOrd="0" destOrd="0" presId="urn:microsoft.com/office/officeart/2005/8/layout/StepDownProcess"/>
    <dgm:cxn modelId="{C4FEA40D-24EF-084F-959C-D30F2BA028D3}" type="presOf" srcId="{26B4761A-8722-154A-9A4E-6B2E8309550C}" destId="{1A27501D-E342-BE40-9448-5C65451E51A0}" srcOrd="0" destOrd="0" presId="urn:microsoft.com/office/officeart/2005/8/layout/StepDownProcess"/>
    <dgm:cxn modelId="{3CBBF823-4682-A649-AD39-366A0823CC07}" srcId="{92AF2611-4B58-ED43-AC9F-B952F610F406}" destId="{26B4761A-8722-154A-9A4E-6B2E8309550C}" srcOrd="0" destOrd="0" parTransId="{19278814-36C8-0643-9FFA-66C8A44E8EEC}" sibTransId="{B2DCC36A-7A1A-4C4F-90DA-FAE4C97E6C7D}"/>
    <dgm:cxn modelId="{75B1AC24-2247-418E-917B-87CFE3A11370}" type="presOf" srcId="{CA627FEB-5C4C-4C51-8A75-FEFCA4466D7B}" destId="{849E87F9-77C2-E148-A125-B75B32BAE82F}" srcOrd="0" destOrd="0" presId="urn:microsoft.com/office/officeart/2005/8/layout/StepDownProcess"/>
    <dgm:cxn modelId="{9AF40E27-2800-9B4C-8D69-CAB8B8A8A099}" type="presOf" srcId="{251E4A29-F563-D34A-A9F7-27833A2BC30D}" destId="{9CCCECD5-8ED0-AC43-9710-1DD092099D67}" srcOrd="0" destOrd="0" presId="urn:microsoft.com/office/officeart/2005/8/layout/StepDownProcess"/>
    <dgm:cxn modelId="{3038282E-24E0-754A-9BCA-5EB4B0881EBE}" type="presOf" srcId="{16F9E631-8BA3-154F-A6E6-07CA57FBC2DB}" destId="{7176A5BC-3282-044F-8AE1-17BEE6013828}" srcOrd="0" destOrd="0" presId="urn:microsoft.com/office/officeart/2005/8/layout/StepDownProcess"/>
    <dgm:cxn modelId="{7F3F2935-1376-434A-B6E9-CEA12E0D559A}" srcId="{44352C0E-9228-1D41-9AC7-630454862AAB}" destId="{B761BE11-3B98-534C-8389-3D511BB432FF}" srcOrd="0" destOrd="0" parTransId="{53F8C2F9-90C5-F04A-B13E-59A7DBEEB722}" sibTransId="{1CFC13B1-0710-8745-A251-B44B9B630299}"/>
    <dgm:cxn modelId="{112C4A37-BD1F-0D4F-8BDF-AF61C42AA624}" srcId="{92AF2611-4B58-ED43-AC9F-B952F610F406}" destId="{63672145-F932-0941-9207-6FD21631945F}" srcOrd="2" destOrd="0" parTransId="{DA9256D3-306A-2647-A641-4B0B371AA471}" sibTransId="{EE4E87B9-A6F7-D040-A8C9-2B94C61F8F15}"/>
    <dgm:cxn modelId="{D8BB2438-DD45-0A49-8E75-A834C7834329}" type="presOf" srcId="{92AF2611-4B58-ED43-AC9F-B952F610F406}" destId="{49E2B0A6-6F15-3D4D-BF88-D0B2483CB55B}" srcOrd="0" destOrd="0" presId="urn:microsoft.com/office/officeart/2005/8/layout/StepDownProcess"/>
    <dgm:cxn modelId="{23FA6D3C-5F88-8E47-BDA9-BDE6C1BC6D58}" type="presOf" srcId="{712C06CF-58B4-8F4A-A1C3-18737522BAA5}" destId="{7F2F534D-82F4-5443-8CF7-5BBA47CF0517}" srcOrd="0" destOrd="0" presId="urn:microsoft.com/office/officeart/2005/8/layout/StepDownProcess"/>
    <dgm:cxn modelId="{90051663-645C-6042-B826-BF1BEE404513}" type="presOf" srcId="{63672145-F932-0941-9207-6FD21631945F}" destId="{8AD4400A-F79C-8A4B-829B-0D720ED8FB8C}" srcOrd="0" destOrd="0" presId="urn:microsoft.com/office/officeart/2005/8/layout/StepDownProcess"/>
    <dgm:cxn modelId="{63981E6F-3BAE-44DB-B56D-A083004F0014}" type="presOf" srcId="{05C01FBF-0839-B840-AA40-B5D4B5EF9464}" destId="{D3853491-2B6C-1449-B71D-8247E1F629BF}" srcOrd="0" destOrd="0" presId="urn:microsoft.com/office/officeart/2005/8/layout/StepDownProcess"/>
    <dgm:cxn modelId="{016D9485-956C-624D-A592-DDA4E4AA6CC5}" srcId="{92AF2611-4B58-ED43-AC9F-B952F610F406}" destId="{44352C0E-9228-1D41-9AC7-630454862AAB}" srcOrd="4" destOrd="0" parTransId="{BB03014B-614B-4E4D-B179-22BF96D1FDA5}" sibTransId="{D2AC5C65-A520-AE49-8D76-EE23E4A07C4A}"/>
    <dgm:cxn modelId="{E336EE89-5EC2-AE4C-81C9-2EBDE6E482D4}" srcId="{92AF2611-4B58-ED43-AC9F-B952F610F406}" destId="{251E4A29-F563-D34A-A9F7-27833A2BC30D}" srcOrd="5" destOrd="0" parTransId="{B9E7D4BF-66C0-D046-BA68-7E24F4AB0843}" sibTransId="{57ED735E-B5D2-C749-867E-EB96611C0B8B}"/>
    <dgm:cxn modelId="{11A1E58A-ABF6-BE4D-91F0-325BCF38FC72}" type="presOf" srcId="{6469F03D-EC0D-E14C-9147-635163E16719}" destId="{383D977E-49FE-154D-8370-6E0B15881094}" srcOrd="0" destOrd="0" presId="urn:microsoft.com/office/officeart/2005/8/layout/StepDownProcess"/>
    <dgm:cxn modelId="{15010B8E-8FC6-034B-A7AD-F331240F7012}" srcId="{92AF2611-4B58-ED43-AC9F-B952F610F406}" destId="{180ED30E-9BB7-2945-8E67-38EC3B69034A}" srcOrd="3" destOrd="0" parTransId="{CCFA8DD9-517C-4C48-9ACE-EAEC7B4B1D8D}" sibTransId="{9581D7FD-E2E0-0241-80C7-1BF3EEF3518C}"/>
    <dgm:cxn modelId="{570398A5-7B9B-684E-836B-828C67CE95B5}" srcId="{251E4A29-F563-D34A-A9F7-27833A2BC30D}" destId="{05C01FBF-0839-B840-AA40-B5D4B5EF9464}" srcOrd="0" destOrd="0" parTransId="{4292C26E-910E-F242-B4EA-85C15677A931}" sibTransId="{9CE79F6D-8C8B-134E-870B-A3814A161031}"/>
    <dgm:cxn modelId="{552A83B2-FDAE-E143-BB66-928925B322B7}" srcId="{180ED30E-9BB7-2945-8E67-38EC3B69034A}" destId="{712C06CF-58B4-8F4A-A1C3-18737522BAA5}" srcOrd="0" destOrd="0" parTransId="{00A2F76A-F4C8-F042-BC58-5B28B1FEF030}" sibTransId="{F7A6ECC7-ED92-634B-B481-4D7D62B796B5}"/>
    <dgm:cxn modelId="{84262DD1-54DB-8D42-9C16-B543B3BB3374}" srcId="{26B4761A-8722-154A-9A4E-6B2E8309550C}" destId="{CB6CE777-E645-594F-9F72-31FA50915471}" srcOrd="0" destOrd="0" parTransId="{A3FA10DA-B8BC-6B42-A66B-27F9CED77F23}" sibTransId="{F64EEB12-0851-6B4F-BF84-33083DA26F4B}"/>
    <dgm:cxn modelId="{EA665ADD-A5EF-844A-8B63-2D7ECC046504}" type="presOf" srcId="{44352C0E-9228-1D41-9AC7-630454862AAB}" destId="{2642E532-D17B-8549-B299-BABD4A6DF310}" srcOrd="0" destOrd="0" presId="urn:microsoft.com/office/officeart/2005/8/layout/StepDownProcess"/>
    <dgm:cxn modelId="{8716AEE2-5EF1-42C9-B2C6-5BB2852185DF}" srcId="{16F9E631-8BA3-154F-A6E6-07CA57FBC2DB}" destId="{CA627FEB-5C4C-4C51-8A75-FEFCA4466D7B}" srcOrd="0" destOrd="0" parTransId="{312DFEE4-A0BE-4287-98A9-69EE828C53A8}" sibTransId="{C867BD04-E42D-4E36-9651-FF055F4AF5F0}"/>
    <dgm:cxn modelId="{5D2F70F4-D4C2-FD4A-B54D-45A310324ADC}" srcId="{92AF2611-4B58-ED43-AC9F-B952F610F406}" destId="{16F9E631-8BA3-154F-A6E6-07CA57FBC2DB}" srcOrd="1" destOrd="0" parTransId="{4BAA8D80-E90A-6945-90C2-16CAFC77FA6F}" sibTransId="{40437896-D1C0-9744-812A-639F6C127825}"/>
    <dgm:cxn modelId="{634270FB-D54E-9B40-B519-40B9861B65C3}" type="presOf" srcId="{B761BE11-3B98-534C-8389-3D511BB432FF}" destId="{4D72B732-04CC-5F4B-8E9C-09245727D3B9}" srcOrd="0" destOrd="0" presId="urn:microsoft.com/office/officeart/2005/8/layout/StepDownProcess"/>
    <dgm:cxn modelId="{553CD0FD-F2FB-3140-8551-691D85FC1D01}" type="presOf" srcId="{180ED30E-9BB7-2945-8E67-38EC3B69034A}" destId="{8D80E448-C06F-8440-B08E-C700B7FCCC29}" srcOrd="0" destOrd="0" presId="urn:microsoft.com/office/officeart/2005/8/layout/StepDownProcess"/>
    <dgm:cxn modelId="{CAA58818-923B-6242-9847-11CD1A086880}" type="presParOf" srcId="{49E2B0A6-6F15-3D4D-BF88-D0B2483CB55B}" destId="{E975EE4B-D42E-E84D-8A4A-2906A98D9890}" srcOrd="0" destOrd="0" presId="urn:microsoft.com/office/officeart/2005/8/layout/StepDownProcess"/>
    <dgm:cxn modelId="{D0DD2577-622D-2948-8D96-837600176068}" type="presParOf" srcId="{E975EE4B-D42E-E84D-8A4A-2906A98D9890}" destId="{FC8198D2-B811-F543-848D-08253013A363}" srcOrd="0" destOrd="0" presId="urn:microsoft.com/office/officeart/2005/8/layout/StepDownProcess"/>
    <dgm:cxn modelId="{8328243B-B6DB-724C-8C50-F098B7AAF6D6}" type="presParOf" srcId="{E975EE4B-D42E-E84D-8A4A-2906A98D9890}" destId="{1A27501D-E342-BE40-9448-5C65451E51A0}" srcOrd="1" destOrd="0" presId="urn:microsoft.com/office/officeart/2005/8/layout/StepDownProcess"/>
    <dgm:cxn modelId="{A0EEA3E4-28F5-9347-B752-8F465E17DB0E}" type="presParOf" srcId="{E975EE4B-D42E-E84D-8A4A-2906A98D9890}" destId="{13263DF5-F771-E44D-A3A6-7359AB5A694B}" srcOrd="2" destOrd="0" presId="urn:microsoft.com/office/officeart/2005/8/layout/StepDownProcess"/>
    <dgm:cxn modelId="{47F02AFF-9AD0-A041-B89E-95A3ABC44E39}" type="presParOf" srcId="{49E2B0A6-6F15-3D4D-BF88-D0B2483CB55B}" destId="{1405AD88-5681-5740-8B0F-785D5C4C54E3}" srcOrd="1" destOrd="0" presId="urn:microsoft.com/office/officeart/2005/8/layout/StepDownProcess"/>
    <dgm:cxn modelId="{CC26F27A-2F31-7B4F-A3D5-F58113FB0928}" type="presParOf" srcId="{49E2B0A6-6F15-3D4D-BF88-D0B2483CB55B}" destId="{876C9C10-85C7-794D-BECA-7E6B3040BD5B}" srcOrd="2" destOrd="0" presId="urn:microsoft.com/office/officeart/2005/8/layout/StepDownProcess"/>
    <dgm:cxn modelId="{D59FA65B-1A0F-1E47-B691-93027AEC90BA}" type="presParOf" srcId="{876C9C10-85C7-794D-BECA-7E6B3040BD5B}" destId="{7249723C-E4C0-8E4E-9876-FECBD8EB4088}" srcOrd="0" destOrd="0" presId="urn:microsoft.com/office/officeart/2005/8/layout/StepDownProcess"/>
    <dgm:cxn modelId="{51EB45CC-B96D-5D43-AF1B-84E3B2B8AED1}" type="presParOf" srcId="{876C9C10-85C7-794D-BECA-7E6B3040BD5B}" destId="{7176A5BC-3282-044F-8AE1-17BEE6013828}" srcOrd="1" destOrd="0" presId="urn:microsoft.com/office/officeart/2005/8/layout/StepDownProcess"/>
    <dgm:cxn modelId="{5CEB0EC2-0F54-B24C-B1F0-0B003EF1C5A2}" type="presParOf" srcId="{876C9C10-85C7-794D-BECA-7E6B3040BD5B}" destId="{849E87F9-77C2-E148-A125-B75B32BAE82F}" srcOrd="2" destOrd="0" presId="urn:microsoft.com/office/officeart/2005/8/layout/StepDownProcess"/>
    <dgm:cxn modelId="{D6478E3B-05EF-9646-A75F-F4ED66F49E38}" type="presParOf" srcId="{49E2B0A6-6F15-3D4D-BF88-D0B2483CB55B}" destId="{A7334212-A42F-5947-B178-28EE2431D98C}" srcOrd="3" destOrd="0" presId="urn:microsoft.com/office/officeart/2005/8/layout/StepDownProcess"/>
    <dgm:cxn modelId="{23FBC6FD-CDBE-FA4C-8441-E7B27BF05A51}" type="presParOf" srcId="{49E2B0A6-6F15-3D4D-BF88-D0B2483CB55B}" destId="{797595AA-82E7-9A45-818A-CBFC19FC01B4}" srcOrd="4" destOrd="0" presId="urn:microsoft.com/office/officeart/2005/8/layout/StepDownProcess"/>
    <dgm:cxn modelId="{145F56CF-4320-FE4F-8156-055F9762B34B}" type="presParOf" srcId="{797595AA-82E7-9A45-818A-CBFC19FC01B4}" destId="{582A57C3-E208-4C4D-8464-8F41E2B621E9}" srcOrd="0" destOrd="0" presId="urn:microsoft.com/office/officeart/2005/8/layout/StepDownProcess"/>
    <dgm:cxn modelId="{45C34818-F1AF-F649-A01C-A6D8DD6977AD}" type="presParOf" srcId="{797595AA-82E7-9A45-818A-CBFC19FC01B4}" destId="{8AD4400A-F79C-8A4B-829B-0D720ED8FB8C}" srcOrd="1" destOrd="0" presId="urn:microsoft.com/office/officeart/2005/8/layout/StepDownProcess"/>
    <dgm:cxn modelId="{FF01D02D-F3EF-2B41-B125-417E412F83BB}" type="presParOf" srcId="{797595AA-82E7-9A45-818A-CBFC19FC01B4}" destId="{383D977E-49FE-154D-8370-6E0B15881094}" srcOrd="2" destOrd="0" presId="urn:microsoft.com/office/officeart/2005/8/layout/StepDownProcess"/>
    <dgm:cxn modelId="{A608A5D7-E92F-3241-8C20-975A35A4E8FD}" type="presParOf" srcId="{49E2B0A6-6F15-3D4D-BF88-D0B2483CB55B}" destId="{51D4CC9D-D22F-A045-9B1F-02AFD777BA4F}" srcOrd="5" destOrd="0" presId="urn:microsoft.com/office/officeart/2005/8/layout/StepDownProcess"/>
    <dgm:cxn modelId="{B7ED08C4-F562-F343-AE8C-1411DA99F4EB}" type="presParOf" srcId="{49E2B0A6-6F15-3D4D-BF88-D0B2483CB55B}" destId="{9B1BB91C-DFAA-BB42-8883-6C779B3E0CC7}" srcOrd="6" destOrd="0" presId="urn:microsoft.com/office/officeart/2005/8/layout/StepDownProcess"/>
    <dgm:cxn modelId="{A5A50A0E-B79B-C34C-ADC7-C80B5C746A06}" type="presParOf" srcId="{9B1BB91C-DFAA-BB42-8883-6C779B3E0CC7}" destId="{97925E51-E8AA-DC48-BFEB-51206266AB1D}" srcOrd="0" destOrd="0" presId="urn:microsoft.com/office/officeart/2005/8/layout/StepDownProcess"/>
    <dgm:cxn modelId="{7C19BC84-CC29-EF4A-BC81-B1BE7CAADD4B}" type="presParOf" srcId="{9B1BB91C-DFAA-BB42-8883-6C779B3E0CC7}" destId="{8D80E448-C06F-8440-B08E-C700B7FCCC29}" srcOrd="1" destOrd="0" presId="urn:microsoft.com/office/officeart/2005/8/layout/StepDownProcess"/>
    <dgm:cxn modelId="{4C51BF22-07FD-FA4A-B14F-9FA0B702E5DB}" type="presParOf" srcId="{9B1BB91C-DFAA-BB42-8883-6C779B3E0CC7}" destId="{7F2F534D-82F4-5443-8CF7-5BBA47CF0517}" srcOrd="2" destOrd="0" presId="urn:microsoft.com/office/officeart/2005/8/layout/StepDownProcess"/>
    <dgm:cxn modelId="{729F0557-5384-6B4B-86BF-CDDE5C1D202F}" type="presParOf" srcId="{49E2B0A6-6F15-3D4D-BF88-D0B2483CB55B}" destId="{CD6671F9-E0CD-EF49-94DC-C96CAC8CC7E3}" srcOrd="7" destOrd="0" presId="urn:microsoft.com/office/officeart/2005/8/layout/StepDownProcess"/>
    <dgm:cxn modelId="{36E3AD21-65D7-B24C-B4D3-B7520133DB1C}" type="presParOf" srcId="{49E2B0A6-6F15-3D4D-BF88-D0B2483CB55B}" destId="{E13DFC65-0620-5546-9284-95854B643695}" srcOrd="8" destOrd="0" presId="urn:microsoft.com/office/officeart/2005/8/layout/StepDownProcess"/>
    <dgm:cxn modelId="{DD62FE2A-BC28-3E4D-BD4E-F24534EEBE0F}" type="presParOf" srcId="{E13DFC65-0620-5546-9284-95854B643695}" destId="{7EA63742-38C6-7343-AA79-52C3D9CCAB0D}" srcOrd="0" destOrd="0" presId="urn:microsoft.com/office/officeart/2005/8/layout/StepDownProcess"/>
    <dgm:cxn modelId="{75CB6DD7-E609-FF41-BFDA-AA78B1AF772C}" type="presParOf" srcId="{E13DFC65-0620-5546-9284-95854B643695}" destId="{2642E532-D17B-8549-B299-BABD4A6DF310}" srcOrd="1" destOrd="0" presId="urn:microsoft.com/office/officeart/2005/8/layout/StepDownProcess"/>
    <dgm:cxn modelId="{2D895992-0610-7847-8717-588D1860CD72}" type="presParOf" srcId="{E13DFC65-0620-5546-9284-95854B643695}" destId="{4D72B732-04CC-5F4B-8E9C-09245727D3B9}" srcOrd="2" destOrd="0" presId="urn:microsoft.com/office/officeart/2005/8/layout/StepDownProcess"/>
    <dgm:cxn modelId="{317597CB-5F05-5C46-8E98-608B8CB7DEA7}" type="presParOf" srcId="{49E2B0A6-6F15-3D4D-BF88-D0B2483CB55B}" destId="{6EA532CE-6739-A24B-AAAE-6A1691A35034}" srcOrd="9" destOrd="0" presId="urn:microsoft.com/office/officeart/2005/8/layout/StepDownProcess"/>
    <dgm:cxn modelId="{07B25F14-FD1D-C644-863E-76AE9B1DE37A}" type="presParOf" srcId="{49E2B0A6-6F15-3D4D-BF88-D0B2483CB55B}" destId="{658BC9F3-2A00-F547-8C78-511B7194FAEB}" srcOrd="10" destOrd="0" presId="urn:microsoft.com/office/officeart/2005/8/layout/StepDownProcess"/>
    <dgm:cxn modelId="{B023C484-9503-1F4F-8378-A4C3B820ACFA}" type="presParOf" srcId="{658BC9F3-2A00-F547-8C78-511B7194FAEB}" destId="{9CCCECD5-8ED0-AC43-9710-1DD092099D67}" srcOrd="0" destOrd="0" presId="urn:microsoft.com/office/officeart/2005/8/layout/StepDownProcess"/>
    <dgm:cxn modelId="{223E57CC-DC7E-483C-B9ED-63C99E899EA7}" type="presParOf" srcId="{658BC9F3-2A00-F547-8C78-511B7194FAEB}" destId="{D3853491-2B6C-1449-B71D-8247E1F629BF}"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98D2-B811-F543-848D-08253013A363}">
      <dsp:nvSpPr>
        <dsp:cNvPr id="0" name=""/>
        <dsp:cNvSpPr/>
      </dsp:nvSpPr>
      <dsp:spPr>
        <a:xfrm rot="5400000">
          <a:off x="1033738" y="703706"/>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7501D-E342-BE40-9448-5C65451E51A0}">
      <dsp:nvSpPr>
        <dsp:cNvPr id="0" name=""/>
        <dsp:cNvSpPr/>
      </dsp:nvSpPr>
      <dsp:spPr>
        <a:xfrm>
          <a:off x="873256" y="32238"/>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Abstract Submission</a:t>
          </a:r>
        </a:p>
      </dsp:txBody>
      <dsp:txXfrm>
        <a:off x="908105" y="67087"/>
        <a:ext cx="950000" cy="644058"/>
      </dsp:txXfrm>
    </dsp:sp>
    <dsp:sp modelId="{13263DF5-F771-E44D-A3A6-7359AB5A694B}">
      <dsp:nvSpPr>
        <dsp:cNvPr id="0" name=""/>
        <dsp:cNvSpPr/>
      </dsp:nvSpPr>
      <dsp:spPr>
        <a:xfrm>
          <a:off x="1937493" y="91346"/>
          <a:ext cx="1477308"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&lt;11-09-2023&gt;</a:t>
          </a:r>
        </a:p>
      </dsp:txBody>
      <dsp:txXfrm>
        <a:off x="1937493" y="91346"/>
        <a:ext cx="1477308" cy="576889"/>
      </dsp:txXfrm>
    </dsp:sp>
    <dsp:sp modelId="{7249723C-E4C0-8E4E-9876-FECBD8EB4088}">
      <dsp:nvSpPr>
        <dsp:cNvPr id="0" name=""/>
        <dsp:cNvSpPr/>
      </dsp:nvSpPr>
      <dsp:spPr>
        <a:xfrm rot="5400000">
          <a:off x="2055740" y="1505490"/>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76A5BC-3282-044F-8AE1-17BEE6013828}">
      <dsp:nvSpPr>
        <dsp:cNvPr id="0" name=""/>
        <dsp:cNvSpPr/>
      </dsp:nvSpPr>
      <dsp:spPr>
        <a:xfrm>
          <a:off x="1895257" y="834022"/>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Literature Survey</a:t>
          </a:r>
        </a:p>
      </dsp:txBody>
      <dsp:txXfrm>
        <a:off x="1930106" y="868871"/>
        <a:ext cx="950000" cy="644058"/>
      </dsp:txXfrm>
    </dsp:sp>
    <dsp:sp modelId="{849E87F9-77C2-E148-A125-B75B32BAE82F}">
      <dsp:nvSpPr>
        <dsp:cNvPr id="0" name=""/>
        <dsp:cNvSpPr/>
      </dsp:nvSpPr>
      <dsp:spPr>
        <a:xfrm>
          <a:off x="2907495" y="893130"/>
          <a:ext cx="1816716"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n-US" sz="1050" kern="1200" dirty="0">
              <a:solidFill>
                <a:schemeClr val="tx1"/>
              </a:solidFill>
            </a:rPr>
            <a:t>&lt;15-09-2023&gt;</a:t>
          </a:r>
        </a:p>
      </dsp:txBody>
      <dsp:txXfrm>
        <a:off x="2907495" y="893130"/>
        <a:ext cx="1816716" cy="576889"/>
      </dsp:txXfrm>
    </dsp:sp>
    <dsp:sp modelId="{582A57C3-E208-4C4D-8464-8F41E2B621E9}">
      <dsp:nvSpPr>
        <dsp:cNvPr id="0" name=""/>
        <dsp:cNvSpPr/>
      </dsp:nvSpPr>
      <dsp:spPr>
        <a:xfrm rot="5400000">
          <a:off x="3077741" y="2307273"/>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4400A-F79C-8A4B-829B-0D720ED8FB8C}">
      <dsp:nvSpPr>
        <dsp:cNvPr id="0" name=""/>
        <dsp:cNvSpPr/>
      </dsp:nvSpPr>
      <dsp:spPr>
        <a:xfrm>
          <a:off x="2917258" y="1635806"/>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Design</a:t>
          </a:r>
        </a:p>
        <a:p>
          <a:pPr marL="0" lvl="0" indent="0" algn="ctr" defTabSz="444500">
            <a:lnSpc>
              <a:spcPct val="90000"/>
            </a:lnSpc>
            <a:spcBef>
              <a:spcPct val="0"/>
            </a:spcBef>
            <a:spcAft>
              <a:spcPct val="35000"/>
            </a:spcAft>
            <a:buNone/>
          </a:pPr>
          <a:r>
            <a:rPr lang="en-US" sz="1000" kern="1200" dirty="0">
              <a:solidFill>
                <a:schemeClr val="tx1"/>
              </a:solidFill>
            </a:rPr>
            <a:t>And</a:t>
          </a:r>
        </a:p>
        <a:p>
          <a:pPr marL="0" lvl="0" indent="0" algn="ctr" defTabSz="444500">
            <a:lnSpc>
              <a:spcPct val="90000"/>
            </a:lnSpc>
            <a:spcBef>
              <a:spcPct val="0"/>
            </a:spcBef>
            <a:spcAft>
              <a:spcPct val="35000"/>
            </a:spcAft>
            <a:buNone/>
          </a:pPr>
          <a:r>
            <a:rPr lang="en-US" sz="1000" kern="1200" dirty="0">
              <a:solidFill>
                <a:schemeClr val="tx1"/>
              </a:solidFill>
            </a:rPr>
            <a:t>Code</a:t>
          </a:r>
        </a:p>
      </dsp:txBody>
      <dsp:txXfrm>
        <a:off x="2952107" y="1670655"/>
        <a:ext cx="950000" cy="644058"/>
      </dsp:txXfrm>
    </dsp:sp>
    <dsp:sp modelId="{383D977E-49FE-154D-8370-6E0B15881094}">
      <dsp:nvSpPr>
        <dsp:cNvPr id="0" name=""/>
        <dsp:cNvSpPr/>
      </dsp:nvSpPr>
      <dsp:spPr>
        <a:xfrm>
          <a:off x="3933215" y="1703878"/>
          <a:ext cx="165653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&lt;1-10-2023&gt;</a:t>
          </a:r>
        </a:p>
      </dsp:txBody>
      <dsp:txXfrm>
        <a:off x="3933215" y="1703878"/>
        <a:ext cx="1656531" cy="576889"/>
      </dsp:txXfrm>
    </dsp:sp>
    <dsp:sp modelId="{97925E51-E8AA-DC48-BFEB-51206266AB1D}">
      <dsp:nvSpPr>
        <dsp:cNvPr id="0" name=""/>
        <dsp:cNvSpPr/>
      </dsp:nvSpPr>
      <dsp:spPr>
        <a:xfrm rot="5400000">
          <a:off x="4099742" y="3109057"/>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0E448-C06F-8440-B08E-C700B7FCCC29}">
      <dsp:nvSpPr>
        <dsp:cNvPr id="0" name=""/>
        <dsp:cNvSpPr/>
      </dsp:nvSpPr>
      <dsp:spPr>
        <a:xfrm>
          <a:off x="3939259" y="2437589"/>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Implementation</a:t>
          </a:r>
        </a:p>
      </dsp:txBody>
      <dsp:txXfrm>
        <a:off x="3974108" y="2472438"/>
        <a:ext cx="950000" cy="644058"/>
      </dsp:txXfrm>
    </dsp:sp>
    <dsp:sp modelId="{7F2F534D-82F4-5443-8CF7-5BBA47CF0517}">
      <dsp:nvSpPr>
        <dsp:cNvPr id="0" name=""/>
        <dsp:cNvSpPr/>
      </dsp:nvSpPr>
      <dsp:spPr>
        <a:xfrm>
          <a:off x="5020944" y="2505662"/>
          <a:ext cx="160885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&lt;19-10-2023&gt;</a:t>
          </a:r>
        </a:p>
      </dsp:txBody>
      <dsp:txXfrm>
        <a:off x="5020944" y="2505662"/>
        <a:ext cx="1608851" cy="576889"/>
      </dsp:txXfrm>
    </dsp:sp>
    <dsp:sp modelId="{7EA63742-38C6-7343-AA79-52C3D9CCAB0D}">
      <dsp:nvSpPr>
        <dsp:cNvPr id="0" name=""/>
        <dsp:cNvSpPr/>
      </dsp:nvSpPr>
      <dsp:spPr>
        <a:xfrm rot="5400000">
          <a:off x="5121743" y="3910841"/>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2E532-D17B-8549-B299-BABD4A6DF310}">
      <dsp:nvSpPr>
        <dsp:cNvPr id="0" name=""/>
        <dsp:cNvSpPr/>
      </dsp:nvSpPr>
      <dsp:spPr>
        <a:xfrm>
          <a:off x="4961260" y="3239373"/>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Testing</a:t>
          </a:r>
        </a:p>
      </dsp:txBody>
      <dsp:txXfrm>
        <a:off x="4996109" y="3274222"/>
        <a:ext cx="950000" cy="644058"/>
      </dsp:txXfrm>
    </dsp:sp>
    <dsp:sp modelId="{4D72B732-04CC-5F4B-8E9C-09245727D3B9}">
      <dsp:nvSpPr>
        <dsp:cNvPr id="0" name=""/>
        <dsp:cNvSpPr/>
      </dsp:nvSpPr>
      <dsp:spPr>
        <a:xfrm>
          <a:off x="5976027" y="3307446"/>
          <a:ext cx="1561179"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&lt;15-11-2023&gt;</a:t>
          </a:r>
        </a:p>
      </dsp:txBody>
      <dsp:txXfrm>
        <a:off x="5976027" y="3307446"/>
        <a:ext cx="1561179" cy="576889"/>
      </dsp:txXfrm>
    </dsp:sp>
    <dsp:sp modelId="{9CCCECD5-8ED0-AC43-9710-1DD092099D67}">
      <dsp:nvSpPr>
        <dsp:cNvPr id="0" name=""/>
        <dsp:cNvSpPr/>
      </dsp:nvSpPr>
      <dsp:spPr>
        <a:xfrm>
          <a:off x="5983262" y="4041157"/>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Document Submission</a:t>
          </a:r>
        </a:p>
      </dsp:txBody>
      <dsp:txXfrm>
        <a:off x="6018111" y="4076006"/>
        <a:ext cx="950000" cy="644058"/>
      </dsp:txXfrm>
    </dsp:sp>
    <dsp:sp modelId="{D3853491-2B6C-1449-B71D-8247E1F629BF}">
      <dsp:nvSpPr>
        <dsp:cNvPr id="0" name=""/>
        <dsp:cNvSpPr/>
      </dsp:nvSpPr>
      <dsp:spPr>
        <a:xfrm>
          <a:off x="7007918" y="4116210"/>
          <a:ext cx="1094685"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&lt;22-12-2023&gt;</a:t>
          </a:r>
        </a:p>
      </dsp:txBody>
      <dsp:txXfrm>
        <a:off x="7007918" y="4116210"/>
        <a:ext cx="1094685" cy="5768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forest+fire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dirty="0"/>
          </a:p>
        </p:txBody>
      </p:sp>
      <p:sp>
        <p:nvSpPr>
          <p:cNvPr id="131" name="Z-SPA"/>
          <p:cNvSpPr txBox="1">
            <a:spLocks noGrp="1"/>
          </p:cNvSpPr>
          <p:nvPr>
            <p:ph type="title"/>
          </p:nvPr>
        </p:nvSpPr>
        <p:spPr>
          <a:xfrm>
            <a:off x="723900" y="1306873"/>
            <a:ext cx="7696200" cy="1912596"/>
          </a:xfrm>
          <a:prstGeom prst="rect">
            <a:avLst/>
          </a:prstGeom>
        </p:spPr>
        <p:txBody>
          <a:bodyPr>
            <a:noAutofit/>
          </a:bodyPr>
          <a:lstStyle/>
          <a:p>
            <a:pPr>
              <a:defRPr sz="4000" b="1">
                <a:latin typeface="Times New Roman"/>
                <a:ea typeface="Times New Roman"/>
                <a:cs typeface="Times New Roman"/>
                <a:sym typeface="Times New Roman"/>
              </a:defRPr>
            </a:pPr>
            <a:r>
              <a:rPr lang="en-GB" sz="2600" dirty="0" err="1"/>
              <a:t>WildFire</a:t>
            </a:r>
            <a:r>
              <a:rPr lang="en-GB" sz="2600" dirty="0"/>
              <a:t> Forest Detection Using Deep Learning</a:t>
            </a:r>
            <a:br>
              <a:rPr lang="en-GB" sz="2600" dirty="0"/>
            </a:br>
            <a:br>
              <a:rPr lang="en-GB" sz="2600" dirty="0"/>
            </a:br>
            <a:r>
              <a:rPr lang="en-GB" sz="1800" dirty="0"/>
              <a:t>Final Team ID: 10	 </a:t>
            </a:r>
            <a:endParaRPr sz="2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1648690454"/>
              </p:ext>
            </p:extLst>
          </p:nvPr>
        </p:nvGraphicFramePr>
        <p:xfrm>
          <a:off x="582654" y="3311645"/>
          <a:ext cx="7983372" cy="1884605"/>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800" b="1" dirty="0" err="1">
                          <a:latin typeface="Times New Roman"/>
                          <a:ea typeface="Times New Roman"/>
                          <a:cs typeface="Times New Roman"/>
                          <a:sym typeface="Times New Roman"/>
                        </a:rPr>
                        <a:t>S.No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err="1">
                          <a:latin typeface="Times New Roman"/>
                          <a:ea typeface="Times New Roman"/>
                          <a:cs typeface="Times New Roman"/>
                          <a:sym typeface="Times New Roman"/>
                        </a:rPr>
                        <a:t>Reg.No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800" b="1" dirty="0">
                          <a:latin typeface="Times New Roman"/>
                          <a:ea typeface="Times New Roman"/>
                          <a:cs typeface="Times New Roman"/>
                          <a:sym typeface="Times New Roman"/>
                        </a:rPr>
                        <a:t>Branch &amp; </a:t>
                      </a:r>
                      <a:r>
                        <a:rPr sz="18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600" dirty="0">
                          <a:latin typeface="Times New Roman"/>
                          <a:ea typeface="Times New Roman"/>
                          <a:cs typeface="Times New Roman"/>
                          <a:sym typeface="Times New Roman"/>
                        </a:rPr>
                        <a:t>1</a:t>
                      </a: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BL.EN.U4CSE20163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err="1">
                          <a:latin typeface="Times New Roman"/>
                          <a:ea typeface="Times New Roman"/>
                          <a:cs typeface="Times New Roman"/>
                          <a:sym typeface="Times New Roman"/>
                        </a:rPr>
                        <a:t>Sreya</a:t>
                      </a:r>
                      <a:r>
                        <a:rPr lang="en-US" sz="1600" dirty="0">
                          <a:latin typeface="Times New Roman"/>
                          <a:ea typeface="Times New Roman"/>
                          <a:cs typeface="Times New Roman"/>
                          <a:sym typeface="Times New Roman"/>
                        </a:rPr>
                        <a:t> Chowdary Karuturi</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C</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BL.EN.U4CSE20185</a:t>
                      </a:r>
                    </a:p>
                    <a:p>
                      <a:pPr marL="0" marR="0" lvl="0" indent="0" algn="ctr" defTabSz="914400" rtl="0" eaLnBrk="1" fontAlgn="auto" latinLnBrk="0" hangingPunct="1">
                        <a:lnSpc>
                          <a:spcPct val="100000"/>
                        </a:lnSpc>
                        <a:spcBef>
                          <a:spcPts val="0"/>
                        </a:spcBef>
                        <a:spcAft>
                          <a:spcPts val="0"/>
                        </a:spcAft>
                        <a:buClrTx/>
                        <a:buSzTx/>
                        <a:buFontTx/>
                        <a:buNone/>
                        <a:tabLst/>
                        <a:defRPr sz="1800"/>
                      </a:pPr>
                      <a:endParaRPr lang="en-US"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err="1">
                          <a:latin typeface="Times New Roman"/>
                          <a:ea typeface="Times New Roman"/>
                          <a:cs typeface="Times New Roman"/>
                          <a:sym typeface="Times New Roman"/>
                        </a:rPr>
                        <a:t>Tunuguntla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Aasritha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Srivani</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C</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BL.EN.U4CSE20189</a:t>
                      </a:r>
                    </a:p>
                    <a:p>
                      <a:pPr marL="0" marR="0" lvl="0" indent="0" algn="ctr" defTabSz="914400" rtl="0" eaLnBrk="1" fontAlgn="auto" latinLnBrk="0" hangingPunct="1">
                        <a:lnSpc>
                          <a:spcPct val="100000"/>
                        </a:lnSpc>
                        <a:spcBef>
                          <a:spcPts val="0"/>
                        </a:spcBef>
                        <a:spcAft>
                          <a:spcPts val="0"/>
                        </a:spcAft>
                        <a:buClrTx/>
                        <a:buSzTx/>
                        <a:buFontTx/>
                        <a:buNone/>
                        <a:tabLst/>
                        <a:defRPr sz="1800"/>
                      </a:pPr>
                      <a:endParaRPr lang="en-US"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Vadlamudi Krishna Sowgandhi</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C</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TextBox 2"/>
          <p:cNvSpPr txBox="1"/>
          <p:nvPr/>
        </p:nvSpPr>
        <p:spPr>
          <a:xfrm>
            <a:off x="923034" y="5456400"/>
            <a:ext cx="4438048" cy="1261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b="1" dirty="0"/>
              <a:t>Project Guide: </a:t>
            </a:r>
            <a:r>
              <a:rPr lang="en-US" sz="1600" i="0" dirty="0">
                <a:solidFill>
                  <a:schemeClr val="tx1"/>
                </a:solidFill>
                <a:effectLst/>
                <a:latin typeface="Times New Roman" panose="02020603050405020304" pitchFamily="18" charset="0"/>
                <a:cs typeface="Times New Roman" panose="02020603050405020304" pitchFamily="18" charset="0"/>
              </a:rPr>
              <a:t>Dr. </a:t>
            </a:r>
            <a:r>
              <a:rPr lang="en-US" sz="1600" i="0" dirty="0" err="1">
                <a:solidFill>
                  <a:schemeClr val="tx1"/>
                </a:solidFill>
                <a:effectLst/>
                <a:latin typeface="Times New Roman" panose="02020603050405020304" pitchFamily="18" charset="0"/>
                <a:cs typeface="Times New Roman" panose="02020603050405020304" pitchFamily="18" charset="0"/>
              </a:rPr>
              <a:t>Rimjhim</a:t>
            </a:r>
            <a:r>
              <a:rPr lang="en-US" sz="1600" i="0" dirty="0">
                <a:solidFill>
                  <a:schemeClr val="tx1"/>
                </a:solidFill>
                <a:effectLst/>
                <a:latin typeface="Times New Roman" panose="02020603050405020304" pitchFamily="18" charset="0"/>
                <a:cs typeface="Times New Roman" panose="02020603050405020304" pitchFamily="18" charset="0"/>
              </a:rPr>
              <a:t> Singh</a:t>
            </a:r>
          </a:p>
          <a:p>
            <a:pPr algn="ctr"/>
            <a:r>
              <a:rPr lang="en-US" sz="1100" b="0" i="0" dirty="0">
                <a:solidFill>
                  <a:schemeClr val="tx1"/>
                </a:solidFill>
                <a:effectLst/>
                <a:latin typeface="Times New Roman" panose="02020603050405020304" pitchFamily="18" charset="0"/>
                <a:cs typeface="Times New Roman" panose="02020603050405020304" pitchFamily="18" charset="0"/>
              </a:rPr>
              <a:t> Assistant Professor (</a:t>
            </a:r>
            <a:r>
              <a:rPr lang="en-US" sz="1100" b="0" i="0" dirty="0" err="1">
                <a:solidFill>
                  <a:schemeClr val="tx1"/>
                </a:solidFill>
                <a:effectLst/>
                <a:latin typeface="Times New Roman" panose="02020603050405020304" pitchFamily="18" charset="0"/>
                <a:cs typeface="Times New Roman" panose="02020603050405020304" pitchFamily="18" charset="0"/>
              </a:rPr>
              <a:t>Sr.Gr</a:t>
            </a:r>
            <a:r>
              <a:rPr lang="en-US" sz="1100" b="0" i="0" dirty="0">
                <a:solidFill>
                  <a:schemeClr val="tx1"/>
                </a:solidFill>
                <a:effectLst/>
                <a:latin typeface="Times New Roman" panose="02020603050405020304" pitchFamily="18" charset="0"/>
                <a:cs typeface="Times New Roman" panose="02020603050405020304" pitchFamily="18" charset="0"/>
              </a:rPr>
              <a:t>.), Department of Computer Science Engineering, Amrita School of Computing, Bengaluru</a:t>
            </a:r>
            <a:endParaRPr lang="en-US" sz="1100" i="0" dirty="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lang="en-US" sz="1800" b="1" dirty="0"/>
          </a:p>
          <a:p>
            <a:pPr marL="0" marR="0" indent="0" algn="l" defTabSz="914400" rtl="0" fontAlgn="auto" latinLnBrk="0" hangingPunct="0">
              <a:lnSpc>
                <a:spcPct val="100000"/>
              </a:lnSpc>
              <a:spcBef>
                <a:spcPts val="0"/>
              </a:spcBef>
              <a:spcAft>
                <a:spcPts val="0"/>
              </a:spcAft>
              <a:buClrTx/>
              <a:buSzTx/>
              <a:buFontTx/>
              <a:buNone/>
              <a:tabLst/>
            </a:pPr>
            <a:r>
              <a:rPr lang="en-US" sz="1800" b="1" dirty="0"/>
              <a:t>                           </a:t>
            </a:r>
            <a:endParaRPr lang="en-IN" sz="1800"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 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14</a:t>
            </a:r>
            <a:endParaRPr dirty="0"/>
          </a:p>
        </p:txBody>
      </p:sp>
      <p:pic>
        <p:nvPicPr>
          <p:cNvPr id="6" name="Picture 5">
            <a:extLst>
              <a:ext uri="{FF2B5EF4-FFF2-40B4-BE49-F238E27FC236}">
                <a16:creationId xmlns:a16="http://schemas.microsoft.com/office/drawing/2014/main" id="{F73F9567-400D-6841-C015-BD0726491031}"/>
              </a:ext>
            </a:extLst>
          </p:cNvPr>
          <p:cNvPicPr>
            <a:picLocks noChangeAspect="1"/>
          </p:cNvPicPr>
          <p:nvPr/>
        </p:nvPicPr>
        <p:blipFill>
          <a:blip r:embed="rId2"/>
          <a:stretch>
            <a:fillRect/>
          </a:stretch>
        </p:blipFill>
        <p:spPr>
          <a:xfrm>
            <a:off x="2401373" y="1676383"/>
            <a:ext cx="4419632" cy="4495833"/>
          </a:xfrm>
          <a:prstGeom prst="rect">
            <a:avLst/>
          </a:prstGeom>
        </p:spPr>
      </p:pic>
    </p:spTree>
    <p:extLst>
      <p:ext uri="{BB962C8B-B14F-4D97-AF65-F5344CB8AC3E}">
        <p14:creationId xmlns:p14="http://schemas.microsoft.com/office/powerpoint/2010/main" val="40174342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BBBD3130-B655-9BC4-4DE1-01640AF40F0C}"/>
              </a:ext>
            </a:extLst>
          </p:cNvPr>
          <p:cNvSpPr>
            <a:spLocks noGrp="1"/>
          </p:cNvSpPr>
          <p:nvPr>
            <p:ph type="title"/>
          </p:nvPr>
        </p:nvSpPr>
        <p:spPr>
          <a:xfrm>
            <a:off x="1023257" y="375068"/>
            <a:ext cx="6858000" cy="808038"/>
          </a:xfrm>
        </p:spPr>
        <p:txBody>
          <a:bodyPr/>
          <a:lstStyle/>
          <a:p>
            <a:r>
              <a:rPr lang="en-US" dirty="0"/>
              <a:t>MODELS IMPLEMENTED</a:t>
            </a:r>
          </a:p>
        </p:txBody>
      </p:sp>
      <p:sp>
        <p:nvSpPr>
          <p:cNvPr id="6" name="Text Placeholder 5">
            <a:extLst>
              <a:ext uri="{FF2B5EF4-FFF2-40B4-BE49-F238E27FC236}">
                <a16:creationId xmlns:a16="http://schemas.microsoft.com/office/drawing/2014/main" id="{5B99CC23-7BC3-ADFB-B3F1-F41531CC5084}"/>
              </a:ext>
            </a:extLst>
          </p:cNvPr>
          <p:cNvSpPr>
            <a:spLocks noGrp="1"/>
          </p:cNvSpPr>
          <p:nvPr>
            <p:ph type="body" idx="1"/>
          </p:nvPr>
        </p:nvSpPr>
        <p:spPr>
          <a:xfrm>
            <a:off x="625928" y="1305667"/>
            <a:ext cx="7913915" cy="4910076"/>
          </a:xfrm>
        </p:spPr>
        <p:txBody>
          <a:bodyPr>
            <a:noAutofit/>
          </a:bodyPr>
          <a:lstStyle/>
          <a:p>
            <a:r>
              <a:rPr lang="en-US" sz="1300" b="0" i="0" dirty="0">
                <a:solidFill>
                  <a:srgbClr val="FF0000"/>
                </a:solidFill>
                <a:effectLst/>
                <a:latin typeface="Söhne"/>
              </a:rPr>
              <a:t>CNN</a:t>
            </a:r>
            <a:r>
              <a:rPr lang="en-US" sz="1300" b="0" i="0" dirty="0">
                <a:solidFill>
                  <a:schemeClr val="tx1"/>
                </a:solidFill>
                <a:effectLst/>
                <a:latin typeface="Söhne"/>
              </a:rPr>
              <a:t> is specialized for analyzing visual data, using convolutional layers to detect features within images. It employs filters to convolve across the input, extracting spatial hierarchies and patterns, and often includes pooling layers to reduce dimensionality while retaining important information.</a:t>
            </a:r>
            <a:endParaRPr lang="en-US" sz="1300" dirty="0">
              <a:solidFill>
                <a:schemeClr val="tx1"/>
              </a:solidFill>
            </a:endParaRPr>
          </a:p>
          <a:p>
            <a:r>
              <a:rPr lang="en-US" sz="1300" dirty="0">
                <a:solidFill>
                  <a:srgbClr val="FF0000"/>
                </a:solidFill>
              </a:rPr>
              <a:t>RNNs</a:t>
            </a:r>
            <a:r>
              <a:rPr lang="en-US" sz="1300" dirty="0">
                <a:solidFill>
                  <a:schemeClr val="tx1"/>
                </a:solidFill>
              </a:rPr>
              <a:t> </a:t>
            </a:r>
            <a:r>
              <a:rPr lang="en-US" sz="1300" b="0" i="0" dirty="0">
                <a:solidFill>
                  <a:schemeClr val="tx1"/>
                </a:solidFill>
                <a:effectLst/>
                <a:latin typeface="Söhne"/>
              </a:rPr>
              <a:t>are designed to handle sequential data by retaining memory through loops, allowing information persistence over time. They're adept at processing sequences of inputs and are commonly used in tasks like language modeling, speech recognition, and time series prediction. However, they can struggle with capturing long-range dependencies due to vanishing or exploding gradients.</a:t>
            </a:r>
            <a:endParaRPr lang="en-US" sz="1300" dirty="0">
              <a:solidFill>
                <a:schemeClr val="tx1"/>
              </a:solidFill>
            </a:endParaRPr>
          </a:p>
          <a:p>
            <a:r>
              <a:rPr lang="en-US" sz="1300" b="0" i="0" dirty="0">
                <a:solidFill>
                  <a:srgbClr val="FF0000"/>
                </a:solidFill>
                <a:effectLst/>
                <a:latin typeface="Söhne"/>
              </a:rPr>
              <a:t>MLP</a:t>
            </a:r>
            <a:r>
              <a:rPr lang="en-US" sz="1300" b="0" i="0" dirty="0">
                <a:solidFill>
                  <a:schemeClr val="tx1"/>
                </a:solidFill>
                <a:effectLst/>
                <a:latin typeface="Söhne"/>
              </a:rPr>
              <a:t> is a feedforward neural network comprised of multiple layers, including an input layer, hidden layers, and an output layer. It's versatile and effective for various tasks, utilizing interconnected nodes with activation functions to process data and learn patterns.</a:t>
            </a:r>
            <a:endParaRPr lang="en-US" sz="1300" dirty="0">
              <a:solidFill>
                <a:schemeClr val="tx1"/>
              </a:solidFill>
            </a:endParaRPr>
          </a:p>
          <a:p>
            <a:r>
              <a:rPr lang="en-US" sz="1300" dirty="0">
                <a:solidFill>
                  <a:srgbClr val="FF0000"/>
                </a:solidFill>
              </a:rPr>
              <a:t>CNN (Early Stopping)</a:t>
            </a:r>
          </a:p>
          <a:p>
            <a:r>
              <a:rPr lang="en-US" sz="1300" b="0" i="0" dirty="0">
                <a:solidFill>
                  <a:srgbClr val="FF0000"/>
                </a:solidFill>
                <a:effectLst/>
                <a:latin typeface="Söhne"/>
              </a:rPr>
              <a:t> </a:t>
            </a:r>
            <a:r>
              <a:rPr lang="en-US" sz="1300" b="0" i="0" dirty="0" err="1">
                <a:solidFill>
                  <a:srgbClr val="FF0000"/>
                </a:solidFill>
                <a:effectLst/>
                <a:latin typeface="Söhne"/>
              </a:rPr>
              <a:t>ResNet</a:t>
            </a:r>
            <a:r>
              <a:rPr lang="en-US" sz="1300" dirty="0">
                <a:solidFill>
                  <a:srgbClr val="FF0000"/>
                </a:solidFill>
                <a:latin typeface="Söhne"/>
              </a:rPr>
              <a:t> 50</a:t>
            </a:r>
            <a:r>
              <a:rPr lang="en-US" sz="1300" b="0" i="0" dirty="0">
                <a:solidFill>
                  <a:srgbClr val="FF0000"/>
                </a:solidFill>
                <a:effectLst/>
                <a:latin typeface="Söhne"/>
              </a:rPr>
              <a:t> </a:t>
            </a:r>
            <a:r>
              <a:rPr lang="en-US" sz="1300" b="0" i="0" dirty="0">
                <a:solidFill>
                  <a:schemeClr val="tx1"/>
                </a:solidFill>
                <a:effectLst/>
                <a:latin typeface="Söhne"/>
              </a:rPr>
              <a:t>is a deep convolutional neural network architecture that includes 50 layers. It introduced the concept of residual learning, utilizing skip connections or shortcuts to bypass some layers. This approach helps in mitigating the vanishing gradient problem and allows for the training of very deep networks. ResNet-50 specifically comprises 50 convolutional layers, making it capable of handling complex visual tasks like image classification and object detection with improved accuracy and training efficiency compared to earlier architectures.</a:t>
            </a:r>
            <a:endParaRPr lang="en-US" sz="1300" dirty="0">
              <a:solidFill>
                <a:schemeClr val="tx1"/>
              </a:solidFill>
            </a:endParaRPr>
          </a:p>
          <a:p>
            <a:r>
              <a:rPr lang="en-US" sz="1300" b="0" i="0" dirty="0">
                <a:solidFill>
                  <a:srgbClr val="FF0000"/>
                </a:solidFill>
                <a:effectLst/>
                <a:latin typeface="Söhne"/>
              </a:rPr>
              <a:t> VGG </a:t>
            </a:r>
            <a:r>
              <a:rPr lang="en-US" sz="1300" b="0" i="0" dirty="0">
                <a:solidFill>
                  <a:schemeClr val="tx1"/>
                </a:solidFill>
                <a:effectLst/>
                <a:latin typeface="Söhne"/>
              </a:rPr>
              <a:t>(Visual Geometry Group) network is a convolutional neural network architecture that consists of 16 layers, including convolutional layers, pooling layers, and fully connected layers. VGG-16 is known for its simplicity and uniform architecture, employing smaller filter sizes (3x3) with multiple convolutional layers stacked together. Despite its deeper variants like VGG-19, VGG-16 is widely used and well-known for its ability to extract intricate features from images, making it effective in various computer vision tasks such as image recognition, localization, and segmentation.</a:t>
            </a:r>
            <a:endParaRPr lang="en-US" sz="1300" dirty="0">
              <a:solidFill>
                <a:schemeClr val="tx1"/>
              </a:solidFill>
            </a:endParaRPr>
          </a:p>
          <a:p>
            <a:pPr marL="0" indent="0">
              <a:buNone/>
            </a:pPr>
            <a:endParaRPr lang="en-US" sz="1300" dirty="0">
              <a:solidFill>
                <a:schemeClr val="tx1"/>
              </a:solidFill>
            </a:endParaRPr>
          </a:p>
          <a:p>
            <a:endParaRPr lang="en-US" sz="1300" dirty="0">
              <a:solidFill>
                <a:schemeClr val="tx1"/>
              </a:solidFill>
            </a:endParaRPr>
          </a:p>
          <a:p>
            <a:endParaRPr lang="en-US" sz="1300" dirty="0">
              <a:solidFill>
                <a:schemeClr val="tx1"/>
              </a:solidFill>
            </a:endParaRPr>
          </a:p>
          <a:p>
            <a:pPr marL="0" indent="0">
              <a:buNone/>
            </a:pPr>
            <a:r>
              <a:rPr lang="en-US" sz="1300" dirty="0">
                <a:solidFill>
                  <a:schemeClr val="tx1"/>
                </a:solidFill>
              </a:rPr>
              <a:t>  </a:t>
            </a:r>
          </a:p>
          <a:p>
            <a:endParaRPr lang="en-US" sz="1300" dirty="0">
              <a:solidFill>
                <a:schemeClr val="tx1"/>
              </a:solidFill>
            </a:endParaRPr>
          </a:p>
          <a:p>
            <a:pPr marL="0" indent="0">
              <a:buNone/>
            </a:pPr>
            <a:endParaRPr lang="en-US" sz="1300" dirty="0">
              <a:solidFill>
                <a:schemeClr val="tx1"/>
              </a:solidFill>
            </a:endParaRPr>
          </a:p>
        </p:txBody>
      </p:sp>
      <p:sp>
        <p:nvSpPr>
          <p:cNvPr id="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14</a:t>
            </a:r>
            <a:endParaRPr dirty="0"/>
          </a:p>
        </p:txBody>
      </p:sp>
    </p:spTree>
    <p:extLst>
      <p:ext uri="{BB962C8B-B14F-4D97-AF65-F5344CB8AC3E}">
        <p14:creationId xmlns:p14="http://schemas.microsoft.com/office/powerpoint/2010/main" val="26012175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BA5482E-BC0B-6886-72A7-C434F3886F93}"/>
              </a:ext>
            </a:extLst>
          </p:cNvPr>
          <p:cNvSpPr>
            <a:spLocks noGrp="1"/>
          </p:cNvSpPr>
          <p:nvPr>
            <p:ph type="title"/>
          </p:nvPr>
        </p:nvSpPr>
        <p:spPr/>
        <p:txBody>
          <a:bodyPr/>
          <a:lstStyle/>
          <a:p>
            <a:r>
              <a:rPr lang="en-US" dirty="0"/>
              <a:t>MODELS IMPLEMENTED</a:t>
            </a:r>
          </a:p>
        </p:txBody>
      </p:sp>
      <p:sp>
        <p:nvSpPr>
          <p:cNvPr id="6" name="Text Placeholder 5">
            <a:extLst>
              <a:ext uri="{FF2B5EF4-FFF2-40B4-BE49-F238E27FC236}">
                <a16:creationId xmlns:a16="http://schemas.microsoft.com/office/drawing/2014/main" id="{5B99CC23-7BC3-ADFB-B3F1-F41531CC5084}"/>
              </a:ext>
            </a:extLst>
          </p:cNvPr>
          <p:cNvSpPr>
            <a:spLocks noGrp="1"/>
          </p:cNvSpPr>
          <p:nvPr>
            <p:ph type="body" idx="1"/>
          </p:nvPr>
        </p:nvSpPr>
        <p:spPr/>
        <p:txBody>
          <a:bodyPr>
            <a:normAutofit fontScale="85000" lnSpcReduction="20000"/>
          </a:bodyPr>
          <a:lstStyle/>
          <a:p>
            <a:pPr marL="0" indent="0">
              <a:buNone/>
            </a:pPr>
            <a:endParaRPr lang="en-US" dirty="0"/>
          </a:p>
          <a:p>
            <a:r>
              <a:rPr lang="en-US" dirty="0" err="1">
                <a:solidFill>
                  <a:srgbClr val="FF0000"/>
                </a:solidFill>
              </a:rPr>
              <a:t>GoogleNet</a:t>
            </a:r>
            <a:r>
              <a:rPr lang="en-US" dirty="0"/>
              <a:t>, additionally referred to as Inception, is a deep convolutional neural community architecture advanced by way of Google. Introduced in 2014, </a:t>
            </a:r>
            <a:r>
              <a:rPr lang="en-US" dirty="0" err="1"/>
              <a:t>GoogleNet</a:t>
            </a:r>
            <a:r>
              <a:rPr lang="en-US" dirty="0"/>
              <a:t> is known for its inception modules, which employ a aggregate of convolutional filters of various sizes in the same layer. subsequent neural network designs and remains a noteworthy contribution to the field of deep gaining knowledge. We got the accuracy as 96.51%.</a:t>
            </a:r>
          </a:p>
          <a:p>
            <a:pPr marL="0" indent="0">
              <a:buNone/>
            </a:pPr>
            <a:endParaRPr lang="en-US" dirty="0"/>
          </a:p>
          <a:p>
            <a:r>
              <a:rPr lang="en-US" dirty="0" err="1">
                <a:solidFill>
                  <a:srgbClr val="FF0000"/>
                </a:solidFill>
              </a:rPr>
              <a:t>MobileNet</a:t>
            </a:r>
            <a:r>
              <a:rPr lang="en-US" dirty="0">
                <a:solidFill>
                  <a:srgbClr val="FF0000"/>
                </a:solidFill>
              </a:rPr>
              <a:t> </a:t>
            </a:r>
            <a:r>
              <a:rPr lang="en-US" dirty="0"/>
              <a:t>is a convolutional neural network (CNN) architecture, introduced in 2018 specifically designed for efficient use on mobile and edge devices. We imported the model and additionally we used a dense layer and we got the accuracy as 97.14%.</a:t>
            </a:r>
          </a:p>
          <a:p>
            <a:endParaRPr lang="en-US" dirty="0"/>
          </a:p>
          <a:p>
            <a:endParaRPr lang="en-US" dirty="0"/>
          </a:p>
          <a:p>
            <a:pPr marL="0" indent="0">
              <a:buNone/>
            </a:pPr>
            <a:r>
              <a:rPr lang="en-US" dirty="0"/>
              <a:t>  </a:t>
            </a:r>
          </a:p>
          <a:p>
            <a:endParaRPr lang="en-US" dirty="0"/>
          </a:p>
          <a:p>
            <a:pPr marL="0" indent="0">
              <a:buNone/>
            </a:pPr>
            <a:endParaRPr lang="en-US" dirty="0"/>
          </a:p>
        </p:txBody>
      </p:sp>
      <p:sp>
        <p:nvSpPr>
          <p:cNvPr id="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Tree>
    <p:extLst>
      <p:ext uri="{BB962C8B-B14F-4D97-AF65-F5344CB8AC3E}">
        <p14:creationId xmlns:p14="http://schemas.microsoft.com/office/powerpoint/2010/main" val="28795715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 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pic>
        <p:nvPicPr>
          <p:cNvPr id="4" name="Picture 3">
            <a:extLst>
              <a:ext uri="{FF2B5EF4-FFF2-40B4-BE49-F238E27FC236}">
                <a16:creationId xmlns:a16="http://schemas.microsoft.com/office/drawing/2014/main" id="{2755FFA5-008C-829F-D455-5CF3BC218245}"/>
              </a:ext>
            </a:extLst>
          </p:cNvPr>
          <p:cNvPicPr>
            <a:picLocks noChangeAspect="1"/>
          </p:cNvPicPr>
          <p:nvPr/>
        </p:nvPicPr>
        <p:blipFill>
          <a:blip r:embed="rId2"/>
          <a:stretch>
            <a:fillRect/>
          </a:stretch>
        </p:blipFill>
        <p:spPr>
          <a:xfrm>
            <a:off x="618075" y="2390424"/>
            <a:ext cx="8158222" cy="2795608"/>
          </a:xfrm>
          <a:prstGeom prst="rect">
            <a:avLst/>
          </a:prstGeom>
        </p:spPr>
      </p:pic>
    </p:spTree>
    <p:extLst>
      <p:ext uri="{BB962C8B-B14F-4D97-AF65-F5344CB8AC3E}">
        <p14:creationId xmlns:p14="http://schemas.microsoft.com/office/powerpoint/2010/main" val="339713944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96E9-382B-B84C-AAC3-46A960F0BB12}"/>
              </a:ext>
            </a:extLst>
          </p:cNvPr>
          <p:cNvSpPr>
            <a:spLocks noGrp="1"/>
          </p:cNvSpPr>
          <p:nvPr>
            <p:ph type="title"/>
          </p:nvPr>
        </p:nvSpPr>
        <p:spPr>
          <a:xfrm>
            <a:off x="381001" y="955885"/>
            <a:ext cx="8229600" cy="740439"/>
          </a:xfrm>
        </p:spPr>
        <p:txBody>
          <a:bodyPr/>
          <a:lstStyle/>
          <a:p>
            <a:r>
              <a:rPr lang="en-US" sz="3200" dirty="0">
                <a:latin typeface="Times New Roman"/>
                <a:cs typeface="Times New Roman"/>
                <a:sym typeface="Times New Roman"/>
              </a:rPr>
              <a:t>Timeline</a:t>
            </a:r>
          </a:p>
        </p:txBody>
      </p:sp>
      <p:graphicFrame>
        <p:nvGraphicFramePr>
          <p:cNvPr id="3" name="Diagram 2">
            <a:extLst>
              <a:ext uri="{FF2B5EF4-FFF2-40B4-BE49-F238E27FC236}">
                <a16:creationId xmlns:a16="http://schemas.microsoft.com/office/drawing/2014/main" id="{8A60269A-FA76-F14A-9D24-81B24F1694DD}"/>
              </a:ext>
            </a:extLst>
          </p:cNvPr>
          <p:cNvGraphicFramePr/>
          <p:nvPr>
            <p:extLst>
              <p:ext uri="{D42A27DB-BD31-4B8C-83A1-F6EECF244321}">
                <p14:modId xmlns:p14="http://schemas.microsoft.com/office/powerpoint/2010/main" val="950278575"/>
              </p:ext>
            </p:extLst>
          </p:nvPr>
        </p:nvGraphicFramePr>
        <p:xfrm>
          <a:off x="143436" y="1532966"/>
          <a:ext cx="8794376" cy="478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0FACD9C-967E-6147-9271-D86550BAFC15}"/>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120761769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Conclusion</a:t>
            </a:r>
            <a:endParaRPr lang="en-IN" sz="3200" dirty="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t>15</a:t>
            </a:fld>
            <a:endParaRPr lang="en-IN"/>
          </a:p>
        </p:txBody>
      </p:sp>
      <p:sp>
        <p:nvSpPr>
          <p:cNvPr id="5" name="TextBox 4">
            <a:extLst>
              <a:ext uri="{FF2B5EF4-FFF2-40B4-BE49-F238E27FC236}">
                <a16:creationId xmlns:a16="http://schemas.microsoft.com/office/drawing/2014/main" id="{146DEE84-FEE7-6B07-20C1-5706AC1ECD49}"/>
              </a:ext>
            </a:extLst>
          </p:cNvPr>
          <p:cNvSpPr txBox="1"/>
          <p:nvPr/>
        </p:nvSpPr>
        <p:spPr>
          <a:xfrm>
            <a:off x="849084" y="2223953"/>
            <a:ext cx="769402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b="0" i="0" dirty="0">
                <a:solidFill>
                  <a:schemeClr val="tx1"/>
                </a:solidFill>
                <a:effectLst/>
                <a:latin typeface="Söhne"/>
              </a:rPr>
              <a:t>In our wildfire detection study, employing sophisticated neural network architectures led to remarkable accuracy findings. </a:t>
            </a:r>
          </a:p>
          <a:p>
            <a:pPr marL="285750" indent="-285750">
              <a:buFont typeface="Arial" panose="020B0604020202020204" pitchFamily="34" charset="0"/>
              <a:buChar char="•"/>
            </a:pPr>
            <a:r>
              <a:rPr lang="en-US" sz="1800" b="0" i="0" dirty="0">
                <a:solidFill>
                  <a:schemeClr val="tx1"/>
                </a:solidFill>
                <a:effectLst/>
                <a:latin typeface="Söhne"/>
              </a:rPr>
              <a:t>Transfer Learning using ResNet50 showcased an exceptional 98.01% accuracy, demonstrating its adaptability to novel data by leveraging insights from extensive datasets. </a:t>
            </a:r>
          </a:p>
          <a:p>
            <a:pPr marL="285750" indent="-285750">
              <a:buFont typeface="Arial" panose="020B0604020202020204" pitchFamily="34" charset="0"/>
              <a:buChar char="•"/>
            </a:pPr>
            <a:r>
              <a:rPr lang="en-US" sz="1800" b="0" i="0" dirty="0">
                <a:solidFill>
                  <a:schemeClr val="tx1"/>
                </a:solidFill>
                <a:effectLst/>
                <a:latin typeface="Söhne"/>
              </a:rPr>
              <a:t>Additionally, the utilization of Convolutional Neural Networks (CNNs) with Early Stopping yielded an impressive 96.64% accuracy, affirming its robustness in detecting wildfires by halting training at validation plateaus. </a:t>
            </a:r>
          </a:p>
          <a:p>
            <a:pPr marL="285750" indent="-285750">
              <a:buFont typeface="Arial" panose="020B0604020202020204" pitchFamily="34" charset="0"/>
              <a:buChar char="•"/>
            </a:pPr>
            <a:r>
              <a:rPr lang="en-US" sz="1800" b="0" i="0" dirty="0">
                <a:solidFill>
                  <a:schemeClr val="tx1"/>
                </a:solidFill>
                <a:effectLst/>
                <a:latin typeface="Söhne"/>
              </a:rPr>
              <a:t>Integration of VGG-16 within our CNN model resulted in a notable 90.00% accuracy, benefiting from its deep architecture for detailed wildfire pattern extraction. </a:t>
            </a:r>
          </a:p>
          <a:p>
            <a:pPr marL="285750" indent="-285750">
              <a:buFont typeface="Arial" panose="020B0604020202020204" pitchFamily="34" charset="0"/>
              <a:buChar char="•"/>
            </a:pPr>
            <a:r>
              <a:rPr lang="en-US" sz="1800" b="0" i="0" dirty="0">
                <a:solidFill>
                  <a:schemeClr val="tx1"/>
                </a:solidFill>
                <a:effectLst/>
                <a:latin typeface="Söhne"/>
              </a:rPr>
              <a:t>These outcomes collectively underscore the potency of advanced neural network approaches, offering significant promise for practical implementation in real-world wildfire tracking and response systems.</a:t>
            </a:r>
            <a:endParaRPr lang="en-US" sz="1800" dirty="0">
              <a:solidFill>
                <a:schemeClr val="tx1"/>
              </a:solidFill>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543683" y="1844358"/>
            <a:ext cx="8184776" cy="40164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GB" sz="1700" b="0" dirty="0">
                <a:solidFill>
                  <a:srgbClr val="222222"/>
                </a:solidFill>
                <a:effectLst/>
                <a:latin typeface="Times New Roman" panose="02020603050405020304" pitchFamily="18" charset="0"/>
                <a:cs typeface="Times New Roman" panose="02020603050405020304" pitchFamily="18" charset="0"/>
              </a:rPr>
              <a:t>[1] </a:t>
            </a:r>
            <a:r>
              <a:rPr lang="en-US" sz="1700" b="0" dirty="0" err="1">
                <a:solidFill>
                  <a:srgbClr val="222222"/>
                </a:solidFill>
                <a:effectLst/>
                <a:latin typeface="Times New Roman" panose="02020603050405020304" pitchFamily="18" charset="0"/>
                <a:cs typeface="Times New Roman" panose="02020603050405020304" pitchFamily="18" charset="0"/>
              </a:rPr>
              <a:t>Kalaivani</a:t>
            </a:r>
            <a:r>
              <a:rPr lang="en-US" sz="1700" b="0" dirty="0">
                <a:solidFill>
                  <a:srgbClr val="222222"/>
                </a:solidFill>
                <a:effectLst/>
                <a:latin typeface="Times New Roman" panose="02020603050405020304" pitchFamily="18" charset="0"/>
                <a:cs typeface="Times New Roman" panose="02020603050405020304" pitchFamily="18" charset="0"/>
              </a:rPr>
              <a:t>, V., </a:t>
            </a:r>
            <a:r>
              <a:rPr lang="en-US" sz="1700" b="0" dirty="0" err="1">
                <a:solidFill>
                  <a:srgbClr val="222222"/>
                </a:solidFill>
                <a:effectLst/>
                <a:latin typeface="Times New Roman" panose="02020603050405020304" pitchFamily="18" charset="0"/>
                <a:cs typeface="Times New Roman" panose="02020603050405020304" pitchFamily="18" charset="0"/>
              </a:rPr>
              <a:t>Chanthiya</a:t>
            </a:r>
            <a:r>
              <a:rPr lang="en-US" sz="1700" b="0" dirty="0">
                <a:solidFill>
                  <a:srgbClr val="222222"/>
                </a:solidFill>
                <a:effectLst/>
                <a:latin typeface="Times New Roman" panose="02020603050405020304" pitchFamily="18" charset="0"/>
                <a:cs typeface="Times New Roman" panose="02020603050405020304" pitchFamily="18" charset="0"/>
              </a:rPr>
              <a:t>, P. (2022). A novel custom optimized convolutional neural network for a satellite image by using forest fire detection. Earth Science Informatics, 15(2), 1285–1295. https://doi.org/10.1007/s12145-022-00801</a:t>
            </a:r>
          </a:p>
          <a:p>
            <a:pPr algn="just"/>
            <a:r>
              <a:rPr lang="en-GB" sz="1700" dirty="0">
                <a:solidFill>
                  <a:srgbClr val="222222"/>
                </a:solidFill>
                <a:latin typeface="Times New Roman" panose="02020603050405020304" pitchFamily="18" charset="0"/>
                <a:cs typeface="Times New Roman" panose="02020603050405020304" pitchFamily="18" charset="0"/>
              </a:rPr>
              <a:t>[2] B. Arteaga, M. Diaz and M. </a:t>
            </a:r>
            <a:r>
              <a:rPr lang="en-GB" sz="1700" dirty="0" err="1">
                <a:solidFill>
                  <a:srgbClr val="222222"/>
                </a:solidFill>
                <a:latin typeface="Times New Roman" panose="02020603050405020304" pitchFamily="18" charset="0"/>
                <a:cs typeface="Times New Roman" panose="02020603050405020304" pitchFamily="18" charset="0"/>
              </a:rPr>
              <a:t>Jojoa</a:t>
            </a:r>
            <a:r>
              <a:rPr lang="en-GB" sz="1700" dirty="0">
                <a:solidFill>
                  <a:srgbClr val="222222"/>
                </a:solidFill>
                <a:latin typeface="Times New Roman" panose="02020603050405020304" pitchFamily="18" charset="0"/>
                <a:cs typeface="Times New Roman" panose="02020603050405020304" pitchFamily="18" charset="0"/>
              </a:rPr>
              <a:t>, "Deep Learning Applied to Forest</a:t>
            </a:r>
          </a:p>
          <a:p>
            <a:pPr algn="just"/>
            <a:r>
              <a:rPr lang="en-GB" sz="1700" dirty="0">
                <a:solidFill>
                  <a:srgbClr val="222222"/>
                </a:solidFill>
                <a:latin typeface="Times New Roman" panose="02020603050405020304" pitchFamily="18" charset="0"/>
                <a:cs typeface="Times New Roman" panose="02020603050405020304" pitchFamily="18" charset="0"/>
              </a:rPr>
              <a:t>Fire Detection," 2020 IEEE International Symposium on Signal</a:t>
            </a:r>
          </a:p>
          <a:p>
            <a:pPr algn="just"/>
            <a:r>
              <a:rPr lang="en-GB" sz="1700" dirty="0">
                <a:solidFill>
                  <a:srgbClr val="222222"/>
                </a:solidFill>
                <a:latin typeface="Times New Roman" panose="02020603050405020304" pitchFamily="18" charset="0"/>
                <a:cs typeface="Times New Roman" panose="02020603050405020304" pitchFamily="18" charset="0"/>
              </a:rPr>
              <a:t>Processing and Information Technology (ISSPIT), 2020, pp. 1-6, </a:t>
            </a:r>
            <a:r>
              <a:rPr lang="en-GB" sz="1700" dirty="0" err="1">
                <a:solidFill>
                  <a:srgbClr val="222222"/>
                </a:solidFill>
                <a:latin typeface="Times New Roman" panose="02020603050405020304" pitchFamily="18" charset="0"/>
                <a:cs typeface="Times New Roman" panose="02020603050405020304" pitchFamily="18" charset="0"/>
              </a:rPr>
              <a:t>doi</a:t>
            </a:r>
            <a:r>
              <a:rPr lang="en-GB" sz="1700" dirty="0">
                <a:solidFill>
                  <a:srgbClr val="222222"/>
                </a:solidFill>
                <a:latin typeface="Times New Roman" panose="02020603050405020304" pitchFamily="18" charset="0"/>
                <a:cs typeface="Times New Roman" panose="02020603050405020304" pitchFamily="18" charset="0"/>
              </a:rPr>
              <a:t>:</a:t>
            </a:r>
          </a:p>
          <a:p>
            <a:pPr algn="just"/>
            <a:r>
              <a:rPr lang="en-GB" sz="1700" dirty="0">
                <a:solidFill>
                  <a:srgbClr val="222222"/>
                </a:solidFill>
                <a:latin typeface="Times New Roman" panose="02020603050405020304" pitchFamily="18" charset="0"/>
                <a:cs typeface="Times New Roman" panose="02020603050405020304" pitchFamily="18" charset="0"/>
              </a:rPr>
              <a:t>10.1109/ISSPIT51521.2020.9408859</a:t>
            </a:r>
          </a:p>
          <a:p>
            <a:pPr algn="just"/>
            <a:r>
              <a:rPr lang="en-US" sz="1700" dirty="0">
                <a:latin typeface="Times New Roman" panose="02020603050405020304" pitchFamily="18" charset="0"/>
                <a:cs typeface="Times New Roman" panose="02020603050405020304" pitchFamily="18" charset="0"/>
              </a:rPr>
              <a:t>[3] </a:t>
            </a:r>
            <a:r>
              <a:rPr lang="en-US" sz="1700" dirty="0" err="1">
                <a:latin typeface="Times New Roman" panose="02020603050405020304" pitchFamily="18" charset="0"/>
                <a:cs typeface="Times New Roman" panose="02020603050405020304" pitchFamily="18" charset="0"/>
              </a:rPr>
              <a:t>I.Novac</a:t>
            </a:r>
            <a:r>
              <a:rPr lang="en-US" sz="1700" dirty="0">
                <a:latin typeface="Times New Roman" panose="02020603050405020304" pitchFamily="18" charset="0"/>
                <a:cs typeface="Times New Roman" panose="02020603050405020304" pitchFamily="18" charset="0"/>
              </a:rPr>
              <a:t>, K. R. </a:t>
            </a:r>
            <a:r>
              <a:rPr lang="en-US" sz="1700" dirty="0" err="1">
                <a:latin typeface="Times New Roman" panose="02020603050405020304" pitchFamily="18" charset="0"/>
                <a:cs typeface="Times New Roman" panose="02020603050405020304" pitchFamily="18" charset="0"/>
              </a:rPr>
              <a:t>Geipel</a:t>
            </a:r>
            <a:r>
              <a:rPr lang="en-US" sz="1700" dirty="0">
                <a:latin typeface="Times New Roman" panose="02020603050405020304" pitchFamily="18" charset="0"/>
                <a:cs typeface="Times New Roman" panose="02020603050405020304" pitchFamily="18" charset="0"/>
              </a:rPr>
              <a:t>, J. E. d. D. Gil, L. G. d. Paula, K. </a:t>
            </a:r>
            <a:r>
              <a:rPr lang="en-US" sz="1700" dirty="0" err="1">
                <a:latin typeface="Times New Roman" panose="02020603050405020304" pitchFamily="18" charset="0"/>
                <a:cs typeface="Times New Roman" panose="02020603050405020304" pitchFamily="18" charset="0"/>
              </a:rPr>
              <a:t>Hyttel</a:t>
            </a:r>
            <a:r>
              <a:rPr lang="en-US" sz="1700" dirty="0">
                <a:latin typeface="Times New Roman" panose="02020603050405020304" pitchFamily="18" charset="0"/>
                <a:cs typeface="Times New Roman" panose="02020603050405020304" pitchFamily="18" charset="0"/>
              </a:rPr>
              <a:t> and D. </a:t>
            </a:r>
            <a:r>
              <a:rPr lang="en-US" sz="1700" dirty="0" err="1">
                <a:latin typeface="Times New Roman" panose="02020603050405020304" pitchFamily="18" charset="0"/>
                <a:cs typeface="Times New Roman" panose="02020603050405020304" pitchFamily="18" charset="0"/>
              </a:rPr>
              <a:t>Chrysostomou</a:t>
            </a:r>
            <a:r>
              <a:rPr lang="en-US" sz="1700" dirty="0">
                <a:latin typeface="Times New Roman" panose="02020603050405020304" pitchFamily="18" charset="0"/>
                <a:cs typeface="Times New Roman" panose="02020603050405020304" pitchFamily="18" charset="0"/>
              </a:rPr>
              <a:t>, "A Framework for Wildfire Inspection Using Deep Convolutional Neural Networks," 2020 IEEE/SICE International Symposium on System Integration (SII), Honolulu, HI, USA, 2020, pp. 867-872, </a:t>
            </a:r>
            <a:r>
              <a:rPr lang="en-US" sz="1700" dirty="0" err="1">
                <a:latin typeface="Times New Roman" panose="02020603050405020304" pitchFamily="18" charset="0"/>
                <a:cs typeface="Times New Roman" panose="02020603050405020304" pitchFamily="18" charset="0"/>
              </a:rPr>
              <a:t>doi</a:t>
            </a:r>
            <a:r>
              <a:rPr lang="en-US" sz="1700" dirty="0">
                <a:latin typeface="Times New Roman" panose="02020603050405020304" pitchFamily="18" charset="0"/>
                <a:cs typeface="Times New Roman" panose="02020603050405020304" pitchFamily="18" charset="0"/>
              </a:rPr>
              <a:t>: 10.1109/SII46433.2020.9026244.</a:t>
            </a:r>
          </a:p>
          <a:p>
            <a:pPr algn="just"/>
            <a:r>
              <a:rPr lang="en-US" sz="1700" dirty="0">
                <a:latin typeface="Times New Roman" panose="02020603050405020304" pitchFamily="18" charset="0"/>
                <a:cs typeface="Times New Roman" panose="02020603050405020304" pitchFamily="18" charset="0"/>
              </a:rPr>
              <a:t>[4] </a:t>
            </a:r>
            <a:r>
              <a:rPr lang="en-US" sz="1700" dirty="0" err="1">
                <a:latin typeface="Times New Roman" panose="02020603050405020304" pitchFamily="18" charset="0"/>
                <a:cs typeface="Times New Roman" panose="02020603050405020304" pitchFamily="18" charset="0"/>
              </a:rPr>
              <a:t>Tzoumas</a:t>
            </a:r>
            <a:r>
              <a:rPr lang="en-US" sz="1700" dirty="0">
                <a:latin typeface="Times New Roman" panose="02020603050405020304" pitchFamily="18" charset="0"/>
                <a:cs typeface="Times New Roman" panose="02020603050405020304" pitchFamily="18" charset="0"/>
              </a:rPr>
              <a:t>, G., </a:t>
            </a:r>
            <a:r>
              <a:rPr lang="en-US" sz="1700" dirty="0" err="1">
                <a:latin typeface="Times New Roman" panose="02020603050405020304" pitchFamily="18" charset="0"/>
                <a:cs typeface="Times New Roman" panose="02020603050405020304" pitchFamily="18" charset="0"/>
              </a:rPr>
              <a:t>Pitonakova</a:t>
            </a:r>
            <a:r>
              <a:rPr lang="en-US" sz="1700" dirty="0">
                <a:latin typeface="Times New Roman" panose="02020603050405020304" pitchFamily="18" charset="0"/>
                <a:cs typeface="Times New Roman" panose="02020603050405020304" pitchFamily="18" charset="0"/>
              </a:rPr>
              <a:t>, L., Salinas, L. R., Scales, C. D., Richardson, T.,</a:t>
            </a:r>
            <a:r>
              <a:rPr lang="en-US" sz="1700" dirty="0" err="1">
                <a:latin typeface="Times New Roman" panose="02020603050405020304" pitchFamily="18" charset="0"/>
                <a:cs typeface="Times New Roman" panose="02020603050405020304" pitchFamily="18" charset="0"/>
              </a:rPr>
              <a:t>Hauert</a:t>
            </a:r>
            <a:r>
              <a:rPr lang="en-US" sz="1700" dirty="0">
                <a:latin typeface="Times New Roman" panose="02020603050405020304" pitchFamily="18" charset="0"/>
                <a:cs typeface="Times New Roman" panose="02020603050405020304" pitchFamily="18" charset="0"/>
              </a:rPr>
              <a:t>, S. (2022). Wildfire detection in large-scale environments using force-based control for swarms of UAVs. Swarm Intelligence, 17(1–2), 89–115. https://doi.org/10.1007/s11721-022-00218-9</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1001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543683" y="1844358"/>
            <a:ext cx="8184776"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GB" sz="1700" b="0" dirty="0">
                <a:solidFill>
                  <a:srgbClr val="222222"/>
                </a:solidFill>
                <a:effectLst/>
                <a:latin typeface="Times New Roman" panose="02020603050405020304" pitchFamily="18" charset="0"/>
                <a:cs typeface="Times New Roman" panose="02020603050405020304" pitchFamily="18" charset="0"/>
              </a:rPr>
              <a:t>[5] M. S. Khan, R. Patil and S. Ali Haider, "Application of Convolutional Neural Networks For </a:t>
            </a:r>
            <a:r>
              <a:rPr lang="en-GB" sz="1700" b="0" dirty="0" err="1">
                <a:solidFill>
                  <a:srgbClr val="222222"/>
                </a:solidFill>
                <a:effectLst/>
                <a:latin typeface="Times New Roman" panose="02020603050405020304" pitchFamily="18" charset="0"/>
                <a:cs typeface="Times New Roman" panose="02020603050405020304" pitchFamily="18" charset="0"/>
              </a:rPr>
              <a:t>WildFire</a:t>
            </a:r>
            <a:r>
              <a:rPr lang="en-GB" sz="1700" b="0" dirty="0">
                <a:solidFill>
                  <a:srgbClr val="222222"/>
                </a:solidFill>
                <a:effectLst/>
                <a:latin typeface="Times New Roman" panose="02020603050405020304" pitchFamily="18" charset="0"/>
                <a:cs typeface="Times New Roman" panose="02020603050405020304" pitchFamily="18" charset="0"/>
              </a:rPr>
              <a:t> Detection," 2020 </a:t>
            </a:r>
            <a:r>
              <a:rPr lang="en-GB" sz="1700" b="0" dirty="0" err="1">
                <a:solidFill>
                  <a:srgbClr val="222222"/>
                </a:solidFill>
                <a:effectLst/>
                <a:latin typeface="Times New Roman" panose="02020603050405020304" pitchFamily="18" charset="0"/>
                <a:cs typeface="Times New Roman" panose="02020603050405020304" pitchFamily="18" charset="0"/>
              </a:rPr>
              <a:t>SoutheastCon</a:t>
            </a:r>
            <a:r>
              <a:rPr lang="en-GB" sz="1700" b="0" dirty="0">
                <a:solidFill>
                  <a:srgbClr val="222222"/>
                </a:solidFill>
                <a:effectLst/>
                <a:latin typeface="Times New Roman" panose="02020603050405020304" pitchFamily="18" charset="0"/>
                <a:cs typeface="Times New Roman" panose="02020603050405020304" pitchFamily="18" charset="0"/>
              </a:rPr>
              <a:t>, Raleigh, NC, USA, 2020, pp. 1-5, </a:t>
            </a:r>
            <a:r>
              <a:rPr lang="en-GB" sz="1700" b="0" dirty="0" err="1">
                <a:solidFill>
                  <a:srgbClr val="222222"/>
                </a:solidFill>
                <a:effectLst/>
                <a:latin typeface="Times New Roman" panose="02020603050405020304" pitchFamily="18" charset="0"/>
                <a:cs typeface="Times New Roman" panose="02020603050405020304" pitchFamily="18" charset="0"/>
              </a:rPr>
              <a:t>doi</a:t>
            </a:r>
            <a:r>
              <a:rPr lang="en-GB" sz="1700" b="0" dirty="0">
                <a:solidFill>
                  <a:srgbClr val="222222"/>
                </a:solidFill>
                <a:effectLst/>
                <a:latin typeface="Times New Roman" panose="02020603050405020304" pitchFamily="18" charset="0"/>
                <a:cs typeface="Times New Roman" panose="02020603050405020304" pitchFamily="18" charset="0"/>
              </a:rPr>
              <a:t>: 10.1109/SoutheastCon44009.2020.9368283.</a:t>
            </a:r>
          </a:p>
          <a:p>
            <a:pPr algn="just"/>
            <a:r>
              <a:rPr lang="en-GB" sz="1700" dirty="0">
                <a:solidFill>
                  <a:srgbClr val="222222"/>
                </a:solidFill>
                <a:latin typeface="Times New Roman" panose="02020603050405020304" pitchFamily="18" charset="0"/>
                <a:cs typeface="Times New Roman" panose="02020603050405020304" pitchFamily="18" charset="0"/>
              </a:rPr>
              <a:t>[6] S. Wu and L. Zhang, "Using Popular Object Detection Methods for Real Time Forest Fire Detection," 2018 11th International Symposium on Computational Intelligence and Design (ISCID), Hangzhou, China, 2018, pp. 280-284, </a:t>
            </a:r>
            <a:r>
              <a:rPr lang="en-GB" sz="1700" dirty="0" err="1">
                <a:solidFill>
                  <a:srgbClr val="222222"/>
                </a:solidFill>
                <a:latin typeface="Times New Roman" panose="02020603050405020304" pitchFamily="18" charset="0"/>
                <a:cs typeface="Times New Roman" panose="02020603050405020304" pitchFamily="18" charset="0"/>
              </a:rPr>
              <a:t>doi</a:t>
            </a:r>
            <a:r>
              <a:rPr lang="en-GB" sz="1700" dirty="0">
                <a:solidFill>
                  <a:srgbClr val="222222"/>
                </a:solidFill>
                <a:latin typeface="Times New Roman" panose="02020603050405020304" pitchFamily="18" charset="0"/>
                <a:cs typeface="Times New Roman" panose="02020603050405020304" pitchFamily="18" charset="0"/>
              </a:rPr>
              <a:t>: 10.1109/ISCID.2018.00070.</a:t>
            </a:r>
          </a:p>
          <a:p>
            <a:pPr algn="just"/>
            <a:r>
              <a:rPr lang="en-US" sz="1700" dirty="0">
                <a:latin typeface="Times New Roman" panose="02020603050405020304" pitchFamily="18" charset="0"/>
                <a:cs typeface="Times New Roman" panose="02020603050405020304" pitchFamily="18" charset="0"/>
              </a:rPr>
              <a:t>[7] X. Bai and Z. Wang, "Research on Forest Fire Detection Technology Based on Deep Learning," 2021 International Conference on Computer Network, Electronic and Automation (ICCNEA), Xi'an, China, 2021, pp. 85-90, </a:t>
            </a:r>
            <a:r>
              <a:rPr lang="en-US" sz="1700" dirty="0" err="1">
                <a:latin typeface="Times New Roman" panose="02020603050405020304" pitchFamily="18" charset="0"/>
                <a:cs typeface="Times New Roman" panose="02020603050405020304" pitchFamily="18" charset="0"/>
              </a:rPr>
              <a:t>doi</a:t>
            </a:r>
            <a:r>
              <a:rPr lang="en-US" sz="1700" dirty="0">
                <a:latin typeface="Times New Roman" panose="02020603050405020304" pitchFamily="18" charset="0"/>
                <a:cs typeface="Times New Roman" panose="02020603050405020304" pitchFamily="18" charset="0"/>
              </a:rPr>
              <a:t>: 10.1109/ICCNEA53019.2021.00029. </a:t>
            </a:r>
          </a:p>
          <a:p>
            <a:pPr algn="just"/>
            <a:r>
              <a:rPr lang="en-US" sz="1700" dirty="0">
                <a:latin typeface="Times New Roman" panose="02020603050405020304" pitchFamily="18" charset="0"/>
                <a:cs typeface="Times New Roman" panose="02020603050405020304" pitchFamily="18" charset="0"/>
              </a:rPr>
              <a:t>[8] U. Meena, G. Munjal, S. Sachdeva, P. Garg, D. </a:t>
            </a:r>
            <a:r>
              <a:rPr lang="en-US" sz="1700" dirty="0" err="1">
                <a:latin typeface="Times New Roman" panose="02020603050405020304" pitchFamily="18" charset="0"/>
                <a:cs typeface="Times New Roman" panose="02020603050405020304" pitchFamily="18" charset="0"/>
              </a:rPr>
              <a:t>Dagar</a:t>
            </a:r>
            <a:r>
              <a:rPr lang="en-US" sz="1700" dirty="0">
                <a:latin typeface="Times New Roman" panose="02020603050405020304" pitchFamily="18" charset="0"/>
                <a:cs typeface="Times New Roman" panose="02020603050405020304" pitchFamily="18" charset="0"/>
              </a:rPr>
              <a:t> and A. </a:t>
            </a:r>
            <a:r>
              <a:rPr lang="en-US" sz="1700" dirty="0" err="1">
                <a:latin typeface="Times New Roman" panose="02020603050405020304" pitchFamily="18" charset="0"/>
                <a:cs typeface="Times New Roman" panose="02020603050405020304" pitchFamily="18" charset="0"/>
              </a:rPr>
              <a:t>Gangal</a:t>
            </a:r>
            <a:r>
              <a:rPr lang="en-US" sz="1700" dirty="0">
                <a:latin typeface="Times New Roman" panose="02020603050405020304" pitchFamily="18" charset="0"/>
                <a:cs typeface="Times New Roman" panose="02020603050405020304" pitchFamily="18" charset="0"/>
              </a:rPr>
              <a:t>, "RCNN Architecture for Forest Fire Detection," 2023 13th International Conference on Cloud Computing, Data Science &amp; Engineering (Confluence), Noida, India, 2023, pp. 699-704, </a:t>
            </a:r>
            <a:r>
              <a:rPr lang="en-US" sz="1700" dirty="0" err="1">
                <a:latin typeface="Times New Roman" panose="02020603050405020304" pitchFamily="18" charset="0"/>
                <a:cs typeface="Times New Roman" panose="02020603050405020304" pitchFamily="18" charset="0"/>
              </a:rPr>
              <a:t>doi</a:t>
            </a:r>
            <a:r>
              <a:rPr lang="en-US" sz="1700" dirty="0">
                <a:latin typeface="Times New Roman" panose="02020603050405020304" pitchFamily="18" charset="0"/>
                <a:cs typeface="Times New Roman" panose="02020603050405020304" pitchFamily="18" charset="0"/>
              </a:rPr>
              <a:t>: 10.1109/Confluence56041.2023.10048878.</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ent"/>
          <p:cNvSpPr txBox="1">
            <a:spLocks noGrp="1"/>
          </p:cNvSpPr>
          <p:nvPr>
            <p:ph type="title"/>
          </p:nvPr>
        </p:nvSpPr>
        <p:spPr>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Problem</a:t>
            </a:r>
            <a:r>
              <a:rPr lang="en-IN" dirty="0"/>
              <a:t> Definition</a:t>
            </a:r>
            <a:endParaRPr dirty="0"/>
          </a:p>
        </p:txBody>
      </p:sp>
      <p:sp>
        <p:nvSpPr>
          <p:cNvPr id="2" name="Text Placeholder 1">
            <a:extLst>
              <a:ext uri="{FF2B5EF4-FFF2-40B4-BE49-F238E27FC236}">
                <a16:creationId xmlns:a16="http://schemas.microsoft.com/office/drawing/2014/main" id="{9E06D5E2-F2B8-0467-D4B7-896116D4713A}"/>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Our work is to generate a model using Deep Learning techniques which correctly classifies the wildfire RGB images into three categories i.e.., Fire, smoke, non-smoke.</a:t>
            </a:r>
          </a:p>
        </p:txBody>
      </p:sp>
      <p:sp>
        <p:nvSpPr>
          <p:cNvPr id="1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extLst>
              <p:ext uri="{D42A27DB-BD31-4B8C-83A1-F6EECF244321}">
                <p14:modId xmlns:p14="http://schemas.microsoft.com/office/powerpoint/2010/main" val="4011233555"/>
              </p:ext>
            </p:extLst>
          </p:nvPr>
        </p:nvGraphicFramePr>
        <p:xfrm>
          <a:off x="547252" y="1537854"/>
          <a:ext cx="8113060" cy="4373227"/>
        </p:xfrm>
        <a:graphic>
          <a:graphicData uri="http://schemas.openxmlformats.org/drawingml/2006/table">
            <a:tbl>
              <a:tblPr firstRow="1" bandRow="1">
                <a:tableStyleId>{7DF18680-E054-41AD-8BC1-D1AEF772440D}</a:tableStyleId>
              </a:tblPr>
              <a:tblGrid>
                <a:gridCol w="640161">
                  <a:extLst>
                    <a:ext uri="{9D8B030D-6E8A-4147-A177-3AD203B41FA5}">
                      <a16:colId xmlns:a16="http://schemas.microsoft.com/office/drawing/2014/main" val="3359582560"/>
                    </a:ext>
                  </a:extLst>
                </a:gridCol>
                <a:gridCol w="1300697">
                  <a:extLst>
                    <a:ext uri="{9D8B030D-6E8A-4147-A177-3AD203B41FA5}">
                      <a16:colId xmlns:a16="http://schemas.microsoft.com/office/drawing/2014/main" val="246789036"/>
                    </a:ext>
                  </a:extLst>
                </a:gridCol>
                <a:gridCol w="1918447">
                  <a:extLst>
                    <a:ext uri="{9D8B030D-6E8A-4147-A177-3AD203B41FA5}">
                      <a16:colId xmlns:a16="http://schemas.microsoft.com/office/drawing/2014/main" val="2085544661"/>
                    </a:ext>
                  </a:extLst>
                </a:gridCol>
                <a:gridCol w="2133600">
                  <a:extLst>
                    <a:ext uri="{9D8B030D-6E8A-4147-A177-3AD203B41FA5}">
                      <a16:colId xmlns:a16="http://schemas.microsoft.com/office/drawing/2014/main" val="1277987297"/>
                    </a:ext>
                  </a:extLst>
                </a:gridCol>
                <a:gridCol w="2120155">
                  <a:extLst>
                    <a:ext uri="{9D8B030D-6E8A-4147-A177-3AD203B41FA5}">
                      <a16:colId xmlns:a16="http://schemas.microsoft.com/office/drawing/2014/main" val="3529693153"/>
                    </a:ext>
                  </a:extLst>
                </a:gridCol>
              </a:tblGrid>
              <a:tr h="448704">
                <a:tc>
                  <a:txBody>
                    <a:bodyPr/>
                    <a:lstStyle/>
                    <a:p>
                      <a:pPr algn="ctr"/>
                      <a:r>
                        <a:rPr lang="en-IN" sz="1050" dirty="0" err="1"/>
                        <a:t>S.No</a:t>
                      </a:r>
                      <a:r>
                        <a:rPr lang="en-IN" sz="1050" dirty="0"/>
                        <a:t>.</a:t>
                      </a:r>
                    </a:p>
                  </a:txBody>
                  <a:tcPr>
                    <a:solidFill>
                      <a:srgbClr val="4898CA"/>
                    </a:solidFill>
                  </a:tcPr>
                </a:tc>
                <a:tc>
                  <a:txBody>
                    <a:bodyPr/>
                    <a:lstStyle/>
                    <a:p>
                      <a:pPr algn="ctr"/>
                      <a:r>
                        <a:rPr lang="en-IN" sz="1050" dirty="0"/>
                        <a:t>Authors name(s)</a:t>
                      </a:r>
                    </a:p>
                  </a:txBody>
                  <a:tcPr>
                    <a:solidFill>
                      <a:srgbClr val="4898CA"/>
                    </a:solidFill>
                  </a:tcPr>
                </a:tc>
                <a:tc>
                  <a:txBody>
                    <a:bodyPr/>
                    <a:lstStyle/>
                    <a:p>
                      <a:pPr algn="ctr"/>
                      <a:r>
                        <a:rPr lang="en-IN" sz="1050" dirty="0"/>
                        <a:t>Full title of the paper with year</a:t>
                      </a:r>
                    </a:p>
                  </a:txBody>
                  <a:tcPr>
                    <a:solidFill>
                      <a:srgbClr val="4898CA"/>
                    </a:solidFill>
                  </a:tcPr>
                </a:tc>
                <a:tc>
                  <a:txBody>
                    <a:bodyPr/>
                    <a:lstStyle/>
                    <a:p>
                      <a:pPr algn="ctr"/>
                      <a:r>
                        <a:rPr lang="en-IN" sz="1050" dirty="0"/>
                        <a:t>Inference from the paper</a:t>
                      </a:r>
                    </a:p>
                  </a:txBody>
                  <a:tcPr>
                    <a:solidFill>
                      <a:srgbClr val="4898CA"/>
                    </a:solidFill>
                  </a:tcPr>
                </a:tc>
                <a:tc>
                  <a:txBody>
                    <a:bodyPr/>
                    <a:lstStyle/>
                    <a:p>
                      <a:pPr algn="ctr"/>
                      <a:r>
                        <a:rPr lang="en-IN" sz="1050" dirty="0"/>
                        <a:t>Open Problem (For proposed work)</a:t>
                      </a:r>
                    </a:p>
                  </a:txBody>
                  <a:tcPr>
                    <a:solidFill>
                      <a:srgbClr val="4898CA"/>
                    </a:solidFill>
                  </a:tcPr>
                </a:tc>
                <a:extLst>
                  <a:ext uri="{0D108BD9-81ED-4DB2-BD59-A6C34878D82A}">
                    <a16:rowId xmlns:a16="http://schemas.microsoft.com/office/drawing/2014/main" val="1015962150"/>
                  </a:ext>
                </a:extLst>
              </a:tr>
              <a:tr h="1420533">
                <a:tc>
                  <a:txBody>
                    <a:bodyPr/>
                    <a:lstStyle/>
                    <a:p>
                      <a:pPr algn="ctr"/>
                      <a:r>
                        <a:rPr lang="en-IN" sz="1050" dirty="0"/>
                        <a:t>1</a:t>
                      </a:r>
                    </a:p>
                  </a:txBody>
                  <a:tcPr/>
                </a:tc>
                <a:tc>
                  <a:txBody>
                    <a:bodyPr/>
                    <a:lstStyle/>
                    <a:p>
                      <a:pPr algn="l"/>
                      <a:r>
                        <a:rPr lang="en-US" sz="1050" b="1" i="0" u="none" strike="noStrike" cap="none" spc="0" baseline="0" dirty="0" err="1">
                          <a:solidFill>
                            <a:schemeClr val="dk1"/>
                          </a:solidFill>
                          <a:effectLst/>
                          <a:uFillTx/>
                          <a:latin typeface="+mn-lt"/>
                          <a:ea typeface="+mn-ea"/>
                          <a:cs typeface="+mn-cs"/>
                          <a:sym typeface="Arial"/>
                        </a:rPr>
                        <a:t>Tsalera</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CNN-Based Systems for Wildfire Detection and Classification</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Investigates CNN-based systems for wildfire detection, highlighting the efficacy of lightweight CNNs for accurate classification under varying noise levels.</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Expanding the dataset for broader applications and exploring larger network architectures for increased noise tolerance.</a:t>
                      </a:r>
                      <a:endParaRPr lang="en-IN" sz="1050" dirty="0"/>
                    </a:p>
                  </a:txBody>
                  <a:tcPr/>
                </a:tc>
                <a:extLst>
                  <a:ext uri="{0D108BD9-81ED-4DB2-BD59-A6C34878D82A}">
                    <a16:rowId xmlns:a16="http://schemas.microsoft.com/office/drawing/2014/main" val="3877509688"/>
                  </a:ext>
                </a:extLst>
              </a:tr>
              <a:tr h="1251995">
                <a:tc>
                  <a:txBody>
                    <a:bodyPr/>
                    <a:lstStyle/>
                    <a:p>
                      <a:pPr algn="ctr"/>
                      <a:r>
                        <a:rPr lang="en-IN" sz="1050" dirty="0"/>
                        <a:t>2</a:t>
                      </a:r>
                    </a:p>
                  </a:txBody>
                  <a:tcPr/>
                </a:tc>
                <a:tc>
                  <a:txBody>
                    <a:bodyPr/>
                    <a:lstStyle/>
                    <a:p>
                      <a:pPr algn="l"/>
                      <a:r>
                        <a:rPr lang="en-US" sz="1050" b="1" i="0" u="none" strike="noStrike" cap="none" spc="0" baseline="0" dirty="0">
                          <a:solidFill>
                            <a:schemeClr val="dk1"/>
                          </a:solidFill>
                          <a:effectLst/>
                          <a:uFillTx/>
                          <a:latin typeface="+mn-lt"/>
                          <a:ea typeface="+mn-ea"/>
                          <a:cs typeface="+mn-cs"/>
                          <a:sym typeface="Arial"/>
                        </a:rPr>
                        <a:t>Chen</a:t>
                      </a:r>
                    </a:p>
                    <a:p>
                      <a:pPr algn="l"/>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Drone-Based Deep Learning for Early Wildfire Detection</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Utilizes drones and deep learning to identify fire and smoke pixels, enhancing accuracy and rapidity in fire detection.</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Integration of thermal cameras for improved fire detection and accounting for diverse terrains for comprehensive monitoring.</a:t>
                      </a:r>
                      <a:endParaRPr lang="en-IN" sz="1050" dirty="0"/>
                    </a:p>
                  </a:txBody>
                  <a:tcPr/>
                </a:tc>
                <a:extLst>
                  <a:ext uri="{0D108BD9-81ED-4DB2-BD59-A6C34878D82A}">
                    <a16:rowId xmlns:a16="http://schemas.microsoft.com/office/drawing/2014/main" val="3917762837"/>
                  </a:ext>
                </a:extLst>
              </a:tr>
              <a:tr h="1251995">
                <a:tc>
                  <a:txBody>
                    <a:bodyPr/>
                    <a:lstStyle/>
                    <a:p>
                      <a:pPr algn="ctr"/>
                      <a:r>
                        <a:rPr lang="en-IN" sz="1050" dirty="0"/>
                        <a:t>3</a:t>
                      </a:r>
                    </a:p>
                  </a:txBody>
                  <a:tcPr/>
                </a:tc>
                <a:tc>
                  <a:txBody>
                    <a:bodyPr/>
                    <a:lstStyle/>
                    <a:p>
                      <a:pPr algn="l"/>
                      <a:r>
                        <a:rPr lang="en-US" sz="1050" b="1" i="0" u="none" strike="noStrike" cap="none" spc="0" baseline="0" dirty="0">
                          <a:solidFill>
                            <a:schemeClr val="dk1"/>
                          </a:solidFill>
                          <a:effectLst/>
                          <a:uFillTx/>
                          <a:latin typeface="+mn-lt"/>
                          <a:ea typeface="+mn-ea"/>
                          <a:cs typeface="+mn-cs"/>
                          <a:sym typeface="Arial"/>
                        </a:rPr>
                        <a:t>Richard, </a:t>
                      </a:r>
                      <a:r>
                        <a:rPr lang="en-US" sz="1050" b="1" i="0" u="none" strike="noStrike" cap="none" spc="0" baseline="0" dirty="0" err="1">
                          <a:solidFill>
                            <a:schemeClr val="dk1"/>
                          </a:solidFill>
                          <a:effectLst/>
                          <a:uFillTx/>
                          <a:latin typeface="+mn-lt"/>
                          <a:ea typeface="+mn-ea"/>
                          <a:cs typeface="+mn-cs"/>
                          <a:sym typeface="Arial"/>
                        </a:rPr>
                        <a:t>Jacobo</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Quadcopter-Based Wildfire Inspection and Geolocation Estimation</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Introduces a comprehensive architecture using drones for wildfire detection, estimation, and communication, showcasing potential for informed decision-making during fire response</a:t>
                      </a:r>
                      <a:endParaRPr lang="en-IN" sz="1050" dirty="0"/>
                    </a:p>
                  </a:txBody>
                  <a:tcPr/>
                </a:tc>
                <a:tc>
                  <a:txBody>
                    <a:bodyPr/>
                    <a:lstStyle/>
                    <a:p>
                      <a:pPr algn="just"/>
                      <a:r>
                        <a:rPr lang="en-US" sz="1050" b="0" i="0" u="none" strike="noStrike" cap="none" spc="0" baseline="0" dirty="0">
                          <a:solidFill>
                            <a:schemeClr val="dk1"/>
                          </a:solidFill>
                          <a:effectLst/>
                          <a:uFillTx/>
                          <a:latin typeface="+mn-lt"/>
                          <a:ea typeface="+mn-ea"/>
                          <a:cs typeface="+mn-cs"/>
                          <a:sym typeface="Arial"/>
                        </a:rPr>
                        <a:t>Integrating thermal cameras to enhance fire detection accuracy, accommodating varied terrains, and improving efficacy in wildfire monitoring and response.</a:t>
                      </a:r>
                      <a:endParaRPr lang="en-IN" sz="1050" dirty="0"/>
                    </a:p>
                  </a:txBody>
                  <a:tcPr/>
                </a:tc>
                <a:extLst>
                  <a:ext uri="{0D108BD9-81ED-4DB2-BD59-A6C34878D82A}">
                    <a16:rowId xmlns:a16="http://schemas.microsoft.com/office/drawing/2014/main" val="2529566830"/>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extLst>
              <p:ext uri="{D42A27DB-BD31-4B8C-83A1-F6EECF244321}">
                <p14:modId xmlns:p14="http://schemas.microsoft.com/office/powerpoint/2010/main" val="2233913204"/>
              </p:ext>
            </p:extLst>
          </p:nvPr>
        </p:nvGraphicFramePr>
        <p:xfrm>
          <a:off x="547252" y="1537854"/>
          <a:ext cx="8113060" cy="3737956"/>
        </p:xfrm>
        <a:graphic>
          <a:graphicData uri="http://schemas.openxmlformats.org/drawingml/2006/table">
            <a:tbl>
              <a:tblPr firstRow="1" bandRow="1">
                <a:tableStyleId>{7DF18680-E054-41AD-8BC1-D1AEF772440D}</a:tableStyleId>
              </a:tblPr>
              <a:tblGrid>
                <a:gridCol w="640161">
                  <a:extLst>
                    <a:ext uri="{9D8B030D-6E8A-4147-A177-3AD203B41FA5}">
                      <a16:colId xmlns:a16="http://schemas.microsoft.com/office/drawing/2014/main" val="3359582560"/>
                    </a:ext>
                  </a:extLst>
                </a:gridCol>
                <a:gridCol w="1300697">
                  <a:extLst>
                    <a:ext uri="{9D8B030D-6E8A-4147-A177-3AD203B41FA5}">
                      <a16:colId xmlns:a16="http://schemas.microsoft.com/office/drawing/2014/main" val="246789036"/>
                    </a:ext>
                  </a:extLst>
                </a:gridCol>
                <a:gridCol w="1918447">
                  <a:extLst>
                    <a:ext uri="{9D8B030D-6E8A-4147-A177-3AD203B41FA5}">
                      <a16:colId xmlns:a16="http://schemas.microsoft.com/office/drawing/2014/main" val="2085544661"/>
                    </a:ext>
                  </a:extLst>
                </a:gridCol>
                <a:gridCol w="2133600">
                  <a:extLst>
                    <a:ext uri="{9D8B030D-6E8A-4147-A177-3AD203B41FA5}">
                      <a16:colId xmlns:a16="http://schemas.microsoft.com/office/drawing/2014/main" val="1277987297"/>
                    </a:ext>
                  </a:extLst>
                </a:gridCol>
                <a:gridCol w="2120155">
                  <a:extLst>
                    <a:ext uri="{9D8B030D-6E8A-4147-A177-3AD203B41FA5}">
                      <a16:colId xmlns:a16="http://schemas.microsoft.com/office/drawing/2014/main" val="3529693153"/>
                    </a:ext>
                  </a:extLst>
                </a:gridCol>
              </a:tblGrid>
              <a:tr h="568036">
                <a:tc>
                  <a:txBody>
                    <a:bodyPr/>
                    <a:lstStyle/>
                    <a:p>
                      <a:pPr algn="ctr"/>
                      <a:r>
                        <a:rPr lang="en-IN" sz="1400" dirty="0" err="1"/>
                        <a:t>S.No</a:t>
                      </a:r>
                      <a:r>
                        <a:rPr lang="en-IN" sz="1400" dirty="0"/>
                        <a:t>.</a:t>
                      </a:r>
                    </a:p>
                  </a:txBody>
                  <a:tcPr>
                    <a:solidFill>
                      <a:srgbClr val="4898CA"/>
                    </a:solidFill>
                  </a:tcPr>
                </a:tc>
                <a:tc>
                  <a:txBody>
                    <a:bodyPr/>
                    <a:lstStyle/>
                    <a:p>
                      <a:pPr algn="ctr"/>
                      <a:r>
                        <a:rPr lang="en-IN" sz="1400" dirty="0"/>
                        <a:t>Authors name(s)</a:t>
                      </a:r>
                    </a:p>
                  </a:txBody>
                  <a:tcPr>
                    <a:solidFill>
                      <a:srgbClr val="4898CA"/>
                    </a:solidFill>
                  </a:tcPr>
                </a:tc>
                <a:tc>
                  <a:txBody>
                    <a:bodyPr/>
                    <a:lstStyle/>
                    <a:p>
                      <a:pPr algn="ctr"/>
                      <a:r>
                        <a:rPr lang="en-IN" sz="1400" dirty="0"/>
                        <a:t>Full title of the paper with year</a:t>
                      </a:r>
                    </a:p>
                  </a:txBody>
                  <a:tcPr>
                    <a:solidFill>
                      <a:srgbClr val="4898CA"/>
                    </a:solidFill>
                  </a:tcPr>
                </a:tc>
                <a:tc>
                  <a:txBody>
                    <a:bodyPr/>
                    <a:lstStyle/>
                    <a:p>
                      <a:pPr algn="ctr"/>
                      <a:r>
                        <a:rPr lang="en-IN" sz="1400" dirty="0"/>
                        <a:t>Inference from the paper</a:t>
                      </a:r>
                    </a:p>
                  </a:txBody>
                  <a:tcPr>
                    <a:solidFill>
                      <a:srgbClr val="4898CA"/>
                    </a:solidFill>
                  </a:tcPr>
                </a:tc>
                <a:tc>
                  <a:txBody>
                    <a:bodyPr/>
                    <a:lstStyle/>
                    <a:p>
                      <a:pPr algn="ctr"/>
                      <a:r>
                        <a:rPr lang="en-IN" sz="1400" dirty="0"/>
                        <a:t>Open Problem (For proposed work)</a:t>
                      </a:r>
                    </a:p>
                  </a:txBody>
                  <a:tcPr>
                    <a:solidFill>
                      <a:srgbClr val="4898CA"/>
                    </a:solidFill>
                  </a:tcPr>
                </a:tc>
                <a:extLst>
                  <a:ext uri="{0D108BD9-81ED-4DB2-BD59-A6C34878D82A}">
                    <a16:rowId xmlns:a16="http://schemas.microsoft.com/office/drawing/2014/main" val="1015962150"/>
                  </a:ext>
                </a:extLst>
              </a:tr>
              <a:tr h="413899">
                <a:tc>
                  <a:txBody>
                    <a:bodyPr/>
                    <a:lstStyle/>
                    <a:p>
                      <a:pPr algn="ctr"/>
                      <a:r>
                        <a:rPr lang="en-IN" sz="1400" dirty="0"/>
                        <a:t>4</a:t>
                      </a:r>
                    </a:p>
                  </a:txBody>
                  <a:tcPr/>
                </a:tc>
                <a:tc>
                  <a:txBody>
                    <a:bodyPr/>
                    <a:lstStyle/>
                    <a:p>
                      <a:pPr algn="l"/>
                      <a:r>
                        <a:rPr lang="en-US" sz="1400" b="1" i="0" u="none" strike="noStrike" cap="none" spc="0" baseline="0" dirty="0" err="1">
                          <a:solidFill>
                            <a:schemeClr val="dk1"/>
                          </a:solidFill>
                          <a:effectLst/>
                          <a:uFillTx/>
                          <a:latin typeface="+mn-lt"/>
                          <a:ea typeface="+mn-ea"/>
                          <a:cs typeface="+mn-cs"/>
                          <a:sym typeface="Arial"/>
                        </a:rPr>
                        <a:t>Mengan</a:t>
                      </a:r>
                      <a:r>
                        <a:rPr lang="en-US" sz="1400" b="1" i="0" u="none" strike="noStrike" cap="none" spc="0" baseline="0" dirty="0">
                          <a:solidFill>
                            <a:schemeClr val="dk1"/>
                          </a:solidFill>
                          <a:effectLst/>
                          <a:uFillTx/>
                          <a:latin typeface="+mn-lt"/>
                          <a:ea typeface="+mn-ea"/>
                          <a:cs typeface="+mn-cs"/>
                          <a:sym typeface="Arial"/>
                        </a:rPr>
                        <a:t>, </a:t>
                      </a:r>
                      <a:r>
                        <a:rPr lang="en-US" sz="1400" b="1" i="0" u="none" strike="noStrike" cap="none" spc="0" baseline="0" dirty="0" err="1">
                          <a:solidFill>
                            <a:schemeClr val="dk1"/>
                          </a:solidFill>
                          <a:effectLst/>
                          <a:uFillTx/>
                          <a:latin typeface="+mn-lt"/>
                          <a:ea typeface="+mn-ea"/>
                          <a:cs typeface="+mn-cs"/>
                          <a:sym typeface="Arial"/>
                        </a:rPr>
                        <a:t>Youmin</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Enhanced Real-Time Fire Segmentation Using MobileNetV3</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Proposes an improved fire segmentation method leveraging MobileNetV3, achieving higher processing speed with enriched fire-specific features.</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Exploring methods to balance speed and accuracy in fire segmentation tasks.</a:t>
                      </a:r>
                      <a:endParaRPr lang="en-IN" sz="1400" dirty="0"/>
                    </a:p>
                  </a:txBody>
                  <a:tcPr/>
                </a:tc>
                <a:extLst>
                  <a:ext uri="{0D108BD9-81ED-4DB2-BD59-A6C34878D82A}">
                    <a16:rowId xmlns:a16="http://schemas.microsoft.com/office/drawing/2014/main" val="3877509688"/>
                  </a:ext>
                </a:extLst>
              </a:tr>
              <a:tr h="413899">
                <a:tc>
                  <a:txBody>
                    <a:bodyPr/>
                    <a:lstStyle/>
                    <a:p>
                      <a:pPr algn="ctr"/>
                      <a:r>
                        <a:rPr lang="en-IN" sz="1400" dirty="0"/>
                        <a:t>5</a:t>
                      </a:r>
                    </a:p>
                  </a:txBody>
                  <a:tcPr/>
                </a:tc>
                <a:tc>
                  <a:txBody>
                    <a:bodyPr/>
                    <a:lstStyle/>
                    <a:p>
                      <a:pPr algn="l"/>
                      <a:r>
                        <a:rPr lang="en-US" sz="1400" b="1" i="0" u="none" strike="noStrike" cap="none" spc="0" baseline="0" dirty="0">
                          <a:solidFill>
                            <a:schemeClr val="dk1"/>
                          </a:solidFill>
                          <a:effectLst/>
                          <a:uFillTx/>
                          <a:latin typeface="+mn-lt"/>
                          <a:ea typeface="+mn-ea"/>
                          <a:cs typeface="+mn-cs"/>
                          <a:sym typeface="Arial"/>
                        </a:rPr>
                        <a:t>Jingguo, </a:t>
                      </a:r>
                      <a:r>
                        <a:rPr lang="en-US" sz="1400" b="1" i="0" u="none" strike="noStrike" cap="none" spc="0" baseline="0" dirty="0" err="1">
                          <a:solidFill>
                            <a:schemeClr val="dk1"/>
                          </a:solidFill>
                          <a:effectLst/>
                          <a:uFillTx/>
                          <a:latin typeface="+mn-lt"/>
                          <a:ea typeface="+mn-ea"/>
                          <a:cs typeface="+mn-cs"/>
                          <a:sym typeface="Arial"/>
                        </a:rPr>
                        <a:t>Xiaochuan</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RGB-IR Feature Fusion for Accurate Flame Identification</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Presents a Flame Identification system utilizing RGB-IR fusion, outperforming existing models and enhancing precision in woodland fire detection..</a:t>
                      </a:r>
                      <a:endParaRPr lang="en-IN" sz="1400" dirty="0"/>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Researching parallel training strategies to reduce training time and expanding the dataset for diverse situations.</a:t>
                      </a:r>
                      <a:endParaRPr lang="en-IN" sz="1400" dirty="0"/>
                    </a:p>
                  </a:txBody>
                  <a:tcPr/>
                </a:tc>
                <a:extLst>
                  <a:ext uri="{0D108BD9-81ED-4DB2-BD59-A6C34878D82A}">
                    <a16:rowId xmlns:a16="http://schemas.microsoft.com/office/drawing/2014/main" val="3917762837"/>
                  </a:ext>
                </a:extLst>
              </a:tr>
            </a:tbl>
          </a:graphicData>
        </a:graphic>
      </p:graphicFrame>
    </p:spTree>
    <p:extLst>
      <p:ext uri="{BB962C8B-B14F-4D97-AF65-F5344CB8AC3E}">
        <p14:creationId xmlns:p14="http://schemas.microsoft.com/office/powerpoint/2010/main" val="20670105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8" name="Text Placeholder 7">
            <a:extLst>
              <a:ext uri="{FF2B5EF4-FFF2-40B4-BE49-F238E27FC236}">
                <a16:creationId xmlns:a16="http://schemas.microsoft.com/office/drawing/2014/main" id="{5C14A3AE-3231-1B28-AB05-3800AB0B6CD3}"/>
              </a:ext>
            </a:extLst>
          </p:cNvPr>
          <p:cNvSpPr>
            <a:spLocks noGrp="1"/>
          </p:cNvSpPr>
          <p:nvPr>
            <p:ph type="body" idx="1"/>
          </p:nvPr>
        </p:nvSpPr>
        <p:spPr/>
        <p:txBody>
          <a:bodyPr/>
          <a:lstStyle/>
          <a:p>
            <a:endParaRPr lang="en-US"/>
          </a:p>
        </p:txBody>
      </p:sp>
      <p:sp>
        <p:nvSpPr>
          <p:cNvPr id="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6</a:t>
            </a:r>
            <a:endParaRPr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285750" indent="-285750" algn="just">
              <a:lnSpc>
                <a:spcPct val="125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 accurate classification of wildfire RGB images into Fire, Smoke, and Non-Smoke categories using Deep Learning techniques holds immense importance. </a:t>
            </a:r>
          </a:p>
          <a:p>
            <a:pPr marL="285750" indent="-285750" algn="just">
              <a:lnSpc>
                <a:spcPct val="125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This task empowers rapid disaster response by enabling swift identification and assessment of wildfire intensity and spread. </a:t>
            </a:r>
          </a:p>
          <a:p>
            <a:pPr marL="285750" indent="-285750" algn="just">
              <a:lnSpc>
                <a:spcPct val="125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Beyond immediate crisis management, it aids in environmental monitoring, offering insights into fire behavior and facilitating informed decisions for conservation efforts. </a:t>
            </a:r>
          </a:p>
          <a:p>
            <a:pPr marL="285750" indent="-285750" algn="just">
              <a:lnSpc>
                <a:spcPct val="125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Furthermore, it plays a pivotal role in public safety by issuing timely warnings and safeguarding against the adverse effects of wildfires, such as smoke inhalation and air pollution</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4188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22285CF-EBD3-9E19-B4B9-387192FD4BB1}"/>
              </a:ext>
            </a:extLst>
          </p:cNvPr>
          <p:cNvSpPr>
            <a:spLocks noGrp="1"/>
          </p:cNvSpPr>
          <p:nvPr>
            <p:ph type="body" idx="1"/>
          </p:nvPr>
        </p:nvSpPr>
        <p:spPr/>
        <p:txBody>
          <a:bodyPr/>
          <a:lstStyle/>
          <a:p>
            <a:r>
              <a:rPr lang="en-US" dirty="0" err="1"/>
              <a:t>Jupyter</a:t>
            </a:r>
            <a:r>
              <a:rPr lang="en-US" dirty="0"/>
              <a:t> Notebook</a:t>
            </a:r>
          </a:p>
          <a:p>
            <a:r>
              <a:rPr lang="en-US" dirty="0" err="1"/>
              <a:t>Numpy</a:t>
            </a:r>
            <a:endParaRPr lang="en-US" dirty="0"/>
          </a:p>
          <a:p>
            <a:r>
              <a:rPr lang="en-US" dirty="0" err="1"/>
              <a:t>Tensorflow,Keras</a:t>
            </a:r>
            <a:endParaRPr lang="en-US" dirty="0"/>
          </a:p>
          <a:p>
            <a:r>
              <a:rPr lang="en-US" dirty="0" err="1"/>
              <a:t>Matplot</a:t>
            </a:r>
            <a:endParaRPr lang="en-US" dirty="0"/>
          </a:p>
          <a:p>
            <a:r>
              <a:rPr lang="en-US" dirty="0"/>
              <a:t>Seaborn</a:t>
            </a:r>
          </a:p>
          <a:p>
            <a:r>
              <a:rPr lang="en-US" dirty="0"/>
              <a:t>Pandas</a:t>
            </a:r>
          </a:p>
        </p:txBody>
      </p:sp>
      <p:sp>
        <p:nvSpPr>
          <p:cNvPr id="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Architecture / Design</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pic>
        <p:nvPicPr>
          <p:cNvPr id="4" name="Picture 3">
            <a:extLst>
              <a:ext uri="{FF2B5EF4-FFF2-40B4-BE49-F238E27FC236}">
                <a16:creationId xmlns:a16="http://schemas.microsoft.com/office/drawing/2014/main" id="{B71B0F05-C6E4-1CF8-6026-AFF6EF23DD9E}"/>
              </a:ext>
            </a:extLst>
          </p:cNvPr>
          <p:cNvPicPr>
            <a:picLocks noChangeAspect="1"/>
          </p:cNvPicPr>
          <p:nvPr/>
        </p:nvPicPr>
        <p:blipFill>
          <a:blip r:embed="rId2"/>
          <a:stretch>
            <a:fillRect/>
          </a:stretch>
        </p:blipFill>
        <p:spPr>
          <a:xfrm>
            <a:off x="1605643" y="2220686"/>
            <a:ext cx="4976156" cy="3637500"/>
          </a:xfrm>
          <a:prstGeom prst="rect">
            <a:avLst/>
          </a:prstGeom>
        </p:spPr>
      </p:pic>
    </p:spTree>
    <p:extLst>
      <p:ext uri="{BB962C8B-B14F-4D97-AF65-F5344CB8AC3E}">
        <p14:creationId xmlns:p14="http://schemas.microsoft.com/office/powerpoint/2010/main" val="18842322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92331" y="2054960"/>
            <a:ext cx="796834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400" dirty="0"/>
              <a:t>Source of data set: </a:t>
            </a:r>
            <a:r>
              <a:rPr lang="en-US" sz="2000" b="0" i="0" u="none" strike="noStrike" dirty="0">
                <a:solidFill>
                  <a:srgbClr val="202124"/>
                </a:solidFill>
                <a:effectLst/>
                <a:latin typeface="Inter"/>
                <a:hlinkClick r:id="rId2"/>
              </a:rPr>
              <a:t>https://archive.ics.uci.edu/ml/datasets/forest+fires</a:t>
            </a:r>
            <a:endParaRPr lang="en-IN" sz="2000" dirty="0"/>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pic>
        <p:nvPicPr>
          <p:cNvPr id="4" name="Picture 3">
            <a:extLst>
              <a:ext uri="{FF2B5EF4-FFF2-40B4-BE49-F238E27FC236}">
                <a16:creationId xmlns:a16="http://schemas.microsoft.com/office/drawing/2014/main" id="{ABC9188B-9F0A-7FEA-1B78-D45F97C8AF5C}"/>
              </a:ext>
            </a:extLst>
          </p:cNvPr>
          <p:cNvPicPr>
            <a:picLocks noChangeAspect="1"/>
          </p:cNvPicPr>
          <p:nvPr/>
        </p:nvPicPr>
        <p:blipFill>
          <a:blip r:embed="rId2"/>
          <a:stretch>
            <a:fillRect/>
          </a:stretch>
        </p:blipFill>
        <p:spPr>
          <a:xfrm>
            <a:off x="1190600" y="2360829"/>
            <a:ext cx="6762799" cy="2647969"/>
          </a:xfrm>
          <a:prstGeom prst="rect">
            <a:avLst/>
          </a:prstGeom>
        </p:spPr>
      </p:pic>
    </p:spTree>
    <p:extLst>
      <p:ext uri="{BB962C8B-B14F-4D97-AF65-F5344CB8AC3E}">
        <p14:creationId xmlns:p14="http://schemas.microsoft.com/office/powerpoint/2010/main" val="787152952"/>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8373</TotalTime>
  <Words>1655</Words>
  <Application>Microsoft Office PowerPoint</Application>
  <PresentationFormat>On-screen Show (4:3)</PresentationFormat>
  <Paragraphs>150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Inter</vt:lpstr>
      <vt:lpstr>Söhne</vt:lpstr>
      <vt:lpstr>Times New Roman</vt:lpstr>
      <vt:lpstr>11_Default Design</vt:lpstr>
      <vt:lpstr>WildFire Forest Detection Using Deep Learning  Final Team ID: 10  </vt:lpstr>
      <vt:lpstr>Problem Definition</vt:lpstr>
      <vt:lpstr>Literature Survey</vt:lpstr>
      <vt:lpstr>Literature Survey</vt:lpstr>
      <vt:lpstr>Justification for the Proposed Problem</vt:lpstr>
      <vt:lpstr>Software/Tools Requirements</vt:lpstr>
      <vt:lpstr>Architecture / Design</vt:lpstr>
      <vt:lpstr>PowerPoint Presentation</vt:lpstr>
      <vt:lpstr>PowerPoint Presentation</vt:lpstr>
      <vt:lpstr>PowerPoint Presentation</vt:lpstr>
      <vt:lpstr>MODELS IMPLEMENTED</vt:lpstr>
      <vt:lpstr>MODELS IMPLEMENTED</vt:lpstr>
      <vt:lpstr>PowerPoint Presentation</vt:lpstr>
      <vt:lpstr>Timeline</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Vadlamudi Krishna Sowgandhi</cp:lastModifiedBy>
  <cp:revision>162</cp:revision>
  <dcterms:modified xsi:type="dcterms:W3CDTF">2023-12-22T10:06:51Z</dcterms:modified>
</cp:coreProperties>
</file>