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0"/>
  </p:notesMasterIdLst>
  <p:sldIdLst>
    <p:sldId id="260" r:id="rId5"/>
    <p:sldId id="257" r:id="rId6"/>
    <p:sldId id="262" r:id="rId7"/>
    <p:sldId id="261" r:id="rId8"/>
    <p:sldId id="263" r:id="rId9"/>
    <p:sldId id="264" r:id="rId10"/>
    <p:sldId id="269" r:id="rId11"/>
    <p:sldId id="265" r:id="rId12"/>
    <p:sldId id="266" r:id="rId13"/>
    <p:sldId id="267" r:id="rId14"/>
    <p:sldId id="270" r:id="rId15"/>
    <p:sldId id="271" r:id="rId16"/>
    <p:sldId id="272" r:id="rId17"/>
    <p:sldId id="273" r:id="rId18"/>
    <p:sldId id="274" r:id="rId19"/>
    <p:sldId id="275" r:id="rId20"/>
    <p:sldId id="276" r:id="rId21"/>
    <p:sldId id="277" r:id="rId22"/>
    <p:sldId id="268"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7/14/2024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7/14/2024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Command_Prompt_on_Windows_8.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ctr"/>
            <a:r>
              <a:rPr lang="en-US" sz="6200" dirty="0"/>
              <a:t>Command line</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7243603" cy="5047129"/>
          </a:xfrm>
        </p:spPr>
        <p:txBody>
          <a:bodyPr anchor="t">
            <a:normAutofit/>
          </a:bodyPr>
          <a:lstStyle/>
          <a:p>
            <a:pPr marL="0" indent="0">
              <a:buNone/>
            </a:pPr>
            <a:r>
              <a:rPr lang="en-US" sz="3600" b="1" dirty="0"/>
              <a:t>touch - Create New File:</a:t>
            </a:r>
          </a:p>
          <a:p>
            <a:pPr marL="0" indent="0">
              <a:buNone/>
            </a:pPr>
            <a:r>
              <a:rPr lang="en-US" sz="2800" b="1" dirty="0"/>
              <a:t>The shell command touch creates a new file in the current working directory with the name provided.</a:t>
            </a:r>
          </a:p>
          <a:p>
            <a:pPr marL="0" indent="0">
              <a:buNone/>
            </a:pPr>
            <a:r>
              <a:rPr lang="en-US" sz="2800" b="1" dirty="0" err="1"/>
              <a:t>Eg</a:t>
            </a:r>
            <a:r>
              <a:rPr lang="en-US" sz="2800" b="1" dirty="0"/>
              <a:t>:</a:t>
            </a:r>
          </a:p>
          <a:p>
            <a:pPr marL="0" indent="0">
              <a:buNone/>
            </a:pPr>
            <a:r>
              <a:rPr lang="en-US" sz="2800" b="1" dirty="0"/>
              <a:t>$ touch grocery-list.txt</a:t>
            </a:r>
            <a:endParaRPr lang="en-US" sz="2800" dirty="0"/>
          </a:p>
        </p:txBody>
      </p:sp>
    </p:spTree>
    <p:extLst>
      <p:ext uri="{BB962C8B-B14F-4D97-AF65-F5344CB8AC3E}">
        <p14:creationId xmlns:p14="http://schemas.microsoft.com/office/powerpoint/2010/main" val="14328168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7243603" cy="5047129"/>
          </a:xfrm>
        </p:spPr>
        <p:txBody>
          <a:bodyPr anchor="t">
            <a:normAutofit lnSpcReduction="10000"/>
          </a:bodyPr>
          <a:lstStyle/>
          <a:p>
            <a:pPr marL="0" indent="0">
              <a:buNone/>
            </a:pPr>
            <a:r>
              <a:rPr lang="en-US" sz="3600" b="1" dirty="0"/>
              <a:t>Cat:</a:t>
            </a:r>
          </a:p>
          <a:p>
            <a:pPr marL="0" indent="0">
              <a:buNone/>
            </a:pPr>
            <a:r>
              <a:rPr lang="en-US" sz="3500" dirty="0"/>
              <a:t>The cat command outputs the contents of a specified file. For example, running the following inside the movies/ directory:</a:t>
            </a:r>
          </a:p>
          <a:p>
            <a:pPr marL="0" indent="0">
              <a:buNone/>
            </a:pPr>
            <a:r>
              <a:rPr lang="en-US" sz="3500" dirty="0" err="1"/>
              <a:t>Eg</a:t>
            </a:r>
            <a:r>
              <a:rPr lang="en-US" sz="3500" dirty="0"/>
              <a:t>:</a:t>
            </a:r>
          </a:p>
          <a:p>
            <a:pPr marL="0" indent="0">
              <a:buNone/>
            </a:pPr>
            <a:r>
              <a:rPr lang="en-US" sz="3500" dirty="0"/>
              <a:t>cat genres.txt</a:t>
            </a:r>
          </a:p>
          <a:p>
            <a:pPr marL="0" indent="0">
              <a:buNone/>
            </a:pPr>
            <a:r>
              <a:rPr lang="en-US" sz="3500" dirty="0"/>
              <a:t>will output all the text from genres.txt.</a:t>
            </a:r>
          </a:p>
        </p:txBody>
      </p:sp>
    </p:spTree>
    <p:extLst>
      <p:ext uri="{BB962C8B-B14F-4D97-AF65-F5344CB8AC3E}">
        <p14:creationId xmlns:p14="http://schemas.microsoft.com/office/powerpoint/2010/main" val="10225105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7243603" cy="5047129"/>
          </a:xfrm>
        </p:spPr>
        <p:txBody>
          <a:bodyPr anchor="t">
            <a:normAutofit fontScale="92500" lnSpcReduction="20000"/>
          </a:bodyPr>
          <a:lstStyle/>
          <a:p>
            <a:pPr marL="0" indent="0">
              <a:buNone/>
            </a:pPr>
            <a:r>
              <a:rPr lang="en-US" sz="3500" dirty="0"/>
              <a:t>From the command line, you can also copy, move, and remove files and directories:</a:t>
            </a:r>
          </a:p>
          <a:p>
            <a:pPr marL="0" indent="0">
              <a:buNone/>
            </a:pPr>
            <a:r>
              <a:rPr lang="en-US" sz="3500" dirty="0"/>
              <a:t>cp -&gt;copies files</a:t>
            </a:r>
          </a:p>
          <a:p>
            <a:pPr marL="0" indent="0">
              <a:buNone/>
            </a:pPr>
            <a:r>
              <a:rPr lang="en-US" sz="3500" dirty="0"/>
              <a:t>mv -&gt;moves and renames files</a:t>
            </a:r>
          </a:p>
          <a:p>
            <a:pPr marL="0" indent="0">
              <a:buNone/>
            </a:pPr>
            <a:r>
              <a:rPr lang="en-US" sz="3500" dirty="0"/>
              <a:t>rm -&gt;removes files</a:t>
            </a:r>
          </a:p>
          <a:p>
            <a:pPr marL="0" indent="0">
              <a:buNone/>
            </a:pPr>
            <a:r>
              <a:rPr lang="en-US" sz="3500" dirty="0"/>
              <a:t>rm -r 	-&gt;removes directories</a:t>
            </a:r>
          </a:p>
          <a:p>
            <a:pPr marL="0" indent="0">
              <a:buNone/>
            </a:pPr>
            <a:r>
              <a:rPr lang="en-US" sz="3500" dirty="0"/>
              <a:t>rm media/* -&gt;delete all files in the directory media/ (but not the directory itself)</a:t>
            </a:r>
          </a:p>
        </p:txBody>
      </p:sp>
    </p:spTree>
    <p:extLst>
      <p:ext uri="{BB962C8B-B14F-4D97-AF65-F5344CB8AC3E}">
        <p14:creationId xmlns:p14="http://schemas.microsoft.com/office/powerpoint/2010/main" val="31233236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528917"/>
            <a:ext cx="9020918" cy="5656730"/>
          </a:xfrm>
        </p:spPr>
        <p:txBody>
          <a:bodyPr anchor="t">
            <a:normAutofit fontScale="77500" lnSpcReduction="20000"/>
          </a:bodyPr>
          <a:lstStyle/>
          <a:p>
            <a:pPr marL="0" indent="0">
              <a:buNone/>
            </a:pPr>
            <a:r>
              <a:rPr lang="en-US" sz="3500" dirty="0"/>
              <a:t>1) standard input, abbreviated as stdin, is information inputted into the terminal through the keyboard or input device.</a:t>
            </a:r>
          </a:p>
          <a:p>
            <a:pPr marL="0" indent="0">
              <a:buNone/>
            </a:pPr>
            <a:r>
              <a:rPr lang="en-US" sz="3500" dirty="0"/>
              <a:t>2) standard output, abbreviated as </a:t>
            </a:r>
            <a:r>
              <a:rPr lang="en-US" sz="3500" dirty="0" err="1"/>
              <a:t>stdout</a:t>
            </a:r>
            <a:r>
              <a:rPr lang="en-US" sz="3500" dirty="0"/>
              <a:t>, is the information outputted after a process is run.</a:t>
            </a:r>
          </a:p>
          <a:p>
            <a:pPr marL="0" indent="0">
              <a:buNone/>
            </a:pPr>
            <a:r>
              <a:rPr lang="en-US" sz="3500" dirty="0"/>
              <a:t>3) standard error, abbreviated as stderr, is an error message outputted by a failed process.</a:t>
            </a:r>
          </a:p>
          <a:p>
            <a:pPr marL="0" indent="0">
              <a:buNone/>
            </a:pPr>
            <a:endParaRPr lang="en-US" sz="3500" dirty="0"/>
          </a:p>
          <a:p>
            <a:pPr marL="0" indent="0">
              <a:buNone/>
            </a:pPr>
            <a:r>
              <a:rPr lang="en-US" sz="3500" dirty="0"/>
              <a:t>echo	-&gt;it is used for giving input</a:t>
            </a:r>
          </a:p>
          <a:p>
            <a:pPr marL="0" indent="0">
              <a:buNone/>
            </a:pPr>
            <a:r>
              <a:rPr lang="en-US" sz="3500" dirty="0"/>
              <a:t>$ echo "Hello" &gt; hello.txt</a:t>
            </a:r>
          </a:p>
          <a:p>
            <a:pPr marL="0" indent="0">
              <a:buNone/>
            </a:pPr>
            <a:r>
              <a:rPr lang="en-US" sz="3500" dirty="0"/>
              <a:t>The &gt; command redirects the standard output to a file. Here, "Hello" is entered as the standard input, and is then redirected to the file hello.txt by &gt; .</a:t>
            </a:r>
          </a:p>
          <a:p>
            <a:pPr marL="0" indent="0">
              <a:buNone/>
            </a:pPr>
            <a:endParaRPr lang="en-US" sz="3500" dirty="0"/>
          </a:p>
          <a:p>
            <a:pPr marL="0" indent="0">
              <a:buNone/>
            </a:pPr>
            <a:endParaRPr lang="en-US" sz="3500" dirty="0"/>
          </a:p>
        </p:txBody>
      </p:sp>
    </p:spTree>
    <p:extLst>
      <p:ext uri="{BB962C8B-B14F-4D97-AF65-F5344CB8AC3E}">
        <p14:creationId xmlns:p14="http://schemas.microsoft.com/office/powerpoint/2010/main" val="135575105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528917"/>
            <a:ext cx="9020918" cy="5656730"/>
          </a:xfrm>
        </p:spPr>
        <p:txBody>
          <a:bodyPr anchor="t">
            <a:normAutofit fontScale="55000" lnSpcReduction="20000"/>
          </a:bodyPr>
          <a:lstStyle/>
          <a:p>
            <a:pPr marL="0" indent="0">
              <a:buNone/>
            </a:pPr>
            <a:r>
              <a:rPr lang="en-US" sz="5800" dirty="0"/>
              <a:t>REDIRECTION:</a:t>
            </a:r>
          </a:p>
          <a:p>
            <a:pPr marL="0" indent="0">
              <a:buNone/>
            </a:pPr>
            <a:r>
              <a:rPr lang="en-US" sz="5100" b="1" dirty="0"/>
              <a:t>1) &gt;</a:t>
            </a:r>
          </a:p>
          <a:p>
            <a:pPr marL="0" indent="0">
              <a:buNone/>
            </a:pPr>
            <a:r>
              <a:rPr lang="en-US" sz="3500" dirty="0"/>
              <a:t>$ cat deserts.txt &gt; hello.txt</a:t>
            </a:r>
          </a:p>
          <a:p>
            <a:pPr marL="0" indent="0">
              <a:buNone/>
            </a:pPr>
            <a:r>
              <a:rPr lang="en-US" sz="3500" dirty="0"/>
              <a:t>&gt; takes the standard output of the command on the left, and redirects it to the file on the right. Here the standard output of cat deserts.txt is redirected to hello.txt.</a:t>
            </a:r>
          </a:p>
          <a:p>
            <a:pPr marL="0" indent="0">
              <a:buNone/>
            </a:pPr>
            <a:r>
              <a:rPr lang="en-US" sz="3500" dirty="0"/>
              <a:t>Note that &gt; overwrites all original content in hello.txt. When you view the output data by using cat on hello.txt, you will see only the contents of deserts.txt.</a:t>
            </a:r>
          </a:p>
          <a:p>
            <a:pPr marL="0" indent="0">
              <a:buNone/>
            </a:pPr>
            <a:r>
              <a:rPr lang="en-US" sz="5100" b="1" dirty="0"/>
              <a:t>2) &gt;&gt;</a:t>
            </a:r>
          </a:p>
          <a:p>
            <a:pPr marL="0" indent="0">
              <a:buNone/>
            </a:pPr>
            <a:r>
              <a:rPr lang="en-US" sz="3500" dirty="0"/>
              <a:t>Now we know how to overwrite a file’s contents, but what if we want to be able to add to a file without losing the original text? We can use the &gt;&gt; command!</a:t>
            </a:r>
          </a:p>
          <a:p>
            <a:pPr marL="0" indent="0">
              <a:buNone/>
            </a:pPr>
            <a:r>
              <a:rPr lang="en-US" sz="3500" dirty="0"/>
              <a:t>$ cat forests.txt &gt;&gt; hello.txt</a:t>
            </a:r>
          </a:p>
          <a:p>
            <a:pPr marL="0" indent="0">
              <a:buNone/>
            </a:pPr>
            <a:r>
              <a:rPr lang="en-US" sz="3500" dirty="0"/>
              <a:t>&gt;&gt; takes the standard output of the command on the left and appends (adds) it to the file on the right.</a:t>
            </a:r>
          </a:p>
          <a:p>
            <a:pPr marL="0" indent="0">
              <a:buNone/>
            </a:pPr>
            <a:r>
              <a:rPr lang="en-US" sz="3500" dirty="0"/>
              <a:t>Here, the output data of hello.txt will contain the original contents of hello.txt with the content of forests.txt appended to it.</a:t>
            </a:r>
          </a:p>
        </p:txBody>
      </p:sp>
    </p:spTree>
    <p:extLst>
      <p:ext uri="{BB962C8B-B14F-4D97-AF65-F5344CB8AC3E}">
        <p14:creationId xmlns:p14="http://schemas.microsoft.com/office/powerpoint/2010/main" val="135032357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3" y="107576"/>
            <a:ext cx="10730658" cy="6078071"/>
          </a:xfrm>
        </p:spPr>
        <p:txBody>
          <a:bodyPr anchor="t">
            <a:normAutofit fontScale="25000" lnSpcReduction="20000"/>
          </a:bodyPr>
          <a:lstStyle/>
          <a:p>
            <a:pPr marL="0" indent="0">
              <a:buNone/>
            </a:pPr>
            <a:r>
              <a:rPr lang="en-US" sz="11200" b="1" dirty="0"/>
              <a:t>3) &lt;</a:t>
            </a:r>
          </a:p>
          <a:p>
            <a:pPr marL="0" indent="0">
              <a:buNone/>
            </a:pPr>
            <a:r>
              <a:rPr lang="en-US" sz="7200" dirty="0"/>
              <a:t>$ cat &lt; deserts.txt</a:t>
            </a:r>
          </a:p>
          <a:p>
            <a:pPr marL="0" indent="0">
              <a:buNone/>
            </a:pPr>
            <a:r>
              <a:rPr lang="en-US" sz="7200" dirty="0"/>
              <a:t>&lt; takes the standard input from the file on the right and inputs it into the command on the left. Here, deserts.txt is the standard input for the cat command. The standard output appears in the terminal.</a:t>
            </a:r>
          </a:p>
          <a:p>
            <a:pPr marL="0" indent="0">
              <a:buNone/>
            </a:pPr>
            <a:r>
              <a:rPr lang="en-US" sz="7200" dirty="0"/>
              <a:t>While this above example accomplishes the same thing as cat deserts.txt (without the redirect), it is important to know that input can be redirected.</a:t>
            </a:r>
          </a:p>
          <a:p>
            <a:pPr marL="0" indent="0">
              <a:buNone/>
            </a:pPr>
            <a:r>
              <a:rPr lang="en-US" sz="11200" b="1" dirty="0"/>
              <a:t>4 ) |</a:t>
            </a:r>
          </a:p>
          <a:p>
            <a:pPr marL="0" indent="0">
              <a:buNone/>
            </a:pPr>
            <a:r>
              <a:rPr lang="en-US" sz="7200" dirty="0"/>
              <a:t>| is a “pipe.” The | takes the standard output of the command on the left, and pipes it as standard input to the command on the right. You can think of this as “command to command” redirection.</a:t>
            </a:r>
          </a:p>
          <a:p>
            <a:pPr marL="0" indent="0">
              <a:buNone/>
            </a:pPr>
            <a:r>
              <a:rPr lang="en-US" sz="7200" dirty="0"/>
              <a:t>To count the words in volcanoes.txt using the word count command </a:t>
            </a:r>
            <a:r>
              <a:rPr lang="en-US" sz="7200" dirty="0" err="1"/>
              <a:t>wc</a:t>
            </a:r>
            <a:r>
              <a:rPr lang="en-US" sz="7200" dirty="0"/>
              <a:t>:</a:t>
            </a:r>
          </a:p>
          <a:p>
            <a:pPr marL="0" indent="0">
              <a:buNone/>
            </a:pPr>
            <a:r>
              <a:rPr lang="en-US" sz="7200" dirty="0"/>
              <a:t>$ cat volcanoes.txt | </a:t>
            </a:r>
            <a:r>
              <a:rPr lang="en-US" sz="7200" dirty="0" err="1"/>
              <a:t>wc</a:t>
            </a:r>
            <a:r>
              <a:rPr lang="en-US" sz="7200" dirty="0"/>
              <a:t>  </a:t>
            </a:r>
          </a:p>
          <a:p>
            <a:pPr marL="0" indent="0">
              <a:buNone/>
            </a:pPr>
            <a:r>
              <a:rPr lang="en-US" sz="7200" dirty="0"/>
              <a:t>To see the output, it might look something like this:</a:t>
            </a:r>
          </a:p>
          <a:p>
            <a:pPr marL="0" indent="0">
              <a:buNone/>
            </a:pPr>
            <a:r>
              <a:rPr lang="en-US" sz="7200" dirty="0"/>
              <a:t>Copy code</a:t>
            </a:r>
          </a:p>
          <a:p>
            <a:pPr marL="0" indent="0">
              <a:buNone/>
            </a:pPr>
            <a:r>
              <a:rPr lang="en-US" sz="7200" dirty="0"/>
              <a:t>  300  1300 10000</a:t>
            </a:r>
          </a:p>
          <a:p>
            <a:pPr marL="0" indent="0">
              <a:buNone/>
            </a:pPr>
            <a:r>
              <a:rPr lang="en-US" sz="7200" dirty="0"/>
              <a:t>Here's what these numbers mean:</a:t>
            </a:r>
          </a:p>
          <a:p>
            <a:pPr marL="0" indent="0">
              <a:buNone/>
            </a:pPr>
            <a:r>
              <a:rPr lang="en-US" sz="7200" dirty="0"/>
              <a:t>The first number (300) represents the number of lines in volcanoes.txt.</a:t>
            </a:r>
          </a:p>
          <a:p>
            <a:pPr marL="0" indent="0">
              <a:buNone/>
            </a:pPr>
            <a:r>
              <a:rPr lang="en-US" sz="7200" dirty="0"/>
              <a:t>The second number (1300) represents the number of words.</a:t>
            </a:r>
          </a:p>
          <a:p>
            <a:pPr marL="0" indent="0">
              <a:buNone/>
            </a:pPr>
            <a:r>
              <a:rPr lang="en-US" sz="7200" dirty="0"/>
              <a:t>The third number (10000) represents the number of characters (including spaces, tabs, and newline characters).</a:t>
            </a:r>
          </a:p>
        </p:txBody>
      </p:sp>
    </p:spTree>
    <p:extLst>
      <p:ext uri="{BB962C8B-B14F-4D97-AF65-F5344CB8AC3E}">
        <p14:creationId xmlns:p14="http://schemas.microsoft.com/office/powerpoint/2010/main" val="332559182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3" y="107576"/>
            <a:ext cx="10730658" cy="6078071"/>
          </a:xfrm>
        </p:spPr>
        <p:txBody>
          <a:bodyPr anchor="t">
            <a:normAutofit fontScale="25000" lnSpcReduction="20000"/>
          </a:bodyPr>
          <a:lstStyle/>
          <a:p>
            <a:pPr marL="0" indent="0">
              <a:buNone/>
            </a:pPr>
            <a:r>
              <a:rPr lang="en-US" sz="11200" b="1" dirty="0"/>
              <a:t>5)Sort:</a:t>
            </a:r>
          </a:p>
          <a:p>
            <a:pPr marL="0" indent="0">
              <a:buNone/>
            </a:pPr>
            <a:r>
              <a:rPr lang="en-US" sz="8000" dirty="0"/>
              <a:t>$ sort continents.txt </a:t>
            </a:r>
          </a:p>
          <a:p>
            <a:pPr marL="0" indent="0">
              <a:buNone/>
            </a:pPr>
            <a:r>
              <a:rPr lang="en-US" sz="8000" dirty="0"/>
              <a:t>sort takes the standard input and orders it alphabetically for the standard output (it doesn’t change the file itself). Here, the continents in continents.txt will be listed in alphabetical order:</a:t>
            </a:r>
          </a:p>
          <a:p>
            <a:pPr marL="0" indent="0">
              <a:buNone/>
            </a:pPr>
            <a:r>
              <a:rPr lang="en-US" sz="8000" dirty="0"/>
              <a:t>Africa</a:t>
            </a:r>
          </a:p>
          <a:p>
            <a:pPr marL="0" indent="0">
              <a:buNone/>
            </a:pPr>
            <a:r>
              <a:rPr lang="en-US" sz="8000" dirty="0"/>
              <a:t>Antarctica</a:t>
            </a:r>
          </a:p>
          <a:p>
            <a:pPr marL="0" indent="0">
              <a:buNone/>
            </a:pPr>
            <a:r>
              <a:rPr lang="en-US" sz="8000" dirty="0"/>
              <a:t>Asia</a:t>
            </a:r>
          </a:p>
          <a:p>
            <a:pPr marL="0" indent="0">
              <a:buNone/>
            </a:pPr>
            <a:r>
              <a:rPr lang="en-US" sz="8000" dirty="0"/>
              <a:t>Australia</a:t>
            </a:r>
          </a:p>
          <a:p>
            <a:pPr marL="0" indent="0">
              <a:buNone/>
            </a:pPr>
            <a:r>
              <a:rPr lang="en-US" sz="8000" dirty="0"/>
              <a:t>Europe</a:t>
            </a:r>
          </a:p>
          <a:p>
            <a:pPr marL="0" indent="0">
              <a:buNone/>
            </a:pPr>
            <a:r>
              <a:rPr lang="en-US" sz="8000" dirty="0"/>
              <a:t>North America</a:t>
            </a:r>
          </a:p>
          <a:p>
            <a:pPr marL="0" indent="0">
              <a:buNone/>
            </a:pPr>
            <a:r>
              <a:rPr lang="en-US" sz="8000" dirty="0"/>
              <a:t>South America</a:t>
            </a:r>
          </a:p>
          <a:p>
            <a:pPr marL="0" indent="0">
              <a:buNone/>
            </a:pPr>
            <a:endParaRPr lang="en-US" sz="7200" dirty="0"/>
          </a:p>
          <a:p>
            <a:pPr marL="0" indent="0">
              <a:buNone/>
            </a:pPr>
            <a:r>
              <a:rPr lang="en-US" sz="11200" b="1" dirty="0"/>
              <a:t>6)</a:t>
            </a:r>
            <a:r>
              <a:rPr lang="en-US" sz="11200" b="1" dirty="0" err="1"/>
              <a:t>uniq</a:t>
            </a:r>
            <a:r>
              <a:rPr lang="en-US" sz="11200" b="1" dirty="0"/>
              <a:t> :</a:t>
            </a:r>
          </a:p>
          <a:p>
            <a:pPr marL="0" indent="0">
              <a:buNone/>
            </a:pPr>
            <a:r>
              <a:rPr lang="en-US" sz="9600" dirty="0"/>
              <a:t>stands for “unique.” It filters out adjacent, duplicate lines in a file.</a:t>
            </a:r>
          </a:p>
          <a:p>
            <a:pPr marL="0" indent="0">
              <a:buNone/>
            </a:pPr>
            <a:r>
              <a:rPr lang="en-US" sz="9600" dirty="0"/>
              <a:t>it removes only adjacent duplicates</a:t>
            </a:r>
          </a:p>
          <a:p>
            <a:pPr marL="0" indent="0">
              <a:buNone/>
            </a:pPr>
            <a:endParaRPr lang="en-US" sz="7200" dirty="0"/>
          </a:p>
          <a:p>
            <a:pPr marL="0" indent="0">
              <a:buNone/>
            </a:pPr>
            <a:endParaRPr lang="en-US" sz="7200" dirty="0"/>
          </a:p>
        </p:txBody>
      </p:sp>
    </p:spTree>
    <p:extLst>
      <p:ext uri="{BB962C8B-B14F-4D97-AF65-F5344CB8AC3E}">
        <p14:creationId xmlns:p14="http://schemas.microsoft.com/office/powerpoint/2010/main" val="411240347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3" y="107576"/>
            <a:ext cx="9487643" cy="6078071"/>
          </a:xfrm>
        </p:spPr>
        <p:txBody>
          <a:bodyPr anchor="t">
            <a:normAutofit fontScale="25000" lnSpcReduction="20000"/>
          </a:bodyPr>
          <a:lstStyle/>
          <a:p>
            <a:pPr marL="0" indent="0">
              <a:buNone/>
            </a:pPr>
            <a:r>
              <a:rPr lang="en-US" sz="11200" b="1" dirty="0"/>
              <a:t>7)grep I</a:t>
            </a:r>
          </a:p>
          <a:p>
            <a:pPr marL="0" indent="0">
              <a:buNone/>
            </a:pPr>
            <a:r>
              <a:rPr lang="en-US" sz="7200" dirty="0"/>
              <a:t>$ grep America continents.txt </a:t>
            </a:r>
          </a:p>
          <a:p>
            <a:pPr marL="0" indent="0">
              <a:buNone/>
            </a:pPr>
            <a:r>
              <a:rPr lang="en-US" sz="7200" dirty="0"/>
              <a:t>grep stands for “global regular expression print.” It searches files for lines that match a pattern and then returns the results. It is also case sensitive. Above, grep searched for anything that matched “America” in continents.txt.</a:t>
            </a:r>
          </a:p>
          <a:p>
            <a:pPr marL="0" indent="0">
              <a:buNone/>
            </a:pPr>
            <a:r>
              <a:rPr lang="en-US" sz="7200" dirty="0"/>
              <a:t>it is used for searching element</a:t>
            </a:r>
          </a:p>
          <a:p>
            <a:pPr marL="0" indent="0">
              <a:buNone/>
            </a:pPr>
            <a:r>
              <a:rPr lang="en-US" sz="7200" dirty="0"/>
              <a:t>grep -</a:t>
            </a:r>
            <a:r>
              <a:rPr lang="en-US" sz="7200" dirty="0" err="1"/>
              <a:t>i</a:t>
            </a:r>
            <a:r>
              <a:rPr lang="en-US" sz="7200" dirty="0"/>
              <a:t>	-&gt;used for case insensitive</a:t>
            </a:r>
          </a:p>
          <a:p>
            <a:pPr marL="0" indent="0">
              <a:buNone/>
            </a:pPr>
            <a:endParaRPr lang="en-US" sz="7200" dirty="0"/>
          </a:p>
          <a:p>
            <a:pPr marL="0" indent="0">
              <a:buNone/>
            </a:pPr>
            <a:r>
              <a:rPr lang="en-US" sz="11200" b="1" dirty="0"/>
              <a:t>grep II</a:t>
            </a:r>
          </a:p>
          <a:p>
            <a:pPr marL="0" indent="0">
              <a:buNone/>
            </a:pPr>
            <a:r>
              <a:rPr lang="en-US" sz="7200" dirty="0"/>
              <a:t>$ grep -R Arctic /home/</a:t>
            </a:r>
            <a:r>
              <a:rPr lang="en-US" sz="7200" dirty="0" err="1"/>
              <a:t>ccuser</a:t>
            </a:r>
            <a:r>
              <a:rPr lang="en-US" sz="7200" dirty="0"/>
              <a:t>/workspace/geography</a:t>
            </a:r>
          </a:p>
          <a:p>
            <a:pPr marL="0" indent="0">
              <a:buNone/>
            </a:pPr>
            <a:r>
              <a:rPr lang="en-US" sz="7200" dirty="0"/>
              <a:t>it checks for word in directory means all files in directory</a:t>
            </a:r>
          </a:p>
          <a:p>
            <a:pPr marL="0" indent="0">
              <a:buNone/>
            </a:pPr>
            <a:r>
              <a:rPr lang="en-US" sz="7200" dirty="0"/>
              <a:t>Conduct the same search using grep, but without the matching lines.</a:t>
            </a:r>
          </a:p>
          <a:p>
            <a:pPr marL="0" indent="0">
              <a:buNone/>
            </a:pPr>
            <a:r>
              <a:rPr lang="en-US" sz="7200" dirty="0"/>
              <a:t>Now that we only want the matching files we can use grep -</a:t>
            </a:r>
            <a:r>
              <a:rPr lang="en-US" sz="7200" dirty="0" err="1"/>
              <a:t>Rl</a:t>
            </a:r>
            <a:r>
              <a:rPr lang="en-US" sz="7200" dirty="0"/>
              <a:t>:</a:t>
            </a:r>
          </a:p>
          <a:p>
            <a:pPr marL="0" indent="0">
              <a:buNone/>
            </a:pPr>
            <a:endParaRPr lang="en-US" sz="7200" dirty="0"/>
          </a:p>
          <a:p>
            <a:pPr marL="0" indent="0">
              <a:buNone/>
            </a:pPr>
            <a:r>
              <a:rPr lang="en-US" sz="7200" dirty="0"/>
              <a:t>grep -</a:t>
            </a:r>
            <a:r>
              <a:rPr lang="en-US" sz="7200" dirty="0" err="1"/>
              <a:t>Rl</a:t>
            </a:r>
            <a:r>
              <a:rPr lang="en-US" sz="7200" dirty="0"/>
              <a:t> Island /home/</a:t>
            </a:r>
            <a:r>
              <a:rPr lang="en-US" sz="7200" dirty="0" err="1"/>
              <a:t>ccuser</a:t>
            </a:r>
            <a:r>
              <a:rPr lang="en-US" sz="7200" dirty="0"/>
              <a:t>/workspace/geography </a:t>
            </a:r>
          </a:p>
          <a:p>
            <a:pPr marL="0" indent="0">
              <a:buNone/>
            </a:pPr>
            <a:endParaRPr lang="en-US" sz="7200" dirty="0"/>
          </a:p>
          <a:p>
            <a:pPr marL="0" indent="0">
              <a:buNone/>
            </a:pPr>
            <a:endParaRPr lang="en-US" sz="7200" dirty="0"/>
          </a:p>
        </p:txBody>
      </p:sp>
    </p:spTree>
    <p:extLst>
      <p:ext uri="{BB962C8B-B14F-4D97-AF65-F5344CB8AC3E}">
        <p14:creationId xmlns:p14="http://schemas.microsoft.com/office/powerpoint/2010/main" val="65360790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107576"/>
            <a:ext cx="8615082" cy="6078071"/>
          </a:xfrm>
        </p:spPr>
        <p:txBody>
          <a:bodyPr anchor="t">
            <a:normAutofit fontScale="25000" lnSpcReduction="20000"/>
          </a:bodyPr>
          <a:lstStyle/>
          <a:p>
            <a:pPr marL="0" indent="0">
              <a:buNone/>
            </a:pPr>
            <a:r>
              <a:rPr lang="en-US" sz="12800" b="1" dirty="0"/>
              <a:t>8)sed:</a:t>
            </a:r>
            <a:endParaRPr lang="en-US" sz="8000" b="1" dirty="0"/>
          </a:p>
          <a:p>
            <a:pPr marL="0" indent="0">
              <a:buNone/>
            </a:pPr>
            <a:r>
              <a:rPr lang="en-US" sz="8000" dirty="0"/>
              <a:t>sed 's/snow/rain/' forests.txt </a:t>
            </a:r>
          </a:p>
          <a:p>
            <a:pPr marL="0" indent="0">
              <a:buNone/>
            </a:pPr>
            <a:r>
              <a:rPr lang="en-US" sz="8000" dirty="0"/>
              <a:t>sed stands for “stream editor.” It accepts standard input and modifies it based on an expression, before displaying it as output data. It is similar to “find and replace.”</a:t>
            </a:r>
          </a:p>
          <a:p>
            <a:pPr marL="0" indent="0">
              <a:buNone/>
            </a:pPr>
            <a:r>
              <a:rPr lang="en-US" sz="8000" dirty="0"/>
              <a:t>Let’s look at the expression 's/snow/rain/':</a:t>
            </a:r>
          </a:p>
          <a:p>
            <a:pPr marL="0" indent="0">
              <a:buNone/>
            </a:pPr>
            <a:r>
              <a:rPr lang="en-US" sz="8000" dirty="0"/>
              <a:t>s: stands for “substitution.” It is always used when using sed for substitution.</a:t>
            </a:r>
          </a:p>
          <a:p>
            <a:pPr marL="0" indent="0">
              <a:buNone/>
            </a:pPr>
            <a:r>
              <a:rPr lang="en-US" sz="8000" dirty="0"/>
              <a:t>snow: the search string, or the text to find.</a:t>
            </a:r>
          </a:p>
          <a:p>
            <a:pPr marL="0" indent="0">
              <a:buNone/>
            </a:pPr>
            <a:r>
              <a:rPr lang="en-US" sz="8000" dirty="0"/>
              <a:t>rain: the replacement string, or the text to add in place.</a:t>
            </a:r>
          </a:p>
          <a:p>
            <a:pPr marL="0" indent="0">
              <a:buNone/>
            </a:pPr>
            <a:r>
              <a:rPr lang="en-US" sz="8000" dirty="0"/>
              <a:t>&gt;&gt;Use sed on forests.txt to replace just the first appearance of “snow” on each line with “rain”.</a:t>
            </a:r>
          </a:p>
          <a:p>
            <a:pPr marL="0" indent="0">
              <a:buNone/>
            </a:pPr>
            <a:r>
              <a:rPr lang="en-US" sz="8000" dirty="0"/>
              <a:t>Since we only want to replace the first occurrence on each line we don’t need to add g:</a:t>
            </a:r>
          </a:p>
          <a:p>
            <a:pPr marL="0" indent="0">
              <a:buNone/>
            </a:pPr>
            <a:r>
              <a:rPr lang="en-US" sz="8000" dirty="0"/>
              <a:t>sed 's/snow/rain/' forests.txt </a:t>
            </a:r>
          </a:p>
          <a:p>
            <a:pPr marL="0" indent="0">
              <a:buNone/>
            </a:pPr>
            <a:r>
              <a:rPr lang="en-US" sz="8000" dirty="0"/>
              <a:t>Use sed again to replace “snow” with “rain” but this time replace every occurrence of “snow”.</a:t>
            </a:r>
          </a:p>
          <a:p>
            <a:pPr marL="0" indent="0">
              <a:buNone/>
            </a:pPr>
            <a:r>
              <a:rPr lang="en-US" sz="8000" dirty="0"/>
              <a:t>&gt;&gt;Now we can use g to make the search global throughout the file:</a:t>
            </a:r>
          </a:p>
          <a:p>
            <a:pPr marL="0" indent="0">
              <a:buNone/>
            </a:pPr>
            <a:r>
              <a:rPr lang="en-US" sz="8000" dirty="0"/>
              <a:t>sed 's/snow/rain/g' forests.txt </a:t>
            </a:r>
          </a:p>
          <a:p>
            <a:pPr marL="0" indent="0">
              <a:buNone/>
            </a:pPr>
            <a:endParaRPr lang="en-US" sz="7200" dirty="0"/>
          </a:p>
          <a:p>
            <a:pPr marL="0" indent="0">
              <a:buNone/>
            </a:pPr>
            <a:endParaRPr lang="en-US" sz="7200" dirty="0"/>
          </a:p>
        </p:txBody>
      </p:sp>
    </p:spTree>
    <p:extLst>
      <p:ext uri="{BB962C8B-B14F-4D97-AF65-F5344CB8AC3E}">
        <p14:creationId xmlns:p14="http://schemas.microsoft.com/office/powerpoint/2010/main" val="213958803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7243603" cy="5047129"/>
          </a:xfrm>
        </p:spPr>
        <p:txBody>
          <a:bodyPr anchor="t">
            <a:normAutofit/>
          </a:bodyPr>
          <a:lstStyle/>
          <a:p>
            <a:pPr marL="0" indent="0">
              <a:buNone/>
            </a:pPr>
            <a:r>
              <a:rPr lang="en-US" sz="3600" b="1" dirty="0"/>
              <a:t>Helper Commands</a:t>
            </a:r>
          </a:p>
          <a:p>
            <a:pPr marL="0" indent="0">
              <a:buNone/>
            </a:pPr>
            <a:r>
              <a:rPr lang="en-US" sz="3200" dirty="0"/>
              <a:t>Helper commands for the command line include:</a:t>
            </a:r>
          </a:p>
          <a:p>
            <a:r>
              <a:rPr lang="en-US" sz="3200" dirty="0"/>
              <a:t>clear to clear the terminal</a:t>
            </a:r>
          </a:p>
          <a:p>
            <a:r>
              <a:rPr lang="en-US" sz="3200" dirty="0"/>
              <a:t>tab to autocomplete the line</a:t>
            </a:r>
          </a:p>
          <a:p>
            <a:r>
              <a:rPr lang="en-US" sz="3200" dirty="0"/>
              <a:t>↑ and ↓ to cycle through previous commands</a:t>
            </a:r>
          </a:p>
        </p:txBody>
      </p:sp>
    </p:spTree>
    <p:extLst>
      <p:ext uri="{BB962C8B-B14F-4D97-AF65-F5344CB8AC3E}">
        <p14:creationId xmlns:p14="http://schemas.microsoft.com/office/powerpoint/2010/main" val="36027443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What is command line?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277035"/>
            <a:ext cx="7243603" cy="3109157"/>
          </a:xfrm>
        </p:spPr>
        <p:txBody>
          <a:bodyPr anchor="t">
            <a:normAutofit/>
          </a:bodyPr>
          <a:lstStyle/>
          <a:p>
            <a:r>
              <a:rPr lang="en-US" dirty="0"/>
              <a:t>The command line is a text interface for the computer’s operating system. You can use it to traverse and edit your computer’s filesystem. Through the command line, you can create new files, edit the contents of those files, delete files, and more!.</a:t>
            </a:r>
          </a:p>
          <a:p>
            <a:r>
              <a:rPr lang="en-US" dirty="0"/>
              <a:t>On Mac and Linux systems, we access the command line through something called Bash. </a:t>
            </a:r>
          </a:p>
          <a:p>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107576"/>
            <a:ext cx="8615082" cy="6078071"/>
          </a:xfrm>
        </p:spPr>
        <p:txBody>
          <a:bodyPr anchor="t">
            <a:normAutofit/>
          </a:bodyPr>
          <a:lstStyle/>
          <a:p>
            <a:pPr marL="0" indent="0">
              <a:buNone/>
            </a:pPr>
            <a:r>
              <a:rPr lang="en-US" sz="7200" dirty="0"/>
              <a:t>Nano:</a:t>
            </a:r>
          </a:p>
          <a:p>
            <a:pPr marL="0" indent="0">
              <a:buNone/>
            </a:pPr>
            <a:r>
              <a:rPr lang="en-US" sz="2500" dirty="0"/>
              <a:t>$ nano hello.txt</a:t>
            </a:r>
          </a:p>
          <a:p>
            <a:pPr marL="0" indent="0">
              <a:buNone/>
            </a:pPr>
            <a:r>
              <a:rPr lang="en-US" sz="2200" dirty="0"/>
              <a:t>nano is a command line text editor. It works the same way as a desktop text editor like TextEdit or Notepad, except that it is accessible from the command line and only accepts keyboard input.</a:t>
            </a:r>
          </a:p>
          <a:p>
            <a:pPr marL="0" indent="0">
              <a:buNone/>
            </a:pPr>
            <a:r>
              <a:rPr lang="en-US" sz="2200" dirty="0"/>
              <a:t>The command nano hello.txt opens a new text file named hello.txt in the nano text editor.</a:t>
            </a:r>
          </a:p>
          <a:p>
            <a:pPr marL="0" indent="0">
              <a:buNone/>
            </a:pPr>
            <a:r>
              <a:rPr lang="en-US" sz="2200" dirty="0"/>
              <a:t>Ctrl + O saves a file. O stands for output. Again, not case-sensitive.</a:t>
            </a:r>
          </a:p>
          <a:p>
            <a:pPr marL="0" indent="0">
              <a:buNone/>
            </a:pPr>
            <a:r>
              <a:rPr lang="en-US" sz="2200" dirty="0"/>
              <a:t>Ctrl + X exits the nano program. X stands for exit.</a:t>
            </a:r>
          </a:p>
          <a:p>
            <a:pPr marL="0" indent="0">
              <a:buNone/>
            </a:pPr>
            <a:r>
              <a:rPr lang="en-US" sz="2200" dirty="0"/>
              <a:t>Ctrl + G opens a help menu.</a:t>
            </a:r>
          </a:p>
          <a:p>
            <a:pPr marL="0" indent="0">
              <a:buNone/>
            </a:pPr>
            <a:endParaRPr lang="en-US" sz="2200" dirty="0"/>
          </a:p>
          <a:p>
            <a:pPr marL="0" indent="0">
              <a:buNone/>
            </a:pPr>
            <a:endParaRPr lang="en-US" sz="7200" dirty="0"/>
          </a:p>
          <a:p>
            <a:pPr marL="0" indent="0">
              <a:buNone/>
            </a:pPr>
            <a:endParaRPr lang="en-US" sz="7200" dirty="0"/>
          </a:p>
          <a:p>
            <a:pPr marL="0" indent="0">
              <a:buNone/>
            </a:pPr>
            <a:endParaRPr lang="en-US" sz="7200" dirty="0"/>
          </a:p>
        </p:txBody>
      </p:sp>
    </p:spTree>
    <p:extLst>
      <p:ext uri="{BB962C8B-B14F-4D97-AF65-F5344CB8AC3E}">
        <p14:creationId xmlns:p14="http://schemas.microsoft.com/office/powerpoint/2010/main" val="232275965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107576"/>
            <a:ext cx="9135034" cy="6078071"/>
          </a:xfrm>
        </p:spPr>
        <p:txBody>
          <a:bodyPr anchor="t">
            <a:normAutofit/>
          </a:bodyPr>
          <a:lstStyle/>
          <a:p>
            <a:pPr marL="0" indent="0">
              <a:buNone/>
            </a:pPr>
            <a:r>
              <a:rPr lang="en-US" sz="3600" b="1" dirty="0"/>
              <a:t>Customization with .</a:t>
            </a:r>
            <a:r>
              <a:rPr lang="en-US" sz="3600" b="1" dirty="0" err="1"/>
              <a:t>bash_profile</a:t>
            </a:r>
            <a:r>
              <a:rPr lang="en-US" sz="3600" b="1" dirty="0"/>
              <a:t>:</a:t>
            </a:r>
          </a:p>
          <a:p>
            <a:pPr marL="0" indent="0">
              <a:buNone/>
            </a:pPr>
            <a:r>
              <a:rPr lang="en-US" sz="3000" dirty="0"/>
              <a:t>A bash profile is a file used to store environment settings for your terminal. On most computer systems, the file is in the home directory and is accessible by the name .</a:t>
            </a:r>
            <a:r>
              <a:rPr lang="en-US" sz="3000" dirty="0" err="1"/>
              <a:t>bash_profile</a:t>
            </a:r>
            <a:r>
              <a:rPr lang="en-US" sz="3000" dirty="0"/>
              <a:t>.</a:t>
            </a:r>
          </a:p>
          <a:p>
            <a:pPr marL="0" indent="0">
              <a:buNone/>
            </a:pPr>
            <a:r>
              <a:rPr lang="en-US" sz="3000" dirty="0"/>
              <a:t>When a session starts, it loads the contents of the bash profile before executing commands.</a:t>
            </a:r>
          </a:p>
          <a:p>
            <a:pPr marL="0" indent="0">
              <a:buNone/>
            </a:pPr>
            <a:r>
              <a:rPr lang="en-US" sz="3000" dirty="0"/>
              <a:t>The . indicates a hidden file.</a:t>
            </a:r>
          </a:p>
          <a:p>
            <a:pPr marL="0" indent="0">
              <a:buNone/>
            </a:pPr>
            <a:r>
              <a:rPr lang="en-US" sz="3000" dirty="0"/>
              <a:t>The name .</a:t>
            </a:r>
            <a:r>
              <a:rPr lang="en-US" sz="3000" dirty="0" err="1"/>
              <a:t>bash_profile</a:t>
            </a:r>
            <a:r>
              <a:rPr lang="en-US" sz="3000" dirty="0"/>
              <a:t> is important since this is how the command line recognizes the bash profile</a:t>
            </a:r>
          </a:p>
          <a:p>
            <a:pPr marL="0" indent="0">
              <a:buNone/>
            </a:pPr>
            <a:endParaRPr lang="en-US" sz="7200" dirty="0"/>
          </a:p>
          <a:p>
            <a:pPr marL="0" indent="0">
              <a:buNone/>
            </a:pPr>
            <a:endParaRPr lang="en-US" sz="7200" dirty="0"/>
          </a:p>
          <a:p>
            <a:pPr marL="0" indent="0">
              <a:buNone/>
            </a:pPr>
            <a:endParaRPr lang="en-US" sz="7200" dirty="0"/>
          </a:p>
        </p:txBody>
      </p:sp>
    </p:spTree>
    <p:extLst>
      <p:ext uri="{BB962C8B-B14F-4D97-AF65-F5344CB8AC3E}">
        <p14:creationId xmlns:p14="http://schemas.microsoft.com/office/powerpoint/2010/main" val="298500010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277906"/>
            <a:ext cx="9135034" cy="5907741"/>
          </a:xfrm>
        </p:spPr>
        <p:txBody>
          <a:bodyPr anchor="t">
            <a:normAutofit fontScale="62500" lnSpcReduction="20000"/>
          </a:bodyPr>
          <a:lstStyle/>
          <a:p>
            <a:pPr marL="0" indent="0">
              <a:buNone/>
            </a:pPr>
            <a:r>
              <a:rPr lang="en-US" sz="3600" b="1" dirty="0"/>
              <a:t>To open and edit the bash profile in the customization/ directory, you can use the command:</a:t>
            </a:r>
          </a:p>
          <a:p>
            <a:pPr marL="0" indent="0">
              <a:buNone/>
            </a:pPr>
            <a:endParaRPr lang="en-US" sz="3600" b="1" dirty="0"/>
          </a:p>
          <a:p>
            <a:pPr marL="0" indent="0">
              <a:buNone/>
            </a:pPr>
            <a:r>
              <a:rPr lang="en-US" sz="3600" b="1" dirty="0"/>
              <a:t>nano .</a:t>
            </a:r>
            <a:r>
              <a:rPr lang="en-US" sz="3600" b="1" dirty="0" err="1"/>
              <a:t>bash_profile</a:t>
            </a:r>
            <a:endParaRPr lang="en-US" sz="3600" b="1" dirty="0"/>
          </a:p>
          <a:p>
            <a:pPr marL="0" indent="0">
              <a:buNone/>
            </a:pPr>
            <a:endParaRPr lang="en-US" sz="3600" b="1" dirty="0"/>
          </a:p>
          <a:p>
            <a:pPr marL="0" indent="0">
              <a:buNone/>
            </a:pPr>
            <a:r>
              <a:rPr lang="en-US" sz="3600" b="1" dirty="0"/>
              <a:t>When you edit the bash profile, you can add commands to execute every time a new terminal session is started.</a:t>
            </a:r>
          </a:p>
          <a:p>
            <a:pPr marL="0" indent="0">
              <a:buNone/>
            </a:pPr>
            <a:endParaRPr lang="en-US" sz="3600" b="1" dirty="0"/>
          </a:p>
          <a:p>
            <a:pPr marL="0" indent="0">
              <a:buNone/>
            </a:pPr>
            <a:r>
              <a:rPr lang="en-US" sz="3600" b="1" dirty="0"/>
              <a:t>For example, if you have an echo statement in the bash profile, that will echo when a terminal session begins.</a:t>
            </a:r>
          </a:p>
          <a:p>
            <a:pPr marL="0" indent="0">
              <a:buNone/>
            </a:pPr>
            <a:endParaRPr lang="en-US" sz="3600" b="1" dirty="0"/>
          </a:p>
          <a:p>
            <a:pPr marL="0" indent="0">
              <a:buNone/>
            </a:pPr>
            <a:r>
              <a:rPr lang="en-US" sz="3600" b="1" dirty="0"/>
              <a:t>To activate the changes made in .</a:t>
            </a:r>
            <a:r>
              <a:rPr lang="en-US" sz="3600" b="1" dirty="0" err="1"/>
              <a:t>bash_profile</a:t>
            </a:r>
            <a:r>
              <a:rPr lang="en-US" sz="3600" b="1" dirty="0"/>
              <a:t> for the current session, use the following command:</a:t>
            </a:r>
          </a:p>
          <a:p>
            <a:pPr marL="0" indent="0">
              <a:buNone/>
            </a:pPr>
            <a:endParaRPr lang="en-US" sz="3600" b="1" dirty="0"/>
          </a:p>
          <a:p>
            <a:pPr marL="0" indent="0">
              <a:buNone/>
            </a:pPr>
            <a:r>
              <a:rPr lang="en-US" sz="3600" b="1" dirty="0"/>
              <a:t>source .</a:t>
            </a:r>
            <a:r>
              <a:rPr lang="en-US" sz="3600" b="1" dirty="0" err="1"/>
              <a:t>bash_profile</a:t>
            </a:r>
            <a:endParaRPr lang="en-US" sz="7200" dirty="0"/>
          </a:p>
          <a:p>
            <a:pPr marL="0" indent="0">
              <a:buNone/>
            </a:pPr>
            <a:endParaRPr lang="en-US" sz="7200" dirty="0"/>
          </a:p>
          <a:p>
            <a:pPr marL="0" indent="0">
              <a:buNone/>
            </a:pPr>
            <a:endParaRPr lang="en-US" sz="7200" dirty="0"/>
          </a:p>
        </p:txBody>
      </p:sp>
    </p:spTree>
    <p:extLst>
      <p:ext uri="{BB962C8B-B14F-4D97-AF65-F5344CB8AC3E}">
        <p14:creationId xmlns:p14="http://schemas.microsoft.com/office/powerpoint/2010/main" val="329842214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107576"/>
            <a:ext cx="9135034" cy="6078071"/>
          </a:xfrm>
        </p:spPr>
        <p:txBody>
          <a:bodyPr anchor="t">
            <a:normAutofit fontScale="25000" lnSpcReduction="20000"/>
          </a:bodyPr>
          <a:lstStyle/>
          <a:p>
            <a:pPr marL="0" indent="0">
              <a:buNone/>
            </a:pPr>
            <a:r>
              <a:rPr lang="en-US" sz="12300" b="1" dirty="0"/>
              <a:t>Environment Variables:</a:t>
            </a:r>
          </a:p>
          <a:p>
            <a:pPr marL="0" indent="0">
              <a:buNone/>
            </a:pPr>
            <a:endParaRPr lang="en-US" sz="3600" b="1" dirty="0"/>
          </a:p>
          <a:p>
            <a:pPr marL="0" indent="0">
              <a:buNone/>
            </a:pPr>
            <a:r>
              <a:rPr lang="en-US" sz="9600" dirty="0"/>
              <a:t>Environment variables are variables that can be used across commands and programs and hold information about the environment.</a:t>
            </a:r>
          </a:p>
          <a:p>
            <a:pPr marL="0" indent="0">
              <a:buNone/>
            </a:pPr>
            <a:r>
              <a:rPr lang="en-US" sz="9600" dirty="0"/>
              <a:t>What happens when you store this in .</a:t>
            </a:r>
            <a:r>
              <a:rPr lang="en-US" sz="9600" dirty="0" err="1"/>
              <a:t>bash_profile</a:t>
            </a:r>
            <a:r>
              <a:rPr lang="en-US" sz="9600" dirty="0"/>
              <a:t>?</a:t>
            </a:r>
          </a:p>
          <a:p>
            <a:pPr marL="0" indent="0">
              <a:buNone/>
            </a:pPr>
            <a:endParaRPr lang="en-US" sz="9600" dirty="0"/>
          </a:p>
          <a:p>
            <a:pPr marL="0" indent="0">
              <a:buNone/>
            </a:pPr>
            <a:r>
              <a:rPr lang="en-US" sz="9600" dirty="0"/>
              <a:t>export USER="Jane Doe"</a:t>
            </a:r>
          </a:p>
          <a:p>
            <a:pPr marL="0" indent="0">
              <a:buNone/>
            </a:pPr>
            <a:endParaRPr lang="en-US" sz="9600" dirty="0"/>
          </a:p>
          <a:p>
            <a:pPr marL="0" indent="0">
              <a:buNone/>
            </a:pPr>
            <a:r>
              <a:rPr lang="en-US" sz="9600" dirty="0"/>
              <a:t>The line USER="Jane Doe" sets the environment variable USER to a name “Jane Doe”. Usually the USER variable is set to the name of the computer’s owner.</a:t>
            </a:r>
          </a:p>
          <a:p>
            <a:pPr marL="0" indent="0">
              <a:buNone/>
            </a:pPr>
            <a:r>
              <a:rPr lang="en-US" sz="9600" dirty="0"/>
              <a:t>The line export makes the variable available to all child sessions initiated from the session you are in. This is a way to make the variable persist across programs.</a:t>
            </a:r>
          </a:p>
          <a:p>
            <a:pPr marL="0" indent="0">
              <a:buNone/>
            </a:pPr>
            <a:r>
              <a:rPr lang="en-US" sz="9600" dirty="0"/>
              <a:t>At the command line, the command echo $USER returns the value of the variable. </a:t>
            </a:r>
          </a:p>
        </p:txBody>
      </p:sp>
    </p:spTree>
    <p:extLst>
      <p:ext uri="{BB962C8B-B14F-4D97-AF65-F5344CB8AC3E}">
        <p14:creationId xmlns:p14="http://schemas.microsoft.com/office/powerpoint/2010/main" val="419353665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367554" y="107576"/>
            <a:ext cx="9135034" cy="6078071"/>
          </a:xfrm>
        </p:spPr>
        <p:txBody>
          <a:bodyPr anchor="t">
            <a:normAutofit fontScale="25000" lnSpcReduction="20000"/>
          </a:bodyPr>
          <a:lstStyle/>
          <a:p>
            <a:pPr marL="0" indent="0">
              <a:buNone/>
            </a:pPr>
            <a:r>
              <a:rPr lang="en-US" sz="17600" b="1" dirty="0"/>
              <a:t>env:</a:t>
            </a:r>
          </a:p>
          <a:p>
            <a:pPr marL="0" indent="0">
              <a:buNone/>
            </a:pPr>
            <a:r>
              <a:rPr lang="en-US" sz="12300" b="1" dirty="0"/>
              <a:t>The env command stands for “environment,” and returns a list of the environment variables for the current user.</a:t>
            </a:r>
          </a:p>
          <a:p>
            <a:pPr marL="0" indent="0">
              <a:buNone/>
            </a:pPr>
            <a:r>
              <a:rPr lang="en-US" sz="12300" b="1" dirty="0"/>
              <a:t>What happens when you type the env command?</a:t>
            </a:r>
          </a:p>
          <a:p>
            <a:pPr marL="0" indent="0">
              <a:buNone/>
            </a:pPr>
            <a:r>
              <a:rPr lang="en-US" sz="12300" b="1" dirty="0"/>
              <a:t>env</a:t>
            </a:r>
          </a:p>
          <a:p>
            <a:pPr marL="0" indent="0">
              <a:buNone/>
            </a:pPr>
            <a:r>
              <a:rPr lang="en-US" sz="12300" b="1" dirty="0"/>
              <a:t>The env command returns a number of variables, including PATH, PWD, PS1, and HOME. To select the value of a particular environment variable</a:t>
            </a:r>
            <a:endParaRPr lang="en-US" sz="9600" dirty="0"/>
          </a:p>
        </p:txBody>
      </p:sp>
    </p:spTree>
    <p:extLst>
      <p:ext uri="{BB962C8B-B14F-4D97-AF65-F5344CB8AC3E}">
        <p14:creationId xmlns:p14="http://schemas.microsoft.com/office/powerpoint/2010/main" val="29244652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0C61-1650-3AAE-4E74-9408A4D7540E}"/>
              </a:ext>
            </a:extLst>
          </p:cNvPr>
          <p:cNvSpPr>
            <a:spLocks noGrp="1"/>
          </p:cNvSpPr>
          <p:nvPr>
            <p:ph type="ctr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111699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A644-E4A6-9AD7-198D-D31F65F3D281}"/>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ADDD236E-3839-79F6-7495-B28683DE783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484311" y="675964"/>
            <a:ext cx="10112191" cy="5496236"/>
          </a:xfrm>
        </p:spPr>
      </p:pic>
      <p:sp>
        <p:nvSpPr>
          <p:cNvPr id="4" name="AutoShape 4">
            <a:extLst>
              <a:ext uri="{FF2B5EF4-FFF2-40B4-BE49-F238E27FC236}">
                <a16:creationId xmlns:a16="http://schemas.microsoft.com/office/drawing/2014/main" id="{C5D3B7F8-D4E7-B276-9488-515A5AED914A}"/>
              </a:ext>
            </a:extLst>
          </p:cNvPr>
          <p:cNvSpPr>
            <a:spLocks noChangeAspect="1" noChangeArrowheads="1"/>
          </p:cNvSpPr>
          <p:nvPr/>
        </p:nvSpPr>
        <p:spPr bwMode="auto">
          <a:xfrm>
            <a:off x="5943599" y="3276599"/>
            <a:ext cx="3361765" cy="33617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0EDFC484-4C60-4202-7162-AEAA8674F7F7}"/>
              </a:ext>
            </a:extLst>
          </p:cNvPr>
          <p:cNvSpPr txBox="1"/>
          <p:nvPr/>
        </p:nvSpPr>
        <p:spPr>
          <a:xfrm>
            <a:off x="1484311" y="6467164"/>
            <a:ext cx="10112191" cy="230832"/>
          </a:xfrm>
          <a:prstGeom prst="rect">
            <a:avLst/>
          </a:prstGeom>
          <a:noFill/>
        </p:spPr>
        <p:txBody>
          <a:bodyPr wrap="square" rtlCol="0">
            <a:spAutoFit/>
          </a:bodyPr>
          <a:lstStyle/>
          <a:p>
            <a:r>
              <a:rPr lang="en-IN" sz="900">
                <a:hlinkClick r:id="rId3" tooltip="https://commons.wikimedia.org/wiki/File:Command_Prompt_on_Windows_8.png"/>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95216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259541"/>
          </a:xfrm>
        </p:spPr>
        <p:txBody>
          <a:bodyPr>
            <a:normAutofit/>
          </a:bodyPr>
          <a:lstStyle/>
          <a:p>
            <a:pPr algn="l"/>
            <a:r>
              <a:rPr lang="en-US" dirty="0"/>
              <a:t>Navigating the File System</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1945342"/>
            <a:ext cx="7243603" cy="1259542"/>
          </a:xfrm>
        </p:spPr>
        <p:txBody>
          <a:bodyPr anchor="t">
            <a:normAutofit lnSpcReduction="10000"/>
          </a:bodyPr>
          <a:lstStyle/>
          <a:p>
            <a:pPr marL="342900" indent="-342900">
              <a:buFont typeface="+mj-lt"/>
              <a:buAutoNum type="arabicPeriod"/>
            </a:pPr>
            <a:r>
              <a:rPr lang="en-US" b="1" dirty="0"/>
              <a:t>Print Working Directory(</a:t>
            </a:r>
            <a:r>
              <a:rPr lang="en-US" b="1" dirty="0" err="1"/>
              <a:t>pwd</a:t>
            </a:r>
            <a:r>
              <a:rPr lang="en-US" b="1" dirty="0"/>
              <a:t>):</a:t>
            </a:r>
          </a:p>
          <a:p>
            <a:pPr marL="0" indent="0">
              <a:buNone/>
            </a:pPr>
            <a:r>
              <a:rPr lang="en-US" sz="2000" dirty="0"/>
              <a:t>The shell command </a:t>
            </a:r>
            <a:r>
              <a:rPr lang="en-US" sz="2000" dirty="0" err="1"/>
              <a:t>pwd</a:t>
            </a:r>
            <a:r>
              <a:rPr lang="en-US" sz="2000" dirty="0"/>
              <a:t> displays the file path from the root directory to the current working directory.</a:t>
            </a:r>
          </a:p>
          <a:p>
            <a:pPr marL="0" indent="0">
              <a:buNone/>
            </a:pPr>
            <a:endParaRPr lang="en-US" sz="1800" dirty="0"/>
          </a:p>
        </p:txBody>
      </p:sp>
      <p:sp>
        <p:nvSpPr>
          <p:cNvPr id="8" name="Rectangle 5">
            <a:extLst>
              <a:ext uri="{FF2B5EF4-FFF2-40B4-BE49-F238E27FC236}">
                <a16:creationId xmlns:a16="http://schemas.microsoft.com/office/drawing/2014/main" id="{0714B8C3-8F36-BA6E-47E6-EE1E8E27DF18}"/>
              </a:ext>
            </a:extLst>
          </p:cNvPr>
          <p:cNvSpPr>
            <a:spLocks noChangeArrowheads="1"/>
          </p:cNvSpPr>
          <p:nvPr/>
        </p:nvSpPr>
        <p:spPr bwMode="auto">
          <a:xfrm>
            <a:off x="1488141" y="3663007"/>
            <a:ext cx="5226424" cy="984885"/>
          </a:xfrm>
          <a:prstGeom prst="rect">
            <a:avLst/>
          </a:prstGeom>
          <a:solidFill>
            <a:srgbClr val="211E2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 </a:t>
            </a:r>
            <a:r>
              <a:rPr kumimoji="0" lang="en-US" altLang="en-US" sz="3200" b="0" i="0" u="none" strike="noStrike" cap="none" normalizeH="0" baseline="0" dirty="0" err="1">
                <a:ln>
                  <a:noFill/>
                </a:ln>
                <a:solidFill>
                  <a:srgbClr val="FF8973"/>
                </a:solidFill>
                <a:effectLst/>
                <a:latin typeface="Menlo"/>
              </a:rPr>
              <a:t>pwd</a:t>
            </a:r>
            <a:endParaRPr kumimoji="0" lang="en-US" altLang="en-US" sz="32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enlo"/>
              </a:rPr>
              <a:t>/Users/sonny/Downloads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16784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7243603" cy="5047129"/>
          </a:xfrm>
        </p:spPr>
        <p:txBody>
          <a:bodyPr anchor="t">
            <a:normAutofit/>
          </a:bodyPr>
          <a:lstStyle/>
          <a:p>
            <a:pPr marL="0" indent="0">
              <a:buNone/>
            </a:pPr>
            <a:r>
              <a:rPr lang="en-US" sz="3600" b="1" dirty="0"/>
              <a:t>2.mkdir -Make Directory:</a:t>
            </a:r>
            <a:endParaRPr lang="en-US" b="1" dirty="0"/>
          </a:p>
          <a:p>
            <a:pPr marL="0" indent="0">
              <a:buNone/>
            </a:pPr>
            <a:r>
              <a:rPr lang="en-US" b="1" dirty="0"/>
              <a:t>The shell command </a:t>
            </a:r>
            <a:r>
              <a:rPr lang="en-US" b="1" dirty="0" err="1"/>
              <a:t>mkdir</a:t>
            </a:r>
            <a:r>
              <a:rPr lang="en-US" b="1" dirty="0"/>
              <a:t> is used to make a new directory in the filesystem according to its argument. If a file path is given, the new directory will be placed at the end. Otherwise, it will create a new directory in the current working directory.</a:t>
            </a:r>
          </a:p>
          <a:p>
            <a:pPr marL="0" indent="0">
              <a:buNone/>
            </a:pPr>
            <a:r>
              <a:rPr lang="en-US" b="1" dirty="0" err="1"/>
              <a:t>Eg</a:t>
            </a:r>
            <a:r>
              <a:rPr lang="en-US" b="1" dirty="0"/>
              <a:t>:</a:t>
            </a:r>
          </a:p>
          <a:p>
            <a:pPr marL="0" indent="0">
              <a:buNone/>
            </a:pPr>
            <a:r>
              <a:rPr lang="en-US" b="1" dirty="0"/>
              <a:t>$ </a:t>
            </a:r>
            <a:r>
              <a:rPr lang="en-US" b="1" dirty="0" err="1"/>
              <a:t>mkdir</a:t>
            </a:r>
            <a:r>
              <a:rPr lang="en-US" b="1" dirty="0"/>
              <a:t> new-directory</a:t>
            </a:r>
          </a:p>
          <a:p>
            <a:pPr marL="0" indent="0">
              <a:buNone/>
            </a:pPr>
            <a:r>
              <a:rPr lang="en-US" b="1" dirty="0"/>
              <a:t>$ ls </a:t>
            </a:r>
          </a:p>
          <a:p>
            <a:pPr marL="0" indent="0">
              <a:buNone/>
            </a:pPr>
            <a:r>
              <a:rPr lang="en-US" b="1" dirty="0"/>
              <a:t>old-directory    new-directory</a:t>
            </a:r>
            <a:endParaRPr lang="en-US" sz="1800" dirty="0"/>
          </a:p>
        </p:txBody>
      </p:sp>
    </p:spTree>
    <p:extLst>
      <p:ext uri="{BB962C8B-B14F-4D97-AF65-F5344CB8AC3E}">
        <p14:creationId xmlns:p14="http://schemas.microsoft.com/office/powerpoint/2010/main" val="17806048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7243603" cy="5047129"/>
          </a:xfrm>
        </p:spPr>
        <p:txBody>
          <a:bodyPr anchor="t">
            <a:normAutofit/>
          </a:bodyPr>
          <a:lstStyle/>
          <a:p>
            <a:pPr marL="0" indent="0">
              <a:buNone/>
            </a:pPr>
            <a:r>
              <a:rPr lang="en-US" sz="3600" b="1" dirty="0"/>
              <a:t>3. ls -List</a:t>
            </a:r>
          </a:p>
          <a:p>
            <a:pPr marL="0" indent="0">
              <a:buNone/>
            </a:pPr>
            <a:r>
              <a:rPr lang="en-US" sz="2800" b="1" dirty="0"/>
              <a:t>The shell command ls is used to list the contents of a directory. If no arguments are given, it will list the contents of the current working directory.</a:t>
            </a:r>
          </a:p>
          <a:p>
            <a:pPr marL="0" indent="0">
              <a:buNone/>
            </a:pPr>
            <a:r>
              <a:rPr lang="en-US" sz="2800" b="1" dirty="0" err="1"/>
              <a:t>Eg</a:t>
            </a:r>
            <a:r>
              <a:rPr lang="en-US" sz="2800" b="1" dirty="0"/>
              <a:t>:</a:t>
            </a:r>
          </a:p>
          <a:p>
            <a:pPr marL="0" indent="0">
              <a:buNone/>
            </a:pPr>
            <a:r>
              <a:rPr lang="en-US" sz="2800" b="1" dirty="0"/>
              <a:t>$ ls Desktop</a:t>
            </a:r>
          </a:p>
          <a:p>
            <a:pPr marL="0" indent="0">
              <a:buNone/>
            </a:pPr>
            <a:r>
              <a:rPr lang="en-US" sz="2800" b="1" dirty="0"/>
              <a:t>resume.pdf   photo.png</a:t>
            </a:r>
            <a:endParaRPr lang="en-US" sz="2800" dirty="0"/>
          </a:p>
        </p:txBody>
      </p:sp>
    </p:spTree>
    <p:extLst>
      <p:ext uri="{BB962C8B-B14F-4D97-AF65-F5344CB8AC3E}">
        <p14:creationId xmlns:p14="http://schemas.microsoft.com/office/powerpoint/2010/main" val="30910691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7243603" cy="5047129"/>
          </a:xfrm>
        </p:spPr>
        <p:txBody>
          <a:bodyPr anchor="t">
            <a:normAutofit/>
          </a:bodyPr>
          <a:lstStyle/>
          <a:p>
            <a:pPr marL="0" indent="0">
              <a:buNone/>
            </a:pPr>
            <a:r>
              <a:rPr lang="en-US" sz="2800" dirty="0"/>
              <a:t>Options modify the behavior of commands:</a:t>
            </a:r>
          </a:p>
          <a:p>
            <a:r>
              <a:rPr lang="en-US" sz="2800" dirty="0"/>
              <a:t>ls -a lists all contents of a directory, including hidden files and directories</a:t>
            </a:r>
          </a:p>
          <a:p>
            <a:r>
              <a:rPr lang="en-US" sz="2800" dirty="0"/>
              <a:t>ls -l lists all contents in long format</a:t>
            </a:r>
          </a:p>
          <a:p>
            <a:r>
              <a:rPr lang="en-US" sz="2800" dirty="0"/>
              <a:t>ls -t orders files and directories by the time they were last modified</a:t>
            </a:r>
          </a:p>
          <a:p>
            <a:r>
              <a:rPr lang="en-US" sz="2800" dirty="0"/>
              <a:t>Multiple options can be used together, like ls -alt</a:t>
            </a:r>
          </a:p>
        </p:txBody>
      </p:sp>
    </p:spTree>
    <p:extLst>
      <p:ext uri="{BB962C8B-B14F-4D97-AF65-F5344CB8AC3E}">
        <p14:creationId xmlns:p14="http://schemas.microsoft.com/office/powerpoint/2010/main" val="38396864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28917"/>
            <a:ext cx="8018234" cy="5047129"/>
          </a:xfrm>
        </p:spPr>
        <p:txBody>
          <a:bodyPr anchor="t">
            <a:normAutofit fontScale="70000" lnSpcReduction="20000"/>
          </a:bodyPr>
          <a:lstStyle/>
          <a:p>
            <a:pPr marL="0" indent="0">
              <a:buNone/>
            </a:pPr>
            <a:r>
              <a:rPr lang="en-US" sz="5100" b="1" dirty="0"/>
              <a:t>4. cd -Change Directory:</a:t>
            </a:r>
          </a:p>
          <a:p>
            <a:pPr marL="0" indent="0">
              <a:buNone/>
            </a:pPr>
            <a:r>
              <a:rPr lang="en-US" sz="3600" b="1" dirty="0"/>
              <a:t>The shell command cd is used to move throughout the filesystem of a computer. It accepts a variety of arguments:</a:t>
            </a:r>
          </a:p>
          <a:p>
            <a:pPr marL="0" indent="0">
              <a:buNone/>
            </a:pPr>
            <a:r>
              <a:rPr lang="en-US" sz="3600" b="1" dirty="0" err="1"/>
              <a:t>Eg</a:t>
            </a:r>
            <a:r>
              <a:rPr lang="en-US" sz="3600" b="1" dirty="0"/>
              <a:t>:</a:t>
            </a:r>
          </a:p>
          <a:p>
            <a:pPr marL="0" indent="0">
              <a:buNone/>
            </a:pPr>
            <a:r>
              <a:rPr lang="en-US" sz="3600" b="1" dirty="0"/>
              <a:t>$ cd java</a:t>
            </a:r>
          </a:p>
          <a:p>
            <a:pPr marL="0" indent="0">
              <a:buNone/>
            </a:pPr>
            <a:r>
              <a:rPr lang="en-US" sz="3600" b="1" dirty="0"/>
              <a:t>$ ls</a:t>
            </a:r>
          </a:p>
          <a:p>
            <a:pPr marL="0" indent="0">
              <a:buNone/>
            </a:pPr>
            <a:r>
              <a:rPr lang="en-US" sz="3600" b="1" dirty="0"/>
              <a:t>$ Prog1.txt 	prog2</a:t>
            </a:r>
          </a:p>
          <a:p>
            <a:pPr marL="0" indent="0">
              <a:buNone/>
            </a:pPr>
            <a:r>
              <a:rPr lang="en-US" sz="3600" b="1" dirty="0"/>
              <a:t>$ cd prog2</a:t>
            </a:r>
          </a:p>
          <a:p>
            <a:pPr marL="0" indent="0">
              <a:buNone/>
            </a:pPr>
            <a:r>
              <a:rPr lang="en-US" sz="3600" b="1" dirty="0"/>
              <a:t>$ </a:t>
            </a:r>
            <a:r>
              <a:rPr lang="en-US" sz="3600" b="1" dirty="0" err="1"/>
              <a:t>pwd</a:t>
            </a:r>
            <a:endParaRPr lang="en-US" sz="3600" b="1" dirty="0"/>
          </a:p>
          <a:p>
            <a:pPr marL="0" indent="0">
              <a:buNone/>
            </a:pPr>
            <a:r>
              <a:rPr lang="en-US" sz="3600" b="1" dirty="0"/>
              <a:t>$ /user/desktop/java/prog2</a:t>
            </a:r>
            <a:endParaRPr lang="en-US" sz="2800" dirty="0"/>
          </a:p>
        </p:txBody>
      </p:sp>
    </p:spTree>
    <p:extLst>
      <p:ext uri="{BB962C8B-B14F-4D97-AF65-F5344CB8AC3E}">
        <p14:creationId xmlns:p14="http://schemas.microsoft.com/office/powerpoint/2010/main" val="41300070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564776"/>
            <a:ext cx="7243603" cy="4410636"/>
          </a:xfrm>
        </p:spPr>
        <p:txBody>
          <a:bodyPr anchor="t">
            <a:normAutofit/>
          </a:bodyPr>
          <a:lstStyle/>
          <a:p>
            <a:pPr marL="0" indent="0">
              <a:buNone/>
            </a:pPr>
            <a:r>
              <a:rPr lang="en-US" sz="3600" b="1" dirty="0"/>
              <a:t>Filesystem Structure:</a:t>
            </a:r>
          </a:p>
          <a:p>
            <a:pPr marL="0" indent="0">
              <a:buNone/>
            </a:pPr>
            <a:endParaRPr lang="en-US" sz="3600" b="1" dirty="0"/>
          </a:p>
          <a:p>
            <a:r>
              <a:rPr lang="en-US" dirty="0"/>
              <a:t>A computer’s filesystem organizes the data stored by a computer, so that it can be easily retrieved by the user.</a:t>
            </a:r>
          </a:p>
          <a:p>
            <a:r>
              <a:rPr lang="en-US" dirty="0"/>
              <a:t>Files are generally represented in a tree-like structure, in which any parent directory can have any number of children. The root directory is then found at the base of the tree.</a:t>
            </a:r>
          </a:p>
        </p:txBody>
      </p:sp>
    </p:spTree>
    <p:extLst>
      <p:ext uri="{BB962C8B-B14F-4D97-AF65-F5344CB8AC3E}">
        <p14:creationId xmlns:p14="http://schemas.microsoft.com/office/powerpoint/2010/main" val="268291067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Parallax design</Template>
  <TotalTime>59</TotalTime>
  <Words>1979</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Menlo</vt:lpstr>
      <vt:lpstr>Parallax</vt:lpstr>
      <vt:lpstr>Command line</vt:lpstr>
      <vt:lpstr>What is command line?</vt:lpstr>
      <vt:lpstr>PowerPoint Presentation</vt:lpstr>
      <vt:lpstr>Navigating the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 Sreya</dc:creator>
  <cp:lastModifiedBy>Ch Sreya</cp:lastModifiedBy>
  <cp:revision>1</cp:revision>
  <dcterms:created xsi:type="dcterms:W3CDTF">2024-07-14T11:53:22Z</dcterms:created>
  <dcterms:modified xsi:type="dcterms:W3CDTF">2024-07-14T12:53:03Z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