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 y="6520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386136" y="72941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2728959"/>
            <a:ext cx="8610600" cy="2308324"/>
          </a:xfrm>
          <a:prstGeom prst="rect">
            <a:avLst/>
          </a:prstGeom>
          <a:noFill/>
        </p:spPr>
        <p:txBody>
          <a:bodyPr wrap="square" lIns="91440" tIns="45720" rIns="91440" bIns="45720" rtlCol="0" anchor="t">
            <a:spAutoFit/>
          </a:bodyPr>
          <a:lstStyle/>
          <a:p>
            <a:r>
              <a:rPr lang="en-US" sz="2400" dirty="0"/>
              <a:t>STUDENT NAME: SREYA G P</a:t>
            </a:r>
          </a:p>
          <a:p>
            <a:r>
              <a:rPr lang="en-US" sz="2400" dirty="0"/>
              <a:t>REGISTER NO AND NMID: </a:t>
            </a:r>
            <a:endParaRPr lang="en-US" sz="2400" dirty="0">
              <a:cs typeface="Calibri"/>
            </a:endParaRPr>
          </a:p>
          <a:p>
            <a:r>
              <a:rPr lang="en-US" sz="2400" dirty="0"/>
              <a:t>DEPARTMENT: </a:t>
            </a:r>
            <a:r>
              <a:rPr lang="en-US" sz="2400" dirty="0" err="1"/>
              <a:t>B.Sc.COMPUTER</a:t>
            </a:r>
            <a:r>
              <a:rPr lang="en-US" sz="2400" dirty="0"/>
              <a:t> SCIENCE WITH DATA ANALATICS</a:t>
            </a:r>
          </a:p>
          <a:p>
            <a:r>
              <a:rPr lang="en-US" sz="2400" dirty="0"/>
              <a:t>COLLEGE: KPR COLLEGE OF ARTS SCIENCE AND RESEARCH</a:t>
            </a:r>
          </a:p>
          <a:p>
            <a:r>
              <a:rPr lang="en-US" sz="2400" dirty="0"/>
              <a:t>UNIVERSITY: BARATHIYAR UNIVERSITY</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906000" y="48625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932862" y="1734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725025"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0" y="3438525"/>
            <a:ext cx="2466975" cy="3419475"/>
          </a:xfrm>
          <a:prstGeom prst="rect">
            <a:avLst/>
          </a:prstGeom>
        </p:spPr>
      </p:pic>
      <p:sp>
        <p:nvSpPr>
          <p:cNvPr id="7" name="object 7"/>
          <p:cNvSpPr txBox="1">
            <a:spLocks noGrp="1"/>
          </p:cNvSpPr>
          <p:nvPr>
            <p:ph type="title"/>
          </p:nvPr>
        </p:nvSpPr>
        <p:spPr>
          <a:xfrm>
            <a:off x="304800" y="0"/>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A8671937-5836-8CBA-ED4E-D4094688B8D8}"/>
              </a:ext>
            </a:extLst>
          </p:cNvPr>
          <p:cNvSpPr txBox="1"/>
          <p:nvPr/>
        </p:nvSpPr>
        <p:spPr>
          <a:xfrm>
            <a:off x="0" y="640446"/>
            <a:ext cx="10448925" cy="2862322"/>
          </a:xfrm>
          <a:prstGeom prst="rect">
            <a:avLst/>
          </a:prstGeom>
          <a:noFill/>
        </p:spPr>
        <p:txBody>
          <a:bodyPr wrap="square">
            <a:spAutoFit/>
          </a:bodyPr>
          <a:lstStyle/>
          <a:p>
            <a:pPr>
              <a:buFont typeface="Arial" panose="020B0604020202020204" pitchFamily="34" charset="0"/>
              <a:buChar char="•"/>
            </a:pPr>
            <a:r>
              <a:rPr lang="en-US" b="1" dirty="0"/>
              <a:t>Enhanced Learning Outcomes</a:t>
            </a:r>
            <a:r>
              <a:rPr lang="en-US" dirty="0"/>
              <a:t> – Students gain deeper understanding through interactive tools.</a:t>
            </a:r>
          </a:p>
          <a:p>
            <a:pPr>
              <a:buFont typeface="Arial" panose="020B0604020202020204" pitchFamily="34" charset="0"/>
              <a:buChar char="•"/>
            </a:pPr>
            <a:r>
              <a:rPr lang="en-US" b="1" dirty="0"/>
              <a:t>Increased Engagement</a:t>
            </a:r>
            <a:r>
              <a:rPr lang="en-US" dirty="0"/>
              <a:t> – Participation rates improved with quizzes, forums, and live sessions.</a:t>
            </a:r>
          </a:p>
          <a:p>
            <a:pPr>
              <a:buFont typeface="Arial" panose="020B0604020202020204" pitchFamily="34" charset="0"/>
              <a:buChar char="•"/>
            </a:pPr>
            <a:r>
              <a:rPr lang="en-US" b="1" dirty="0"/>
              <a:t>Skill Development</a:t>
            </a:r>
            <a:r>
              <a:rPr lang="en-US" dirty="0"/>
              <a:t> – Learners acquire both academic and professional skills effectively.</a:t>
            </a:r>
          </a:p>
          <a:p>
            <a:pPr>
              <a:buFont typeface="Arial" panose="020B0604020202020204" pitchFamily="34" charset="0"/>
              <a:buChar char="•"/>
            </a:pPr>
            <a:r>
              <a:rPr lang="en-US" b="1" dirty="0"/>
              <a:t>Flexibility &amp; Accessibility</a:t>
            </a:r>
            <a:r>
              <a:rPr lang="en-US" dirty="0"/>
              <a:t> – Education made available across devices, anytime.</a:t>
            </a:r>
          </a:p>
          <a:p>
            <a:pPr>
              <a:buFont typeface="Arial" panose="020B0604020202020204" pitchFamily="34" charset="0"/>
              <a:buChar char="•"/>
            </a:pPr>
            <a:r>
              <a:rPr lang="en-US" b="1" dirty="0"/>
              <a:t>Performance Monitoring</a:t>
            </a:r>
            <a:r>
              <a:rPr lang="en-US" dirty="0"/>
              <a:t> – Dashboards and analytics show clear progress of learners.</a:t>
            </a:r>
          </a:p>
          <a:p>
            <a:pPr>
              <a:buFont typeface="Arial" panose="020B0604020202020204" pitchFamily="34" charset="0"/>
              <a:buChar char="•"/>
            </a:pPr>
            <a:r>
              <a:rPr lang="en-US" b="1" dirty="0"/>
              <a:t>Screenshots</a:t>
            </a:r>
            <a:r>
              <a:rPr lang="en-US" dirty="0"/>
              <a:t> (examples you can insert in slide):</a:t>
            </a:r>
          </a:p>
          <a:p>
            <a:pPr marL="742950" lvl="1" indent="-285750">
              <a:buFont typeface="Arial" panose="020B0604020202020204" pitchFamily="34" charset="0"/>
              <a:buChar char="•"/>
            </a:pPr>
            <a:r>
              <a:rPr lang="en-US" dirty="0"/>
              <a:t>Course dashboard view</a:t>
            </a:r>
          </a:p>
          <a:p>
            <a:pPr marL="742950" lvl="1" indent="-285750">
              <a:buFont typeface="Arial" panose="020B0604020202020204" pitchFamily="34" charset="0"/>
              <a:buChar char="•"/>
            </a:pPr>
            <a:r>
              <a:rPr lang="en-US" dirty="0"/>
              <a:t>Live class/lecture interface</a:t>
            </a:r>
          </a:p>
          <a:p>
            <a:pPr marL="742950" lvl="1" indent="-285750">
              <a:buFont typeface="Arial" panose="020B0604020202020204" pitchFamily="34" charset="0"/>
              <a:buChar char="•"/>
            </a:pPr>
            <a:r>
              <a:rPr lang="en-US" dirty="0"/>
              <a:t>Quiz or test result page</a:t>
            </a:r>
          </a:p>
          <a:p>
            <a:pPr marL="742950" lvl="1" indent="-285750">
              <a:buFont typeface="Arial" panose="020B0604020202020204" pitchFamily="34" charset="0"/>
              <a:buChar char="•"/>
            </a:pPr>
            <a:r>
              <a:rPr lang="en-US" dirty="0"/>
              <a:t>Certificate of completion</a:t>
            </a:r>
          </a:p>
        </p:txBody>
      </p:sp>
      <p:pic>
        <p:nvPicPr>
          <p:cNvPr id="13" name="Picture 12" descr="A screenshot of a computer&#10;&#10;AI-generated content may be incorrect.">
            <a:extLst>
              <a:ext uri="{FF2B5EF4-FFF2-40B4-BE49-F238E27FC236}">
                <a16:creationId xmlns:a16="http://schemas.microsoft.com/office/drawing/2014/main" id="{08B4EF7C-CE99-7622-C605-B799F522FAD3}"/>
              </a:ext>
            </a:extLst>
          </p:cNvPr>
          <p:cNvPicPr>
            <a:picLocks noChangeAspect="1"/>
          </p:cNvPicPr>
          <p:nvPr/>
        </p:nvPicPr>
        <p:blipFill>
          <a:blip r:embed="rId3"/>
          <a:stretch>
            <a:fillRect/>
          </a:stretch>
        </p:blipFill>
        <p:spPr>
          <a:xfrm>
            <a:off x="3230245" y="3549777"/>
            <a:ext cx="5731510" cy="2889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385444"/>
            <a:ext cx="5029200"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ABCB22F4-FC92-8B3E-581A-2140624861E7}"/>
              </a:ext>
            </a:extLst>
          </p:cNvPr>
          <p:cNvSpPr txBox="1"/>
          <p:nvPr/>
        </p:nvSpPr>
        <p:spPr>
          <a:xfrm>
            <a:off x="2032666" y="2057400"/>
            <a:ext cx="6125496" cy="2308324"/>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Online learning platforms have transformed the way education is delivered and experienced. They provide flexibility, accessibility, and interactive tools that enhance both teaching and learning. By combining technology with education, these platforms empower students to learn at their own pace, gain valuable skills, and achieve better outcomes. Overall, online learning fosters continuous self-growth, making education more inclusive and future-ready.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711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3200" b="1" dirty="0"/>
              <a:t>online learning platforms experience</a:t>
            </a:r>
            <a:endParaRPr lang="en-IN" sz="3200" dirty="0"/>
          </a:p>
          <a:p>
            <a:r>
              <a:rPr lang="en-IN" sz="3200" b="1" dirty="0"/>
              <a:t> </a:t>
            </a:r>
            <a:endParaRPr lang="en-IN" sz="3200" dirty="0"/>
          </a:p>
          <a:p>
            <a:endParaRPr lang="en-IN" sz="28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943990" y="8075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7715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9DD79B7F-4D91-0A76-164C-1E6974192A64}"/>
              </a:ext>
            </a:extLst>
          </p:cNvPr>
          <p:cNvSpPr txBox="1"/>
          <p:nvPr/>
        </p:nvSpPr>
        <p:spPr>
          <a:xfrm>
            <a:off x="981075" y="2015252"/>
            <a:ext cx="7010400" cy="2585323"/>
          </a:xfrm>
          <a:prstGeom prst="rect">
            <a:avLst/>
          </a:prstGeom>
          <a:noFill/>
        </p:spPr>
        <p:txBody>
          <a:bodyPr wrap="square">
            <a:spAutoFit/>
          </a:bodyPr>
          <a:lstStyle/>
          <a:p>
            <a:pPr>
              <a:buNone/>
            </a:pPr>
            <a:r>
              <a:rPr lang="en-US" dirty="0"/>
              <a:t>Online learning platforms have transformed the way students and professionals acquire knowledge by offering flexibility, accessibility, and interactive resources. They allow learners to study at their own pace, attend recorded/live classes, and explore diverse subjects beyond traditional classrooms. These platforms improve self-discipline, time management, and digital skills while encouraging independent and collaborative learning. Overall, the experience enhances both academic growth and personal development by making education more engaging and future-ready.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391400" y="11649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6346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33EC6AA-9F7A-184F-4DBC-0FAF4A4A9351}"/>
              </a:ext>
            </a:extLst>
          </p:cNvPr>
          <p:cNvSpPr txBox="1"/>
          <p:nvPr/>
        </p:nvSpPr>
        <p:spPr>
          <a:xfrm>
            <a:off x="838200" y="1997839"/>
            <a:ext cx="7772400" cy="2308324"/>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The project focuses on exploring the role of online learning platforms in enhancing educational accessibility and self-growth. It highlights how digital platforms such as Coursera, Udemy, </a:t>
            </a:r>
            <a:r>
              <a:rPr lang="en-US" dirty="0" err="1">
                <a:latin typeface="Times New Roman" panose="02020603050405020304" pitchFamily="18" charset="0"/>
                <a:cs typeface="Times New Roman" panose="02020603050405020304" pitchFamily="18" charset="0"/>
              </a:rPr>
              <a:t>Byju’s</a:t>
            </a:r>
            <a:r>
              <a:rPr lang="en-US" dirty="0">
                <a:latin typeface="Times New Roman" panose="02020603050405020304" pitchFamily="18" charset="0"/>
                <a:cs typeface="Times New Roman" panose="02020603050405020304" pitchFamily="18" charset="0"/>
              </a:rPr>
              <a:t>, and edX provide learners with flexible, interactive, and cost-effective opportunities to gain knowledge. The overview also emphasizes how online learning fosters independent study, improves digital literacy, and bridges the gap between learners and global educators. Ultimately, the project aims to showcase the impact of online platforms in reshaping education for students, professionals, and lifelong learners.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86600"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891793"/>
            <a:ext cx="5333047"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4E8EBD3-3EBF-3003-1536-939C2AA6C1CA}"/>
              </a:ext>
            </a:extLst>
          </p:cNvPr>
          <p:cNvSpPr txBox="1"/>
          <p:nvPr/>
        </p:nvSpPr>
        <p:spPr>
          <a:xfrm>
            <a:off x="1752600" y="1828800"/>
            <a:ext cx="6100916" cy="4247317"/>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who use platforms to supplement academic learning and prepare for exams.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Professionals</a:t>
            </a:r>
            <a:r>
              <a:rPr lang="en-US" dirty="0">
                <a:latin typeface="Times New Roman" panose="02020603050405020304" pitchFamily="18" charset="0"/>
                <a:cs typeface="Times New Roman" panose="02020603050405020304" pitchFamily="18" charset="0"/>
              </a:rPr>
              <a:t> – who upgrade skills, earn certifications, and enhance career growth.</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Educators/Trainers</a:t>
            </a:r>
            <a:r>
              <a:rPr lang="en-US" dirty="0">
                <a:latin typeface="Times New Roman" panose="02020603050405020304" pitchFamily="18" charset="0"/>
                <a:cs typeface="Times New Roman" panose="02020603050405020304" pitchFamily="18" charset="0"/>
              </a:rPr>
              <a:t> – who deliver courses, share expertise, and connect with global learners.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Lifelong Learners</a:t>
            </a:r>
            <a:r>
              <a:rPr lang="en-US" dirty="0">
                <a:latin typeface="Times New Roman" panose="02020603050405020304" pitchFamily="18" charset="0"/>
                <a:cs typeface="Times New Roman" panose="02020603050405020304" pitchFamily="18" charset="0"/>
              </a:rPr>
              <a:t> – individuals seeking personal growth, hobbies, or new knowledge.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Institutions/Organizations</a:t>
            </a:r>
            <a:r>
              <a:rPr lang="en-US" dirty="0">
                <a:latin typeface="Times New Roman" panose="02020603050405020304" pitchFamily="18" charset="0"/>
                <a:cs typeface="Times New Roman" panose="02020603050405020304" pitchFamily="18" charset="0"/>
              </a:rPr>
              <a:t> – that adopt online platforms for training and development.</a:t>
            </a:r>
          </a:p>
          <a:p>
            <a:pPr>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0" y="8147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E82D3026-EB7D-5D62-F43B-DBDB2D34C10E}"/>
              </a:ext>
            </a:extLst>
          </p:cNvPr>
          <p:cNvSpPr>
            <a:spLocks noChangeArrowheads="1"/>
          </p:cNvSpPr>
          <p:nvPr/>
        </p:nvSpPr>
        <p:spPr bwMode="auto">
          <a:xfrm>
            <a:off x="2857500" y="1883923"/>
            <a:ext cx="6477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Management Systems (LMS)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Moodle, Canvas, Blackboard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Conferencing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Zoom, Google Meet, Microsoft Teams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Creation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Canva, Google Slides, MS PowerPoint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Kahoot, Quizizz,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Mentimeter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Google Classroom, Slack, Trello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Assessment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Online quizzes, assignments, AI-based evaluations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558800" y="152032"/>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8B2FDAC-560B-0DEC-8EDC-FFAD44BD2A13}"/>
              </a:ext>
            </a:extLst>
          </p:cNvPr>
          <p:cNvSpPr txBox="1"/>
          <p:nvPr/>
        </p:nvSpPr>
        <p:spPr>
          <a:xfrm>
            <a:off x="1524000" y="1447800"/>
            <a:ext cx="6100916" cy="4801314"/>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Clean &amp; Simple Interface</a:t>
            </a:r>
            <a:r>
              <a:rPr lang="en-US" dirty="0">
                <a:latin typeface="Times New Roman" panose="02020603050405020304" pitchFamily="18" charset="0"/>
                <a:cs typeface="Times New Roman" panose="02020603050405020304" pitchFamily="18" charset="0"/>
              </a:rPr>
              <a:t> – Easy navigation with a user-friendly design.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Structured Layout</a:t>
            </a:r>
            <a:r>
              <a:rPr lang="en-US" dirty="0">
                <a:latin typeface="Times New Roman" panose="02020603050405020304" pitchFamily="18" charset="0"/>
                <a:cs typeface="Times New Roman" panose="02020603050405020304" pitchFamily="18" charset="0"/>
              </a:rPr>
              <a:t> – Separate sections for courses, assignments, and progress tracking.</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 Elements</a:t>
            </a:r>
            <a:r>
              <a:rPr lang="en-US" dirty="0">
                <a:latin typeface="Times New Roman" panose="02020603050405020304" pitchFamily="18" charset="0"/>
                <a:cs typeface="Times New Roman" panose="02020603050405020304" pitchFamily="18" charset="0"/>
              </a:rPr>
              <a:t> – Use of icons, infographics, and illustrations for better engagement.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Responsive Design</a:t>
            </a:r>
            <a:r>
              <a:rPr lang="en-US" dirty="0">
                <a:latin typeface="Times New Roman" panose="02020603050405020304" pitchFamily="18" charset="0"/>
                <a:cs typeface="Times New Roman" panose="02020603050405020304" pitchFamily="18" charset="0"/>
              </a:rPr>
              <a:t> – Optimized for laptops, tablets, and smartphones.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Color Themes</a:t>
            </a:r>
            <a:r>
              <a:rPr lang="en-US" dirty="0">
                <a:latin typeface="Times New Roman" panose="02020603050405020304" pitchFamily="18" charset="0"/>
                <a:cs typeface="Times New Roman" panose="02020603050405020304" pitchFamily="18" charset="0"/>
              </a:rPr>
              <a:t> – Soft academic tones (blue, green, grey) for a professional look.</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Dashboard View</a:t>
            </a:r>
            <a:r>
              <a:rPr lang="en-US" dirty="0">
                <a:latin typeface="Times New Roman" panose="02020603050405020304" pitchFamily="18" charset="0"/>
                <a:cs typeface="Times New Roman" panose="02020603050405020304" pitchFamily="18" charset="0"/>
              </a:rPr>
              <a:t> – Personalized student profile with performance charts.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99895"/>
            <a:ext cx="11131867" cy="605156"/>
          </a:xfrm>
        </p:spPr>
        <p:txBody>
          <a:bodyPr/>
          <a:lstStyle/>
          <a:p>
            <a:r>
              <a:rPr lang="en-IN" dirty="0"/>
              <a:t>FEATURES AND FUNCTIONALITY</a:t>
            </a:r>
          </a:p>
        </p:txBody>
      </p:sp>
      <p:sp>
        <p:nvSpPr>
          <p:cNvPr id="4" name="TextBox 3">
            <a:extLst>
              <a:ext uri="{FF2B5EF4-FFF2-40B4-BE49-F238E27FC236}">
                <a16:creationId xmlns:a16="http://schemas.microsoft.com/office/drawing/2014/main" id="{A54914AB-B84F-F731-992B-66FB90BC1B5B}"/>
              </a:ext>
            </a:extLst>
          </p:cNvPr>
          <p:cNvSpPr txBox="1"/>
          <p:nvPr/>
        </p:nvSpPr>
        <p:spPr>
          <a:xfrm>
            <a:off x="1828800" y="990600"/>
            <a:ext cx="6130412" cy="5632311"/>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Course Access</a:t>
            </a:r>
            <a:r>
              <a:rPr lang="en-US" dirty="0">
                <a:latin typeface="Times New Roman" panose="02020603050405020304" pitchFamily="18" charset="0"/>
                <a:cs typeface="Times New Roman" panose="02020603050405020304" pitchFamily="18" charset="0"/>
              </a:rPr>
              <a:t> – Wide range of subjects available anytime, anywhere.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Interactive Learning</a:t>
            </a:r>
            <a:r>
              <a:rPr lang="en-US" dirty="0">
                <a:latin typeface="Times New Roman" panose="02020603050405020304" pitchFamily="18" charset="0"/>
                <a:cs typeface="Times New Roman" panose="02020603050405020304" pitchFamily="18" charset="0"/>
              </a:rPr>
              <a:t> – Quizzes, assignments, and discussion forums to engage students.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Live &amp; Recorded Sessions</a:t>
            </a:r>
            <a:r>
              <a:rPr lang="en-US" dirty="0">
                <a:latin typeface="Times New Roman" panose="02020603050405020304" pitchFamily="18" charset="0"/>
                <a:cs typeface="Times New Roman" panose="02020603050405020304" pitchFamily="18" charset="0"/>
              </a:rPr>
              <a:t> – Flexibility to attend classes live or revisit recordings.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Progress Tracking</a:t>
            </a:r>
            <a:r>
              <a:rPr lang="en-US" dirty="0">
                <a:latin typeface="Times New Roman" panose="02020603050405020304" pitchFamily="18" charset="0"/>
                <a:cs typeface="Times New Roman" panose="02020603050405020304" pitchFamily="18" charset="0"/>
              </a:rPr>
              <a:t> – Dashboards to monitor learning achievements and performance.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Personalized Learning</a:t>
            </a:r>
            <a:r>
              <a:rPr lang="en-US" dirty="0">
                <a:latin typeface="Times New Roman" panose="02020603050405020304" pitchFamily="18" charset="0"/>
                <a:cs typeface="Times New Roman" panose="02020603050405020304" pitchFamily="18" charset="0"/>
              </a:rPr>
              <a:t> – AI-based recommendations for courses and materials.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Collaboration Tools</a:t>
            </a:r>
            <a:r>
              <a:rPr lang="en-US" dirty="0">
                <a:latin typeface="Times New Roman" panose="02020603050405020304" pitchFamily="18" charset="0"/>
                <a:cs typeface="Times New Roman" panose="02020603050405020304" pitchFamily="18" charset="0"/>
              </a:rPr>
              <a:t> – Chat, group projects, and peer-to-peer interaction.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Certification</a:t>
            </a:r>
            <a:r>
              <a:rPr lang="en-US" dirty="0">
                <a:latin typeface="Times New Roman" panose="02020603050405020304" pitchFamily="18" charset="0"/>
                <a:cs typeface="Times New Roman" panose="02020603050405020304" pitchFamily="18" charset="0"/>
              </a:rPr>
              <a:t> – Digital certificates provided upon course completion.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746</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Chandran</cp:lastModifiedBy>
  <cp:revision>24</cp:revision>
  <dcterms:created xsi:type="dcterms:W3CDTF">2024-03-29T15:07:22Z</dcterms:created>
  <dcterms:modified xsi:type="dcterms:W3CDTF">2025-08-29T17:47:20Z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