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oboto Bold" charset="1" panose="02000000000000000000"/>
      <p:regular r:id="rId15"/>
    </p:embeddedFont>
    <p:embeddedFont>
      <p:font typeface="Roboto" charset="1" panose="02000000000000000000"/>
      <p:regular r:id="rId16"/>
    </p:embeddedFont>
    <p:embeddedFont>
      <p:font typeface="Arimo Bold" charset="1" panose="020B0704020202020204"/>
      <p:regular r:id="rId17"/>
    </p:embeddedFont>
    <p:embeddedFont>
      <p:font typeface="Roboto Bold Italics" charset="1" panose="02000000000000000000"/>
      <p:regular r:id="rId18"/>
    </p:embeddedFont>
    <p:embeddedFont>
      <p:font typeface="Arimo Bold Italics" charset="1" panose="020B070402020209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4295838" y="8699988"/>
            <a:ext cx="558312" cy="55831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54F29"/>
            </a:solidFill>
          </p:spPr>
        </p:sp>
      </p:grpSp>
      <p:grpSp>
        <p:nvGrpSpPr>
          <p:cNvPr name="Group 4" id="4"/>
          <p:cNvGrpSpPr/>
          <p:nvPr/>
        </p:nvGrpSpPr>
        <p:grpSpPr>
          <a:xfrm rot="0">
            <a:off x="15097555" y="8699988"/>
            <a:ext cx="558312" cy="55831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862C"/>
            </a:solidFill>
          </p:spPr>
        </p:sp>
      </p:grpSp>
      <p:grpSp>
        <p:nvGrpSpPr>
          <p:cNvPr name="Group 6" id="6"/>
          <p:cNvGrpSpPr/>
          <p:nvPr/>
        </p:nvGrpSpPr>
        <p:grpSpPr>
          <a:xfrm rot="0">
            <a:off x="15899272" y="8699988"/>
            <a:ext cx="558312" cy="55831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754B"/>
            </a:solidFill>
          </p:spPr>
        </p:sp>
      </p:grpSp>
      <p:grpSp>
        <p:nvGrpSpPr>
          <p:cNvPr name="Group 8" id="8"/>
          <p:cNvGrpSpPr/>
          <p:nvPr/>
        </p:nvGrpSpPr>
        <p:grpSpPr>
          <a:xfrm rot="0">
            <a:off x="16700988" y="8699988"/>
            <a:ext cx="558312" cy="55831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sp>
      </p:grpSp>
      <p:sp>
        <p:nvSpPr>
          <p:cNvPr name="AutoShape 10" id="10"/>
          <p:cNvSpPr/>
          <p:nvPr/>
        </p:nvSpPr>
        <p:spPr>
          <a:xfrm rot="0">
            <a:off x="1028700" y="6353430"/>
            <a:ext cx="7256748" cy="1218029"/>
          </a:xfrm>
          <a:prstGeom prst="rect">
            <a:avLst/>
          </a:prstGeom>
          <a:solidFill>
            <a:srgbClr val="F8862C"/>
          </a:solidFill>
        </p:spPr>
      </p:sp>
      <p:sp>
        <p:nvSpPr>
          <p:cNvPr name="TextBox 11" id="11"/>
          <p:cNvSpPr txBox="true"/>
          <p:nvPr/>
        </p:nvSpPr>
        <p:spPr>
          <a:xfrm rot="0">
            <a:off x="1028700" y="2661186"/>
            <a:ext cx="10032493" cy="3448047"/>
          </a:xfrm>
          <a:prstGeom prst="rect">
            <a:avLst/>
          </a:prstGeom>
        </p:spPr>
        <p:txBody>
          <a:bodyPr anchor="t" rtlCol="false" tIns="0" lIns="0" bIns="0" rIns="0">
            <a:spAutoFit/>
          </a:bodyPr>
          <a:lstStyle/>
          <a:p>
            <a:pPr algn="l">
              <a:lnSpc>
                <a:spcPts val="12981"/>
              </a:lnSpc>
            </a:pPr>
            <a:r>
              <a:rPr lang="en-US" sz="14751" spc="-295">
                <a:solidFill>
                  <a:srgbClr val="14110F"/>
                </a:solidFill>
                <a:latin typeface="Roboto Bold"/>
              </a:rPr>
              <a:t>ABC</a:t>
            </a:r>
          </a:p>
          <a:p>
            <a:pPr algn="l">
              <a:lnSpc>
                <a:spcPts val="12980"/>
              </a:lnSpc>
            </a:pPr>
            <a:r>
              <a:rPr lang="en-US" sz="14751" spc="-295">
                <a:solidFill>
                  <a:srgbClr val="14110F"/>
                </a:solidFill>
                <a:latin typeface="Roboto Bold"/>
              </a:rPr>
              <a:t>Groceries</a:t>
            </a:r>
          </a:p>
        </p:txBody>
      </p:sp>
      <p:sp>
        <p:nvSpPr>
          <p:cNvPr name="TextBox 12" id="12"/>
          <p:cNvSpPr txBox="true"/>
          <p:nvPr/>
        </p:nvSpPr>
        <p:spPr>
          <a:xfrm rot="0">
            <a:off x="1426892" y="6649424"/>
            <a:ext cx="6266675" cy="489948"/>
          </a:xfrm>
          <a:prstGeom prst="rect">
            <a:avLst/>
          </a:prstGeom>
        </p:spPr>
        <p:txBody>
          <a:bodyPr anchor="t" rtlCol="false" tIns="0" lIns="0" bIns="0" rIns="0">
            <a:spAutoFit/>
          </a:bodyPr>
          <a:lstStyle/>
          <a:p>
            <a:pPr algn="l">
              <a:lnSpc>
                <a:spcPts val="3965"/>
              </a:lnSpc>
            </a:pPr>
            <a:r>
              <a:rPr lang="en-US" sz="2832">
                <a:solidFill>
                  <a:srgbClr val="FFFFFF"/>
                </a:solidFill>
                <a:latin typeface="Roboto"/>
              </a:rPr>
              <a:t>Marketing strategy for “Delivery Club”</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1E5"/>
        </a:solidFill>
      </p:bgPr>
    </p:bg>
    <p:spTree>
      <p:nvGrpSpPr>
        <p:cNvPr id="1" name=""/>
        <p:cNvGrpSpPr/>
        <p:nvPr/>
      </p:nvGrpSpPr>
      <p:grpSpPr>
        <a:xfrm>
          <a:off x="0" y="0"/>
          <a:ext cx="0" cy="0"/>
          <a:chOff x="0" y="0"/>
          <a:chExt cx="0" cy="0"/>
        </a:xfrm>
      </p:grpSpPr>
      <p:sp>
        <p:nvSpPr>
          <p:cNvPr name="AutoShape 2" id="2"/>
          <p:cNvSpPr/>
          <p:nvPr/>
        </p:nvSpPr>
        <p:spPr>
          <a:xfrm rot="0">
            <a:off x="6819588" y="4767571"/>
            <a:ext cx="4648825" cy="0"/>
          </a:xfrm>
          <a:prstGeom prst="line">
            <a:avLst/>
          </a:prstGeom>
          <a:ln cap="rnd" w="47625">
            <a:solidFill>
              <a:srgbClr val="F8862C"/>
            </a:solidFill>
            <a:prstDash val="solid"/>
            <a:headEnd type="none" len="sm" w="sm"/>
            <a:tailEnd type="none" len="sm" w="sm"/>
          </a:ln>
        </p:spPr>
      </p:sp>
      <p:sp>
        <p:nvSpPr>
          <p:cNvPr name="TextBox 3" id="3"/>
          <p:cNvSpPr txBox="true"/>
          <p:nvPr/>
        </p:nvSpPr>
        <p:spPr>
          <a:xfrm rot="0">
            <a:off x="2819400" y="2729446"/>
            <a:ext cx="13156693" cy="1799584"/>
          </a:xfrm>
          <a:prstGeom prst="rect">
            <a:avLst/>
          </a:prstGeom>
        </p:spPr>
        <p:txBody>
          <a:bodyPr anchor="t" rtlCol="false" tIns="0" lIns="0" bIns="0" rIns="0">
            <a:spAutoFit/>
          </a:bodyPr>
          <a:lstStyle/>
          <a:p>
            <a:pPr algn="ctr">
              <a:lnSpc>
                <a:spcPts val="12980"/>
              </a:lnSpc>
            </a:pPr>
            <a:r>
              <a:rPr lang="en-US" sz="14751" spc="-295">
                <a:solidFill>
                  <a:srgbClr val="14110F"/>
                </a:solidFill>
                <a:latin typeface="Roboto Bold"/>
              </a:rPr>
              <a:t>Objective</a:t>
            </a:r>
          </a:p>
        </p:txBody>
      </p:sp>
      <p:sp>
        <p:nvSpPr>
          <p:cNvPr name="TextBox 4" id="4"/>
          <p:cNvSpPr txBox="true"/>
          <p:nvPr/>
        </p:nvSpPr>
        <p:spPr>
          <a:xfrm rot="0">
            <a:off x="1801172" y="5529571"/>
            <a:ext cx="14685656" cy="1065784"/>
          </a:xfrm>
          <a:prstGeom prst="rect">
            <a:avLst/>
          </a:prstGeom>
        </p:spPr>
        <p:txBody>
          <a:bodyPr anchor="t" rtlCol="false" tIns="0" lIns="0" bIns="0" rIns="0">
            <a:spAutoFit/>
          </a:bodyPr>
          <a:lstStyle/>
          <a:p>
            <a:pPr algn="l" marL="0" indent="0" lvl="0">
              <a:lnSpc>
                <a:spcPts val="4245"/>
              </a:lnSpc>
              <a:spcBef>
                <a:spcPct val="0"/>
              </a:spcBef>
            </a:pPr>
            <a:r>
              <a:rPr lang="en-US" sz="3032" spc="151">
                <a:solidFill>
                  <a:srgbClr val="000000"/>
                </a:solidFill>
                <a:latin typeface="Arimo Bold"/>
              </a:rPr>
              <a:t>To evaluate the effectiveness of two different promotional mailers on customer sign-up rates for the "Delivery Club".</a:t>
            </a:r>
          </a:p>
        </p:txBody>
      </p:sp>
      <p:sp>
        <p:nvSpPr>
          <p:cNvPr name="TextBox 5" id="5"/>
          <p:cNvSpPr txBox="true"/>
          <p:nvPr/>
        </p:nvSpPr>
        <p:spPr>
          <a:xfrm rot="0">
            <a:off x="1801172" y="6939271"/>
            <a:ext cx="14685656" cy="1065784"/>
          </a:xfrm>
          <a:prstGeom prst="rect">
            <a:avLst/>
          </a:prstGeom>
        </p:spPr>
        <p:txBody>
          <a:bodyPr anchor="t" rtlCol="false" tIns="0" lIns="0" bIns="0" rIns="0">
            <a:spAutoFit/>
          </a:bodyPr>
          <a:lstStyle/>
          <a:p>
            <a:pPr algn="l">
              <a:lnSpc>
                <a:spcPts val="4245"/>
              </a:lnSpc>
              <a:spcBef>
                <a:spcPct val="0"/>
              </a:spcBef>
            </a:pPr>
            <a:r>
              <a:rPr lang="en-US" sz="3032" spc="151">
                <a:solidFill>
                  <a:srgbClr val="000000"/>
                </a:solidFill>
                <a:latin typeface="Arimo Bold"/>
              </a:rPr>
              <a:t>To</a:t>
            </a:r>
            <a:r>
              <a:rPr lang="en-US" sz="3032" spc="151" u="none">
                <a:solidFill>
                  <a:srgbClr val="000000"/>
                </a:solidFill>
                <a:latin typeface="Arimo Bold"/>
              </a:rPr>
              <a:t> determine if there is a significant difference in sign-up rates between the cheaper basic mailer and the more expensive colorful mailer.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1028700" y="8929932"/>
            <a:ext cx="8115300" cy="0"/>
          </a:xfrm>
          <a:prstGeom prst="line">
            <a:avLst/>
          </a:prstGeom>
          <a:ln cap="rnd" w="381000">
            <a:solidFill>
              <a:srgbClr val="F8862C"/>
            </a:solidFill>
            <a:prstDash val="solid"/>
            <a:headEnd type="none" len="sm" w="sm"/>
            <a:tailEnd type="none" len="sm" w="sm"/>
          </a:ln>
        </p:spPr>
      </p:sp>
      <p:sp>
        <p:nvSpPr>
          <p:cNvPr name="AutoShape 3" id="3"/>
          <p:cNvSpPr/>
          <p:nvPr/>
        </p:nvSpPr>
        <p:spPr>
          <a:xfrm rot="0">
            <a:off x="10564527" y="2156315"/>
            <a:ext cx="6304248" cy="2939560"/>
          </a:xfrm>
          <a:prstGeom prst="rect">
            <a:avLst/>
          </a:prstGeom>
          <a:solidFill>
            <a:srgbClr val="E54F29"/>
          </a:solidFill>
        </p:spPr>
      </p:sp>
      <p:sp>
        <p:nvSpPr>
          <p:cNvPr name="Freeform 4" id="4"/>
          <p:cNvSpPr/>
          <p:nvPr/>
        </p:nvSpPr>
        <p:spPr>
          <a:xfrm flipH="false" flipV="false" rot="0">
            <a:off x="1345649" y="1194205"/>
            <a:ext cx="7492092" cy="7605364"/>
          </a:xfrm>
          <a:custGeom>
            <a:avLst/>
            <a:gdLst/>
            <a:ahLst/>
            <a:cxnLst/>
            <a:rect r="r" b="b" t="t" l="l"/>
            <a:pathLst>
              <a:path h="7605364" w="7492092">
                <a:moveTo>
                  <a:pt x="0" y="0"/>
                </a:moveTo>
                <a:lnTo>
                  <a:pt x="7492092" y="0"/>
                </a:lnTo>
                <a:lnTo>
                  <a:pt x="7492092" y="7605363"/>
                </a:lnTo>
                <a:lnTo>
                  <a:pt x="0" y="7605363"/>
                </a:lnTo>
                <a:lnTo>
                  <a:pt x="0" y="0"/>
                </a:lnTo>
                <a:close/>
              </a:path>
            </a:pathLst>
          </a:custGeom>
          <a:blipFill>
            <a:blip r:embed="rId2"/>
            <a:stretch>
              <a:fillRect l="0" t="0" r="0" b="0"/>
            </a:stretch>
          </a:blipFill>
        </p:spPr>
      </p:sp>
      <p:sp>
        <p:nvSpPr>
          <p:cNvPr name="TextBox 5" id="5"/>
          <p:cNvSpPr txBox="true"/>
          <p:nvPr/>
        </p:nvSpPr>
        <p:spPr>
          <a:xfrm rot="0">
            <a:off x="11002036" y="2722806"/>
            <a:ext cx="5448280" cy="2063753"/>
          </a:xfrm>
          <a:prstGeom prst="rect">
            <a:avLst/>
          </a:prstGeom>
        </p:spPr>
        <p:txBody>
          <a:bodyPr anchor="t" rtlCol="false" tIns="0" lIns="0" bIns="0" rIns="0">
            <a:spAutoFit/>
          </a:bodyPr>
          <a:lstStyle/>
          <a:p>
            <a:pPr algn="r">
              <a:lnSpc>
                <a:spcPts val="7770"/>
              </a:lnSpc>
            </a:pPr>
            <a:r>
              <a:rPr lang="en-US" sz="8830" spc="-176">
                <a:solidFill>
                  <a:srgbClr val="FFFFFF"/>
                </a:solidFill>
                <a:latin typeface="Roboto Bold"/>
              </a:rPr>
              <a:t>Gender Analysis</a:t>
            </a:r>
          </a:p>
        </p:txBody>
      </p:sp>
      <p:sp>
        <p:nvSpPr>
          <p:cNvPr name="TextBox 6" id="6"/>
          <p:cNvSpPr txBox="true"/>
          <p:nvPr/>
        </p:nvSpPr>
        <p:spPr>
          <a:xfrm rot="0">
            <a:off x="10564527" y="5594304"/>
            <a:ext cx="6304248" cy="1598165"/>
          </a:xfrm>
          <a:prstGeom prst="rect">
            <a:avLst/>
          </a:prstGeom>
        </p:spPr>
        <p:txBody>
          <a:bodyPr anchor="t" rtlCol="false" tIns="0" lIns="0" bIns="0" rIns="0">
            <a:spAutoFit/>
          </a:bodyPr>
          <a:lstStyle/>
          <a:p>
            <a:pPr algn="l">
              <a:lnSpc>
                <a:spcPts val="4233"/>
              </a:lnSpc>
            </a:pPr>
            <a:r>
              <a:rPr lang="en-US" sz="3024">
                <a:solidFill>
                  <a:srgbClr val="14110F"/>
                </a:solidFill>
                <a:latin typeface="Roboto Bold"/>
              </a:rPr>
              <a:t>The female category exhibits a significantly higher sign-up count than male category.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1028700" y="8929932"/>
            <a:ext cx="8115300" cy="0"/>
          </a:xfrm>
          <a:prstGeom prst="line">
            <a:avLst/>
          </a:prstGeom>
          <a:ln cap="rnd" w="381000">
            <a:solidFill>
              <a:srgbClr val="F8862C"/>
            </a:solidFill>
            <a:prstDash val="solid"/>
            <a:headEnd type="none" len="sm" w="sm"/>
            <a:tailEnd type="none" len="sm" w="sm"/>
          </a:ln>
        </p:spPr>
      </p:sp>
      <p:sp>
        <p:nvSpPr>
          <p:cNvPr name="AutoShape 3" id="3"/>
          <p:cNvSpPr/>
          <p:nvPr/>
        </p:nvSpPr>
        <p:spPr>
          <a:xfrm rot="0">
            <a:off x="10564527" y="2156315"/>
            <a:ext cx="6304248" cy="2939560"/>
          </a:xfrm>
          <a:prstGeom prst="rect">
            <a:avLst/>
          </a:prstGeom>
          <a:solidFill>
            <a:srgbClr val="E54F29"/>
          </a:solidFill>
        </p:spPr>
      </p:sp>
      <p:sp>
        <p:nvSpPr>
          <p:cNvPr name="Freeform 4" id="4"/>
          <p:cNvSpPr/>
          <p:nvPr/>
        </p:nvSpPr>
        <p:spPr>
          <a:xfrm flipH="false" flipV="false" rot="0">
            <a:off x="803775" y="1876867"/>
            <a:ext cx="8615461" cy="6533265"/>
          </a:xfrm>
          <a:custGeom>
            <a:avLst/>
            <a:gdLst/>
            <a:ahLst/>
            <a:cxnLst/>
            <a:rect r="r" b="b" t="t" l="l"/>
            <a:pathLst>
              <a:path h="6533265" w="8615461">
                <a:moveTo>
                  <a:pt x="0" y="0"/>
                </a:moveTo>
                <a:lnTo>
                  <a:pt x="8615461" y="0"/>
                </a:lnTo>
                <a:lnTo>
                  <a:pt x="8615461" y="6533266"/>
                </a:lnTo>
                <a:lnTo>
                  <a:pt x="0" y="6533266"/>
                </a:lnTo>
                <a:lnTo>
                  <a:pt x="0" y="0"/>
                </a:lnTo>
                <a:close/>
              </a:path>
            </a:pathLst>
          </a:custGeom>
          <a:blipFill>
            <a:blip r:embed="rId2"/>
            <a:stretch>
              <a:fillRect l="0" t="0" r="0" b="0"/>
            </a:stretch>
          </a:blipFill>
        </p:spPr>
      </p:sp>
      <p:sp>
        <p:nvSpPr>
          <p:cNvPr name="TextBox 5" id="5"/>
          <p:cNvSpPr txBox="true"/>
          <p:nvPr/>
        </p:nvSpPr>
        <p:spPr>
          <a:xfrm rot="0">
            <a:off x="11002036" y="2722806"/>
            <a:ext cx="5448280" cy="2063753"/>
          </a:xfrm>
          <a:prstGeom prst="rect">
            <a:avLst/>
          </a:prstGeom>
        </p:spPr>
        <p:txBody>
          <a:bodyPr anchor="t" rtlCol="false" tIns="0" lIns="0" bIns="0" rIns="0">
            <a:spAutoFit/>
          </a:bodyPr>
          <a:lstStyle/>
          <a:p>
            <a:pPr algn="r">
              <a:lnSpc>
                <a:spcPts val="7770"/>
              </a:lnSpc>
            </a:pPr>
            <a:r>
              <a:rPr lang="en-US" sz="8830" spc="-176">
                <a:solidFill>
                  <a:srgbClr val="FFFFFF"/>
                </a:solidFill>
                <a:latin typeface="Roboto Bold"/>
              </a:rPr>
              <a:t>Distance Analysis</a:t>
            </a:r>
          </a:p>
        </p:txBody>
      </p:sp>
      <p:sp>
        <p:nvSpPr>
          <p:cNvPr name="TextBox 6" id="6"/>
          <p:cNvSpPr txBox="true"/>
          <p:nvPr/>
        </p:nvSpPr>
        <p:spPr>
          <a:xfrm rot="0">
            <a:off x="10574052" y="5580857"/>
            <a:ext cx="6304248" cy="3331228"/>
          </a:xfrm>
          <a:prstGeom prst="rect">
            <a:avLst/>
          </a:prstGeom>
        </p:spPr>
        <p:txBody>
          <a:bodyPr anchor="t" rtlCol="false" tIns="0" lIns="0" bIns="0" rIns="0">
            <a:spAutoFit/>
          </a:bodyPr>
          <a:lstStyle/>
          <a:p>
            <a:pPr algn="l">
              <a:lnSpc>
                <a:spcPts val="3814"/>
              </a:lnSpc>
            </a:pPr>
            <a:r>
              <a:rPr lang="en-US" sz="2724">
                <a:solidFill>
                  <a:srgbClr val="14110F"/>
                </a:solidFill>
                <a:latin typeface="Roboto Bold"/>
              </a:rPr>
              <a:t>Customers both near and far from the store sign up at similar rates. </a:t>
            </a:r>
          </a:p>
          <a:p>
            <a:pPr algn="l">
              <a:lnSpc>
                <a:spcPts val="3814"/>
              </a:lnSpc>
            </a:pPr>
            <a:r>
              <a:rPr lang="en-US" sz="2724">
                <a:solidFill>
                  <a:srgbClr val="14110F"/>
                </a:solidFill>
                <a:latin typeface="Roboto Bold"/>
              </a:rPr>
              <a:t>The presence of sign-ups from significant distances indicates that factors other than distance also influence the decision to sign up, as shown by outliers on the plot.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1028700" y="8929932"/>
            <a:ext cx="8115300" cy="0"/>
          </a:xfrm>
          <a:prstGeom prst="line">
            <a:avLst/>
          </a:prstGeom>
          <a:ln cap="rnd" w="381000">
            <a:solidFill>
              <a:srgbClr val="F8862C"/>
            </a:solidFill>
            <a:prstDash val="solid"/>
            <a:headEnd type="none" len="sm" w="sm"/>
            <a:tailEnd type="none" len="sm" w="sm"/>
          </a:ln>
        </p:spPr>
      </p:sp>
      <p:sp>
        <p:nvSpPr>
          <p:cNvPr name="AutoShape 3" id="3"/>
          <p:cNvSpPr/>
          <p:nvPr/>
        </p:nvSpPr>
        <p:spPr>
          <a:xfrm rot="0">
            <a:off x="10564527" y="2156315"/>
            <a:ext cx="6304248" cy="2939560"/>
          </a:xfrm>
          <a:prstGeom prst="rect">
            <a:avLst/>
          </a:prstGeom>
          <a:solidFill>
            <a:srgbClr val="E54F29"/>
          </a:solidFill>
        </p:spPr>
      </p:sp>
      <p:sp>
        <p:nvSpPr>
          <p:cNvPr name="Freeform 4" id="4"/>
          <p:cNvSpPr/>
          <p:nvPr/>
        </p:nvSpPr>
        <p:spPr>
          <a:xfrm flipH="false" flipV="false" rot="0">
            <a:off x="490211" y="2156315"/>
            <a:ext cx="9234135" cy="5727501"/>
          </a:xfrm>
          <a:custGeom>
            <a:avLst/>
            <a:gdLst/>
            <a:ahLst/>
            <a:cxnLst/>
            <a:rect r="r" b="b" t="t" l="l"/>
            <a:pathLst>
              <a:path h="5727501" w="9234135">
                <a:moveTo>
                  <a:pt x="0" y="0"/>
                </a:moveTo>
                <a:lnTo>
                  <a:pt x="9234135" y="0"/>
                </a:lnTo>
                <a:lnTo>
                  <a:pt x="9234135" y="5727501"/>
                </a:lnTo>
                <a:lnTo>
                  <a:pt x="0" y="5727501"/>
                </a:lnTo>
                <a:lnTo>
                  <a:pt x="0" y="0"/>
                </a:lnTo>
                <a:close/>
              </a:path>
            </a:pathLst>
          </a:custGeom>
          <a:blipFill>
            <a:blip r:embed="rId2"/>
            <a:stretch>
              <a:fillRect l="0" t="0" r="0" b="0"/>
            </a:stretch>
          </a:blipFill>
        </p:spPr>
      </p:sp>
      <p:sp>
        <p:nvSpPr>
          <p:cNvPr name="TextBox 5" id="5"/>
          <p:cNvSpPr txBox="true"/>
          <p:nvPr/>
        </p:nvSpPr>
        <p:spPr>
          <a:xfrm rot="0">
            <a:off x="11002036" y="2877154"/>
            <a:ext cx="5448280" cy="1716957"/>
          </a:xfrm>
          <a:prstGeom prst="rect">
            <a:avLst/>
          </a:prstGeom>
        </p:spPr>
        <p:txBody>
          <a:bodyPr anchor="t" rtlCol="false" tIns="0" lIns="0" bIns="0" rIns="0">
            <a:spAutoFit/>
          </a:bodyPr>
          <a:lstStyle/>
          <a:p>
            <a:pPr algn="r">
              <a:lnSpc>
                <a:spcPts val="6451"/>
              </a:lnSpc>
            </a:pPr>
            <a:r>
              <a:rPr lang="en-US" sz="7330" spc="-146">
                <a:solidFill>
                  <a:srgbClr val="FFFFFF"/>
                </a:solidFill>
                <a:latin typeface="Roboto Bold"/>
              </a:rPr>
              <a:t>Product Area Insights</a:t>
            </a:r>
          </a:p>
        </p:txBody>
      </p:sp>
      <p:sp>
        <p:nvSpPr>
          <p:cNvPr name="TextBox 6" id="6"/>
          <p:cNvSpPr txBox="true"/>
          <p:nvPr/>
        </p:nvSpPr>
        <p:spPr>
          <a:xfrm rot="0">
            <a:off x="10574052" y="5381321"/>
            <a:ext cx="6304248" cy="4469039"/>
          </a:xfrm>
          <a:prstGeom prst="rect">
            <a:avLst/>
          </a:prstGeom>
        </p:spPr>
        <p:txBody>
          <a:bodyPr anchor="t" rtlCol="false" tIns="0" lIns="0" bIns="0" rIns="0">
            <a:spAutoFit/>
          </a:bodyPr>
          <a:lstStyle/>
          <a:p>
            <a:pPr algn="l">
              <a:lnSpc>
                <a:spcPts val="3534"/>
              </a:lnSpc>
            </a:pPr>
            <a:r>
              <a:rPr lang="en-US" sz="2524">
                <a:solidFill>
                  <a:srgbClr val="14110F"/>
                </a:solidFill>
                <a:latin typeface="Roboto Bold"/>
              </a:rPr>
              <a:t>Across all product areas, there are consistently more customers who did not sign up compared to those who did. </a:t>
            </a:r>
          </a:p>
          <a:p>
            <a:pPr algn="l">
              <a:lnSpc>
                <a:spcPts val="3534"/>
              </a:lnSpc>
            </a:pPr>
            <a:r>
              <a:rPr lang="en-US" sz="2524">
                <a:solidFill>
                  <a:srgbClr val="14110F"/>
                </a:solidFill>
                <a:latin typeface="Roboto Bold"/>
              </a:rPr>
              <a:t>This is most apparent in the Vegetables and Fruit categories, suggesting these areas might have a larger base of non-sign-up customers. </a:t>
            </a:r>
          </a:p>
          <a:p>
            <a:pPr algn="l">
              <a:lnSpc>
                <a:spcPts val="3534"/>
              </a:lnSpc>
            </a:pPr>
            <a:r>
              <a:rPr lang="en-US" sz="2524">
                <a:solidFill>
                  <a:srgbClr val="14110F"/>
                </a:solidFill>
                <a:latin typeface="Roboto Bold"/>
              </a:rPr>
              <a:t>The Meat category has the lowest counts overall but still follows the same pattern of non-sign-ups outnumbering sign-ups.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AutoShape 3" id="3"/>
          <p:cNvSpPr/>
          <p:nvPr/>
        </p:nvSpPr>
        <p:spPr>
          <a:xfrm rot="0">
            <a:off x="1028700" y="1719767"/>
            <a:ext cx="3396573" cy="967025"/>
          </a:xfrm>
          <a:prstGeom prst="rect">
            <a:avLst/>
          </a:prstGeom>
          <a:solidFill>
            <a:srgbClr val="CB754B"/>
          </a:solidFill>
        </p:spPr>
      </p:sp>
      <p:sp>
        <p:nvSpPr>
          <p:cNvPr name="AutoShape 4" id="4"/>
          <p:cNvSpPr/>
          <p:nvPr/>
        </p:nvSpPr>
        <p:spPr>
          <a:xfrm rot="0">
            <a:off x="1028700" y="4180791"/>
            <a:ext cx="3396573" cy="967025"/>
          </a:xfrm>
          <a:prstGeom prst="rect">
            <a:avLst/>
          </a:prstGeom>
          <a:solidFill>
            <a:srgbClr val="737373"/>
          </a:solidFill>
        </p:spPr>
      </p:sp>
      <p:sp>
        <p:nvSpPr>
          <p:cNvPr name="TextBox 5" id="5"/>
          <p:cNvSpPr txBox="true"/>
          <p:nvPr/>
        </p:nvSpPr>
        <p:spPr>
          <a:xfrm rot="0">
            <a:off x="7104344" y="2545607"/>
            <a:ext cx="9875800" cy="3447359"/>
          </a:xfrm>
          <a:prstGeom prst="rect">
            <a:avLst/>
          </a:prstGeom>
        </p:spPr>
        <p:txBody>
          <a:bodyPr anchor="t" rtlCol="false" tIns="0" lIns="0" bIns="0" rIns="0">
            <a:spAutoFit/>
          </a:bodyPr>
          <a:lstStyle/>
          <a:p>
            <a:pPr algn="r">
              <a:lnSpc>
                <a:spcPts val="12980"/>
              </a:lnSpc>
            </a:pPr>
            <a:r>
              <a:rPr lang="en-US" sz="14751" spc="-295">
                <a:solidFill>
                  <a:srgbClr val="14110F"/>
                </a:solidFill>
                <a:latin typeface="Roboto Bold"/>
              </a:rPr>
              <a:t>Campaign Analysis</a:t>
            </a:r>
          </a:p>
        </p:txBody>
      </p:sp>
      <p:sp>
        <p:nvSpPr>
          <p:cNvPr name="TextBox 6" id="6"/>
          <p:cNvSpPr txBox="true"/>
          <p:nvPr/>
        </p:nvSpPr>
        <p:spPr>
          <a:xfrm rot="0">
            <a:off x="1346037" y="1946104"/>
            <a:ext cx="5121887" cy="495300"/>
          </a:xfrm>
          <a:prstGeom prst="rect">
            <a:avLst/>
          </a:prstGeom>
        </p:spPr>
        <p:txBody>
          <a:bodyPr anchor="t" rtlCol="false" tIns="0" lIns="0" bIns="0" rIns="0">
            <a:spAutoFit/>
          </a:bodyPr>
          <a:lstStyle/>
          <a:p>
            <a:pPr algn="just">
              <a:lnSpc>
                <a:spcPts val="3819"/>
              </a:lnSpc>
            </a:pPr>
            <a:r>
              <a:rPr lang="en-US" sz="3182">
                <a:solidFill>
                  <a:srgbClr val="FFFFFF"/>
                </a:solidFill>
                <a:latin typeface="Roboto Bold Italics"/>
              </a:rPr>
              <a:t>Data Filtering</a:t>
            </a:r>
          </a:p>
        </p:txBody>
      </p:sp>
      <p:sp>
        <p:nvSpPr>
          <p:cNvPr name="TextBox 7" id="7"/>
          <p:cNvSpPr txBox="true"/>
          <p:nvPr/>
        </p:nvSpPr>
        <p:spPr>
          <a:xfrm rot="0">
            <a:off x="1346037" y="4407128"/>
            <a:ext cx="3090505" cy="495300"/>
          </a:xfrm>
          <a:prstGeom prst="rect">
            <a:avLst/>
          </a:prstGeom>
        </p:spPr>
        <p:txBody>
          <a:bodyPr anchor="t" rtlCol="false" tIns="0" lIns="0" bIns="0" rIns="0">
            <a:spAutoFit/>
          </a:bodyPr>
          <a:lstStyle/>
          <a:p>
            <a:pPr algn="just">
              <a:lnSpc>
                <a:spcPts val="3819"/>
              </a:lnSpc>
            </a:pPr>
            <a:r>
              <a:rPr lang="en-US" sz="3182">
                <a:solidFill>
                  <a:srgbClr val="FFFFFF"/>
                </a:solidFill>
                <a:latin typeface="Roboto Bold Italics"/>
              </a:rPr>
              <a:t>Sign-Up Rates</a:t>
            </a:r>
          </a:p>
        </p:txBody>
      </p:sp>
      <p:grpSp>
        <p:nvGrpSpPr>
          <p:cNvPr name="Group 8" id="8"/>
          <p:cNvGrpSpPr/>
          <p:nvPr/>
        </p:nvGrpSpPr>
        <p:grpSpPr>
          <a:xfrm rot="0">
            <a:off x="14152963" y="8699988"/>
            <a:ext cx="558312" cy="55831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54F29"/>
            </a:solidFill>
          </p:spPr>
        </p:sp>
      </p:grpSp>
      <p:grpSp>
        <p:nvGrpSpPr>
          <p:cNvPr name="Group 10" id="10"/>
          <p:cNvGrpSpPr/>
          <p:nvPr/>
        </p:nvGrpSpPr>
        <p:grpSpPr>
          <a:xfrm rot="0">
            <a:off x="14954680" y="8699988"/>
            <a:ext cx="558312" cy="55831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862C"/>
            </a:solidFill>
          </p:spPr>
        </p:sp>
      </p:grpSp>
      <p:grpSp>
        <p:nvGrpSpPr>
          <p:cNvPr name="Group 12" id="12"/>
          <p:cNvGrpSpPr/>
          <p:nvPr/>
        </p:nvGrpSpPr>
        <p:grpSpPr>
          <a:xfrm rot="0">
            <a:off x="15756397" y="8699988"/>
            <a:ext cx="558312" cy="55831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754B"/>
            </a:solidFill>
          </p:spPr>
        </p:sp>
      </p:grpSp>
      <p:grpSp>
        <p:nvGrpSpPr>
          <p:cNvPr name="Group 14" id="14"/>
          <p:cNvGrpSpPr/>
          <p:nvPr/>
        </p:nvGrpSpPr>
        <p:grpSpPr>
          <a:xfrm rot="0">
            <a:off x="16558113" y="8699988"/>
            <a:ext cx="558312" cy="55831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sp>
      </p:grpSp>
      <p:sp>
        <p:nvSpPr>
          <p:cNvPr name="TextBox 16" id="16"/>
          <p:cNvSpPr txBox="true"/>
          <p:nvPr/>
        </p:nvSpPr>
        <p:spPr>
          <a:xfrm rot="0">
            <a:off x="1028700" y="3173381"/>
            <a:ext cx="5863722" cy="525960"/>
          </a:xfrm>
          <a:prstGeom prst="rect">
            <a:avLst/>
          </a:prstGeom>
        </p:spPr>
        <p:txBody>
          <a:bodyPr anchor="t" rtlCol="false" tIns="0" lIns="0" bIns="0" rIns="0">
            <a:spAutoFit/>
          </a:bodyPr>
          <a:lstStyle/>
          <a:p>
            <a:pPr algn="l">
              <a:lnSpc>
                <a:spcPts val="4233"/>
              </a:lnSpc>
            </a:pPr>
            <a:r>
              <a:rPr lang="en-US" sz="3024">
                <a:solidFill>
                  <a:srgbClr val="14110F"/>
                </a:solidFill>
                <a:latin typeface="Roboto Bold"/>
              </a:rPr>
              <a:t>Removed control group.</a:t>
            </a:r>
          </a:p>
        </p:txBody>
      </p:sp>
      <p:sp>
        <p:nvSpPr>
          <p:cNvPr name="TextBox 17" id="17"/>
          <p:cNvSpPr txBox="true"/>
          <p:nvPr/>
        </p:nvSpPr>
        <p:spPr>
          <a:xfrm rot="0">
            <a:off x="1028700" y="5409597"/>
            <a:ext cx="5863722" cy="1062062"/>
          </a:xfrm>
          <a:prstGeom prst="rect">
            <a:avLst/>
          </a:prstGeom>
        </p:spPr>
        <p:txBody>
          <a:bodyPr anchor="t" rtlCol="false" tIns="0" lIns="0" bIns="0" rIns="0">
            <a:spAutoFit/>
          </a:bodyPr>
          <a:lstStyle/>
          <a:p>
            <a:pPr algn="l" marL="652943" indent="-326471" lvl="1">
              <a:lnSpc>
                <a:spcPts val="4233"/>
              </a:lnSpc>
              <a:buFont typeface="Arial"/>
              <a:buChar char="•"/>
            </a:pPr>
            <a:r>
              <a:rPr lang="en-US" sz="3024">
                <a:solidFill>
                  <a:srgbClr val="14110F"/>
                </a:solidFill>
                <a:latin typeface="Roboto Bold"/>
              </a:rPr>
              <a:t>Mailer 1: 32.8%</a:t>
            </a:r>
          </a:p>
          <a:p>
            <a:pPr algn="l" marL="652943" indent="-326471" lvl="1">
              <a:lnSpc>
                <a:spcPts val="4233"/>
              </a:lnSpc>
              <a:buFont typeface="Arial"/>
              <a:buChar char="•"/>
            </a:pPr>
            <a:r>
              <a:rPr lang="en-US" sz="3024">
                <a:solidFill>
                  <a:srgbClr val="14110F"/>
                </a:solidFill>
                <a:latin typeface="Roboto Bold"/>
              </a:rPr>
              <a:t>Mailer 2: 37.8%</a:t>
            </a:r>
          </a:p>
        </p:txBody>
      </p:sp>
      <p:sp>
        <p:nvSpPr>
          <p:cNvPr name="TextBox 18" id="18"/>
          <p:cNvSpPr txBox="true"/>
          <p:nvPr/>
        </p:nvSpPr>
        <p:spPr>
          <a:xfrm rot="0">
            <a:off x="1346037" y="6579664"/>
            <a:ext cx="6158473" cy="2678636"/>
          </a:xfrm>
          <a:prstGeom prst="rect">
            <a:avLst/>
          </a:prstGeom>
        </p:spPr>
        <p:txBody>
          <a:bodyPr anchor="t" rtlCol="false" tIns="0" lIns="0" bIns="0" rIns="0">
            <a:spAutoFit/>
          </a:bodyPr>
          <a:lstStyle/>
          <a:p>
            <a:pPr algn="l" marL="0" indent="0" lvl="0">
              <a:lnSpc>
                <a:spcPts val="3534"/>
              </a:lnSpc>
              <a:spcBef>
                <a:spcPct val="0"/>
              </a:spcBef>
            </a:pPr>
            <a:r>
              <a:rPr lang="en-US" sz="2524" strike="noStrike" u="none">
                <a:solidFill>
                  <a:srgbClr val="252730"/>
                </a:solidFill>
                <a:latin typeface="Roboto Bold"/>
              </a:rPr>
              <a:t>The findings show that Mailer 2, which is pricier and more visually appealing, leads to higher signup rates than the cheaper, basic Mailer 1. To confirm these results are statistically significant, a chi-squared test for proportions is needed.</a:t>
            </a:r>
          </a:p>
        </p:txBody>
      </p:sp>
      <p:sp>
        <p:nvSpPr>
          <p:cNvPr name="AutoShape 19" id="19"/>
          <p:cNvSpPr/>
          <p:nvPr/>
        </p:nvSpPr>
        <p:spPr>
          <a:xfrm rot="0">
            <a:off x="9723396" y="6162930"/>
            <a:ext cx="7256748" cy="308758"/>
          </a:xfrm>
          <a:prstGeom prst="rect">
            <a:avLst/>
          </a:prstGeom>
          <a:solidFill>
            <a:srgbClr val="F8862C"/>
          </a:solid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AutoShape 3" id="3"/>
          <p:cNvSpPr/>
          <p:nvPr/>
        </p:nvSpPr>
        <p:spPr>
          <a:xfrm rot="0">
            <a:off x="1289134" y="3316549"/>
            <a:ext cx="3995570" cy="967025"/>
          </a:xfrm>
          <a:prstGeom prst="rect">
            <a:avLst/>
          </a:prstGeom>
          <a:solidFill>
            <a:srgbClr val="CB754B"/>
          </a:solidFill>
        </p:spPr>
      </p:sp>
      <p:sp>
        <p:nvSpPr>
          <p:cNvPr name="TextBox 4" id="4"/>
          <p:cNvSpPr txBox="true"/>
          <p:nvPr/>
        </p:nvSpPr>
        <p:spPr>
          <a:xfrm rot="0">
            <a:off x="7104344" y="2632646"/>
            <a:ext cx="9875800" cy="3225655"/>
          </a:xfrm>
          <a:prstGeom prst="rect">
            <a:avLst/>
          </a:prstGeom>
        </p:spPr>
        <p:txBody>
          <a:bodyPr anchor="t" rtlCol="false" tIns="0" lIns="0" bIns="0" rIns="0">
            <a:spAutoFit/>
          </a:bodyPr>
          <a:lstStyle/>
          <a:p>
            <a:pPr algn="r">
              <a:lnSpc>
                <a:spcPts val="12101"/>
              </a:lnSpc>
            </a:pPr>
            <a:r>
              <a:rPr lang="en-US" sz="13751" spc="-275">
                <a:solidFill>
                  <a:srgbClr val="14110F"/>
                </a:solidFill>
                <a:latin typeface="Roboto Bold"/>
              </a:rPr>
              <a:t>Statistical Analysis</a:t>
            </a:r>
          </a:p>
        </p:txBody>
      </p:sp>
      <p:sp>
        <p:nvSpPr>
          <p:cNvPr name="TextBox 5" id="5"/>
          <p:cNvSpPr txBox="true"/>
          <p:nvPr/>
        </p:nvSpPr>
        <p:spPr>
          <a:xfrm rot="0">
            <a:off x="1554384" y="3550149"/>
            <a:ext cx="5121887" cy="495300"/>
          </a:xfrm>
          <a:prstGeom prst="rect">
            <a:avLst/>
          </a:prstGeom>
        </p:spPr>
        <p:txBody>
          <a:bodyPr anchor="t" rtlCol="false" tIns="0" lIns="0" bIns="0" rIns="0">
            <a:spAutoFit/>
          </a:bodyPr>
          <a:lstStyle/>
          <a:p>
            <a:pPr algn="just">
              <a:lnSpc>
                <a:spcPts val="3819"/>
              </a:lnSpc>
            </a:pPr>
            <a:r>
              <a:rPr lang="en-US" sz="3182">
                <a:solidFill>
                  <a:srgbClr val="FFFFFF"/>
                </a:solidFill>
                <a:latin typeface="Roboto Bold Italics"/>
              </a:rPr>
              <a:t>Chi-Square Test</a:t>
            </a:r>
          </a:p>
        </p:txBody>
      </p:sp>
      <p:grpSp>
        <p:nvGrpSpPr>
          <p:cNvPr name="Group 6" id="6"/>
          <p:cNvGrpSpPr/>
          <p:nvPr/>
        </p:nvGrpSpPr>
        <p:grpSpPr>
          <a:xfrm rot="0">
            <a:off x="14152963" y="8699988"/>
            <a:ext cx="558312" cy="55831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54F29"/>
            </a:solidFill>
          </p:spPr>
        </p:sp>
      </p:grpSp>
      <p:grpSp>
        <p:nvGrpSpPr>
          <p:cNvPr name="Group 8" id="8"/>
          <p:cNvGrpSpPr/>
          <p:nvPr/>
        </p:nvGrpSpPr>
        <p:grpSpPr>
          <a:xfrm rot="0">
            <a:off x="14954680" y="8699988"/>
            <a:ext cx="558312" cy="55831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8862C"/>
            </a:solidFill>
          </p:spPr>
        </p:sp>
      </p:grpSp>
      <p:grpSp>
        <p:nvGrpSpPr>
          <p:cNvPr name="Group 10" id="10"/>
          <p:cNvGrpSpPr/>
          <p:nvPr/>
        </p:nvGrpSpPr>
        <p:grpSpPr>
          <a:xfrm rot="0">
            <a:off x="15756397" y="8699988"/>
            <a:ext cx="558312" cy="55831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B754B"/>
            </a:solidFill>
          </p:spPr>
        </p:sp>
      </p:grpSp>
      <p:grpSp>
        <p:nvGrpSpPr>
          <p:cNvPr name="Group 12" id="12"/>
          <p:cNvGrpSpPr/>
          <p:nvPr/>
        </p:nvGrpSpPr>
        <p:grpSpPr>
          <a:xfrm rot="0">
            <a:off x="16558113" y="8699988"/>
            <a:ext cx="558312" cy="55831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37373"/>
            </a:solidFill>
          </p:spPr>
        </p:sp>
      </p:grpSp>
      <p:sp>
        <p:nvSpPr>
          <p:cNvPr name="TextBox 14" id="14"/>
          <p:cNvSpPr txBox="true"/>
          <p:nvPr/>
        </p:nvSpPr>
        <p:spPr>
          <a:xfrm rot="0">
            <a:off x="1028700" y="4573169"/>
            <a:ext cx="9666053" cy="1589761"/>
          </a:xfrm>
          <a:prstGeom prst="rect">
            <a:avLst/>
          </a:prstGeom>
        </p:spPr>
        <p:txBody>
          <a:bodyPr anchor="t" rtlCol="false" tIns="0" lIns="0" bIns="0" rIns="0">
            <a:spAutoFit/>
          </a:bodyPr>
          <a:lstStyle/>
          <a:p>
            <a:pPr algn="l" marL="652943" indent="-326472" lvl="1">
              <a:lnSpc>
                <a:spcPts val="4233"/>
              </a:lnSpc>
              <a:buFont typeface="Arial"/>
              <a:buChar char="•"/>
            </a:pPr>
            <a:r>
              <a:rPr lang="en-US" sz="3024">
                <a:solidFill>
                  <a:srgbClr val="14110F"/>
                </a:solidFill>
                <a:latin typeface="Roboto Bold"/>
              </a:rPr>
              <a:t>Chi-square statistic = 1.9414468614812481</a:t>
            </a:r>
          </a:p>
          <a:p>
            <a:pPr algn="l" marL="652943" indent="-326472" lvl="1">
              <a:lnSpc>
                <a:spcPts val="4233"/>
              </a:lnSpc>
              <a:buFont typeface="Arial"/>
              <a:buChar char="•"/>
            </a:pPr>
            <a:r>
              <a:rPr lang="en-US" sz="3024">
                <a:solidFill>
                  <a:srgbClr val="14110F"/>
                </a:solidFill>
                <a:latin typeface="Roboto Bold"/>
              </a:rPr>
              <a:t>p-value = 0.16351152223398197</a:t>
            </a:r>
          </a:p>
          <a:p>
            <a:pPr algn="l" marL="652943" indent="-326472" lvl="1">
              <a:lnSpc>
                <a:spcPts val="4233"/>
              </a:lnSpc>
              <a:buFont typeface="Arial"/>
              <a:buChar char="•"/>
            </a:pPr>
            <a:r>
              <a:rPr lang="en-US" sz="3024">
                <a:solidFill>
                  <a:srgbClr val="14110F"/>
                </a:solidFill>
                <a:latin typeface="Roboto Bold"/>
              </a:rPr>
              <a:t>Degrees of freedom = 1</a:t>
            </a:r>
          </a:p>
        </p:txBody>
      </p:sp>
      <p:sp>
        <p:nvSpPr>
          <p:cNvPr name="AutoShape 15" id="15"/>
          <p:cNvSpPr/>
          <p:nvPr/>
        </p:nvSpPr>
        <p:spPr>
          <a:xfrm rot="0">
            <a:off x="9723396" y="6162930"/>
            <a:ext cx="7256748" cy="308758"/>
          </a:xfrm>
          <a:prstGeom prst="rect">
            <a:avLst/>
          </a:prstGeom>
          <a:solidFill>
            <a:srgbClr val="F8862C"/>
          </a:solid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1390650"/>
            <a:ext cx="12927218" cy="2876293"/>
          </a:xfrm>
          <a:prstGeom prst="rect">
            <a:avLst/>
          </a:prstGeom>
        </p:spPr>
        <p:txBody>
          <a:bodyPr anchor="t" rtlCol="false" tIns="0" lIns="0" bIns="0" rIns="0">
            <a:spAutoFit/>
          </a:bodyPr>
          <a:lstStyle/>
          <a:p>
            <a:pPr algn="just">
              <a:lnSpc>
                <a:spcPts val="10792"/>
              </a:lnSpc>
            </a:pPr>
            <a:r>
              <a:rPr lang="en-US" sz="12263" spc="-245">
                <a:solidFill>
                  <a:srgbClr val="14110F"/>
                </a:solidFill>
                <a:latin typeface="Roboto Bold"/>
              </a:rPr>
              <a:t>Conclusion and</a:t>
            </a:r>
          </a:p>
          <a:p>
            <a:pPr algn="just">
              <a:lnSpc>
                <a:spcPts val="10792"/>
              </a:lnSpc>
            </a:pPr>
            <a:r>
              <a:rPr lang="en-US" sz="12263" spc="-245">
                <a:solidFill>
                  <a:srgbClr val="14110F"/>
                </a:solidFill>
                <a:latin typeface="Roboto Bold"/>
              </a:rPr>
              <a:t>Recommendation</a:t>
            </a:r>
          </a:p>
        </p:txBody>
      </p:sp>
      <p:sp>
        <p:nvSpPr>
          <p:cNvPr name="TextBox 3" id="3"/>
          <p:cNvSpPr txBox="true"/>
          <p:nvPr/>
        </p:nvSpPr>
        <p:spPr>
          <a:xfrm rot="0">
            <a:off x="1028700" y="5038725"/>
            <a:ext cx="14984644" cy="3517040"/>
          </a:xfrm>
          <a:prstGeom prst="rect">
            <a:avLst/>
          </a:prstGeom>
        </p:spPr>
        <p:txBody>
          <a:bodyPr anchor="t" rtlCol="false" tIns="0" lIns="0" bIns="0" rIns="0">
            <a:spAutoFit/>
          </a:bodyPr>
          <a:lstStyle/>
          <a:p>
            <a:pPr algn="l">
              <a:lnSpc>
                <a:spcPts val="4657"/>
              </a:lnSpc>
            </a:pPr>
            <a:r>
              <a:rPr lang="en-US" sz="3024" spc="39">
                <a:solidFill>
                  <a:srgbClr val="14110F"/>
                </a:solidFill>
                <a:latin typeface="Roboto Bold"/>
              </a:rPr>
              <a:t>There is no significant difference in sign-up rates between Mailer 1 and Mailer 2.</a:t>
            </a:r>
          </a:p>
          <a:p>
            <a:pPr algn="l">
              <a:lnSpc>
                <a:spcPts val="4657"/>
              </a:lnSpc>
            </a:pPr>
          </a:p>
          <a:p>
            <a:pPr algn="l">
              <a:lnSpc>
                <a:spcPts val="4657"/>
              </a:lnSpc>
            </a:pPr>
            <a:r>
              <a:rPr lang="en-US" sz="3024" spc="39">
                <a:solidFill>
                  <a:srgbClr val="14110F"/>
                </a:solidFill>
                <a:latin typeface="Roboto Bold"/>
              </a:rPr>
              <a:t>Given that the signup rates are not significantly different, evaluate the costs associated with each mailer. </a:t>
            </a:r>
          </a:p>
          <a:p>
            <a:pPr algn="l">
              <a:lnSpc>
                <a:spcPts val="4657"/>
              </a:lnSpc>
            </a:pPr>
            <a:r>
              <a:rPr lang="en-US" sz="3024" spc="39">
                <a:solidFill>
                  <a:srgbClr val="14110F"/>
                </a:solidFill>
                <a:latin typeface="Roboto Bold"/>
              </a:rPr>
              <a:t>If Mailer 2 is substantially more expensive, it might not be worth the additional cost given the lack of significant difference in signup rates.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888" r="0" b="-8888"/>
            </a:stretch>
          </a:blipFill>
        </p:spPr>
      </p:sp>
      <p:sp>
        <p:nvSpPr>
          <p:cNvPr name="AutoShape 3" id="3"/>
          <p:cNvSpPr/>
          <p:nvPr/>
        </p:nvSpPr>
        <p:spPr>
          <a:xfrm rot="0">
            <a:off x="5515626" y="5246909"/>
            <a:ext cx="7256748" cy="204910"/>
          </a:xfrm>
          <a:prstGeom prst="rect">
            <a:avLst/>
          </a:prstGeom>
          <a:solidFill>
            <a:srgbClr val="E54F29"/>
          </a:solidFill>
        </p:spPr>
      </p:sp>
      <p:sp>
        <p:nvSpPr>
          <p:cNvPr name="TextBox 4" id="4"/>
          <p:cNvSpPr txBox="true"/>
          <p:nvPr/>
        </p:nvSpPr>
        <p:spPr>
          <a:xfrm rot="0">
            <a:off x="2136728" y="2668122"/>
            <a:ext cx="14014543" cy="2329998"/>
          </a:xfrm>
          <a:prstGeom prst="rect">
            <a:avLst/>
          </a:prstGeom>
        </p:spPr>
        <p:txBody>
          <a:bodyPr anchor="t" rtlCol="false" tIns="0" lIns="0" bIns="0" rIns="0">
            <a:spAutoFit/>
          </a:bodyPr>
          <a:lstStyle/>
          <a:p>
            <a:pPr algn="ctr">
              <a:lnSpc>
                <a:spcPts val="16754"/>
              </a:lnSpc>
            </a:pPr>
            <a:r>
              <a:rPr lang="en-US" sz="19039" spc="-380">
                <a:solidFill>
                  <a:srgbClr val="14110F"/>
                </a:solidFill>
                <a:latin typeface="Roboto Bold"/>
              </a:rPr>
              <a:t>Thank You</a:t>
            </a:r>
          </a:p>
        </p:txBody>
      </p:sp>
      <p:sp>
        <p:nvSpPr>
          <p:cNvPr name="TextBox 5" id="5"/>
          <p:cNvSpPr txBox="true"/>
          <p:nvPr/>
        </p:nvSpPr>
        <p:spPr>
          <a:xfrm rot="0">
            <a:off x="7017697" y="6282527"/>
            <a:ext cx="4252607" cy="436273"/>
          </a:xfrm>
          <a:prstGeom prst="rect">
            <a:avLst/>
          </a:prstGeom>
        </p:spPr>
        <p:txBody>
          <a:bodyPr anchor="t" rtlCol="false" tIns="0" lIns="0" bIns="0" rIns="0">
            <a:spAutoFit/>
          </a:bodyPr>
          <a:lstStyle/>
          <a:p>
            <a:pPr algn="ctr">
              <a:lnSpc>
                <a:spcPts val="3298"/>
              </a:lnSpc>
            </a:pPr>
            <a:r>
              <a:rPr lang="en-US" sz="3111" spc="560">
                <a:solidFill>
                  <a:srgbClr val="000000"/>
                </a:solidFill>
                <a:latin typeface="Arimo Bold Italics"/>
              </a:rPr>
              <a:t>Pampati Sreya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DAGHxBiZhMQ</dc:identifier>
  <dcterms:modified xsi:type="dcterms:W3CDTF">2011-08-01T06:04:30Z</dcterms:modified>
  <cp:revision>1</cp:revision>
  <dc:title>Orange and Brown Photography Business Marketing Presentation</dc:title>
</cp:coreProperties>
</file>