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36" r:id="rId1"/>
  </p:sldMasterIdLst>
  <p:sldIdLst>
    <p:sldId id="256" r:id="rId2"/>
    <p:sldId id="267" r:id="rId3"/>
    <p:sldId id="268" r:id="rId4"/>
    <p:sldId id="269" r:id="rId5"/>
    <p:sldId id="273" r:id="rId6"/>
    <p:sldId id="274" r:id="rId7"/>
    <p:sldId id="275" r:id="rId8"/>
    <p:sldId id="276" r:id="rId9"/>
    <p:sldId id="278" r:id="rId10"/>
    <p:sldId id="277" r:id="rId11"/>
    <p:sldId id="279" r:id="rId12"/>
    <p:sldId id="280" r:id="rId13"/>
    <p:sldId id="281" r:id="rId14"/>
    <p:sldId id="282" r:id="rId15"/>
    <p:sldId id="270" r:id="rId16"/>
    <p:sldId id="271" r:id="rId17"/>
    <p:sldId id="272" r:id="rId18"/>
    <p:sldId id="283" r:id="rId19"/>
    <p:sldId id="284" r:id="rId20"/>
    <p:sldId id="266" r:id="rId21"/>
  </p:sldIdLst>
  <p:sldSz cx="12192000" cy="6858000"/>
  <p:notesSz cx="6858000" cy="9144000"/>
  <p:embeddedFontLst>
    <p:embeddedFont>
      <p:font typeface="Fira Sans Medium" panose="020B0603050000020004" pitchFamily="34" charset="0"/>
      <p:regular r:id="rId22"/>
      <p:italic r:id="rId23"/>
    </p:embeddedFont>
    <p:embeddedFont>
      <p:font typeface="Tw Cen MT" panose="020B0602020104020603"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17418B-0299-4262-BE30-8D932D880A0F}">
          <p14:sldIdLst>
            <p14:sldId id="256"/>
            <p14:sldId id="267"/>
            <p14:sldId id="268"/>
            <p14:sldId id="269"/>
            <p14:sldId id="273"/>
            <p14:sldId id="274"/>
            <p14:sldId id="275"/>
            <p14:sldId id="276"/>
            <p14:sldId id="278"/>
            <p14:sldId id="277"/>
            <p14:sldId id="279"/>
            <p14:sldId id="280"/>
            <p14:sldId id="281"/>
            <p14:sldId id="282"/>
            <p14:sldId id="270"/>
            <p14:sldId id="271"/>
            <p14:sldId id="272"/>
            <p14:sldId id="283"/>
            <p14:sldId id="284"/>
            <p14:sldId id="266"/>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415" userDrawn="1">
          <p15:clr>
            <a:srgbClr val="A4A3A4"/>
          </p15:clr>
        </p15:guide>
        <p15:guide id="4" pos="7242" userDrawn="1">
          <p15:clr>
            <a:srgbClr val="A4A3A4"/>
          </p15:clr>
        </p15:guide>
        <p15:guide id="5" orient="horz" pos="300" userDrawn="1">
          <p15:clr>
            <a:srgbClr val="A4A3A4"/>
          </p15:clr>
        </p15:guide>
        <p15:guide id="6" orient="horz" pos="4020" userDrawn="1">
          <p15:clr>
            <a:srgbClr val="A4A3A4"/>
          </p15:clr>
        </p15:guide>
        <p15:guide id="7" pos="5768" userDrawn="1">
          <p15:clr>
            <a:srgbClr val="A4A3A4"/>
          </p15:clr>
        </p15:guide>
        <p15:guide id="8" orient="horz" pos="2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674B"/>
    <a:srgbClr val="00AAE1"/>
    <a:srgbClr val="131921"/>
    <a:srgbClr val="D9D9D9"/>
    <a:srgbClr val="232F3E"/>
    <a:srgbClr val="FFA542"/>
    <a:srgbClr val="181717"/>
    <a:srgbClr val="E15436"/>
    <a:srgbClr val="05A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83" autoAdjust="0"/>
  </p:normalViewPr>
  <p:slideViewPr>
    <p:cSldViewPr snapToGrid="0" showGuides="1">
      <p:cViewPr varScale="1">
        <p:scale>
          <a:sx n="82" d="100"/>
          <a:sy n="82" d="100"/>
        </p:scale>
        <p:origin x="850" y="72"/>
      </p:cViewPr>
      <p:guideLst>
        <p:guide orient="horz" pos="2137"/>
        <p:guide pos="3840"/>
        <p:guide pos="415"/>
        <p:guide pos="7242"/>
        <p:guide orient="horz" pos="300"/>
        <p:guide orient="horz" pos="4020"/>
        <p:guide pos="5768"/>
        <p:guide orient="horz" pos="243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 beeravelli" userId="415da5cce1100bb5" providerId="LiveId" clId="{919473B8-A2D9-4FBB-B790-22EE65581D0F}"/>
    <pc:docChg chg="modSld">
      <pc:chgData name="sreya beeravelli" userId="415da5cce1100bb5" providerId="LiveId" clId="{919473B8-A2D9-4FBB-B790-22EE65581D0F}" dt="2025-06-25T12:15:50.918" v="34" actId="20577"/>
      <pc:docMkLst>
        <pc:docMk/>
      </pc:docMkLst>
      <pc:sldChg chg="modSp mod">
        <pc:chgData name="sreya beeravelli" userId="415da5cce1100bb5" providerId="LiveId" clId="{919473B8-A2D9-4FBB-B790-22EE65581D0F}" dt="2025-06-25T12:15:50.918" v="34" actId="20577"/>
        <pc:sldMkLst>
          <pc:docMk/>
          <pc:sldMk cId="1903074180" sldId="267"/>
        </pc:sldMkLst>
        <pc:spChg chg="mod">
          <ac:chgData name="sreya beeravelli" userId="415da5cce1100bb5" providerId="LiveId" clId="{919473B8-A2D9-4FBB-B790-22EE65581D0F}" dt="2025-06-25T12:15:50.918" v="34" actId="20577"/>
          <ac:spMkLst>
            <pc:docMk/>
            <pc:sldMk cId="1903074180" sldId="267"/>
            <ac:spMk id="2" creationId="{75B1C874-F029-BE6F-A624-9C005864AE8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15647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78120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67831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285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6212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B8ED53-04B1-4CE0-9945-0D8638B42437}"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98939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B8ED53-04B1-4CE0-9945-0D8638B42437}"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57420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336399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896910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2716497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7F81A14-FB9F-46B7-B6FB-EA02364F7CFE}"/>
              </a:ext>
            </a:extLst>
          </p:cNvPr>
          <p:cNvSpPr>
            <a:spLocks noGrp="1"/>
          </p:cNvSpPr>
          <p:nvPr>
            <p:ph type="pic" sz="quarter" idx="10"/>
          </p:nvPr>
        </p:nvSpPr>
        <p:spPr>
          <a:xfrm>
            <a:off x="1089025" y="1937268"/>
            <a:ext cx="5206611" cy="3349690"/>
          </a:xfrm>
          <a:custGeom>
            <a:avLst/>
            <a:gdLst>
              <a:gd name="connsiteX0" fmla="*/ 139180 w 5206611"/>
              <a:gd name="connsiteY0" fmla="*/ 0 h 3349690"/>
              <a:gd name="connsiteX1" fmla="*/ 5067431 w 5206611"/>
              <a:gd name="connsiteY1" fmla="*/ 0 h 3349690"/>
              <a:gd name="connsiteX2" fmla="*/ 5206611 w 5206611"/>
              <a:gd name="connsiteY2" fmla="*/ 139180 h 3349690"/>
              <a:gd name="connsiteX3" fmla="*/ 5206611 w 5206611"/>
              <a:gd name="connsiteY3" fmla="*/ 3210510 h 3349690"/>
              <a:gd name="connsiteX4" fmla="*/ 5067431 w 5206611"/>
              <a:gd name="connsiteY4" fmla="*/ 3349690 h 3349690"/>
              <a:gd name="connsiteX5" fmla="*/ 139180 w 5206611"/>
              <a:gd name="connsiteY5" fmla="*/ 3349690 h 3349690"/>
              <a:gd name="connsiteX6" fmla="*/ 0 w 5206611"/>
              <a:gd name="connsiteY6" fmla="*/ 3210510 h 3349690"/>
              <a:gd name="connsiteX7" fmla="*/ 0 w 5206611"/>
              <a:gd name="connsiteY7" fmla="*/ 139180 h 3349690"/>
              <a:gd name="connsiteX8" fmla="*/ 139180 w 5206611"/>
              <a:gd name="connsiteY8" fmla="*/ 0 h 334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6611" h="3349690">
                <a:moveTo>
                  <a:pt x="139180" y="0"/>
                </a:moveTo>
                <a:lnTo>
                  <a:pt x="5067431" y="0"/>
                </a:lnTo>
                <a:cubicBezTo>
                  <a:pt x="5144298" y="0"/>
                  <a:pt x="5206611" y="62313"/>
                  <a:pt x="5206611" y="139180"/>
                </a:cubicBezTo>
                <a:lnTo>
                  <a:pt x="5206611" y="3210510"/>
                </a:lnTo>
                <a:cubicBezTo>
                  <a:pt x="5206611" y="3287377"/>
                  <a:pt x="5144298" y="3349690"/>
                  <a:pt x="5067431" y="3349690"/>
                </a:cubicBezTo>
                <a:lnTo>
                  <a:pt x="139180" y="3349690"/>
                </a:lnTo>
                <a:cubicBezTo>
                  <a:pt x="62313" y="3349690"/>
                  <a:pt x="0" y="3287377"/>
                  <a:pt x="0" y="3210510"/>
                </a:cubicBezTo>
                <a:lnTo>
                  <a:pt x="0" y="139180"/>
                </a:lnTo>
                <a:cubicBezTo>
                  <a:pt x="0" y="62313"/>
                  <a:pt x="62313" y="0"/>
                  <a:pt x="139180" y="0"/>
                </a:cubicBezTo>
                <a:close/>
              </a:path>
            </a:pathLst>
          </a:custGeom>
        </p:spPr>
        <p:txBody>
          <a:bodyPr wrap="square">
            <a:noAutofit/>
          </a:bodyPr>
          <a:lstStyle/>
          <a:p>
            <a:endParaRPr lang="en-IN"/>
          </a:p>
        </p:txBody>
      </p:sp>
      <p:sp>
        <p:nvSpPr>
          <p:cNvPr id="16" name="Picture Placeholder 15">
            <a:extLst>
              <a:ext uri="{FF2B5EF4-FFF2-40B4-BE49-F238E27FC236}">
                <a16:creationId xmlns:a16="http://schemas.microsoft.com/office/drawing/2014/main" id="{6FE1E317-8122-4D45-8E3E-80072EC743BF}"/>
              </a:ext>
            </a:extLst>
          </p:cNvPr>
          <p:cNvSpPr>
            <a:spLocks noGrp="1"/>
          </p:cNvSpPr>
          <p:nvPr>
            <p:ph type="pic" sz="quarter" idx="11"/>
          </p:nvPr>
        </p:nvSpPr>
        <p:spPr>
          <a:xfrm>
            <a:off x="5781160" y="2620011"/>
            <a:ext cx="1427728" cy="2933647"/>
          </a:xfrm>
          <a:custGeom>
            <a:avLst/>
            <a:gdLst>
              <a:gd name="connsiteX0" fmla="*/ 187889 w 1427728"/>
              <a:gd name="connsiteY0" fmla="*/ 0 h 2933647"/>
              <a:gd name="connsiteX1" fmla="*/ 1239839 w 1427728"/>
              <a:gd name="connsiteY1" fmla="*/ 0 h 2933647"/>
              <a:gd name="connsiteX2" fmla="*/ 1427728 w 1427728"/>
              <a:gd name="connsiteY2" fmla="*/ 187889 h 2933647"/>
              <a:gd name="connsiteX3" fmla="*/ 1427728 w 1427728"/>
              <a:gd name="connsiteY3" fmla="*/ 2745758 h 2933647"/>
              <a:gd name="connsiteX4" fmla="*/ 1239839 w 1427728"/>
              <a:gd name="connsiteY4" fmla="*/ 2933647 h 2933647"/>
              <a:gd name="connsiteX5" fmla="*/ 187889 w 1427728"/>
              <a:gd name="connsiteY5" fmla="*/ 2933647 h 2933647"/>
              <a:gd name="connsiteX6" fmla="*/ 0 w 1427728"/>
              <a:gd name="connsiteY6" fmla="*/ 2745758 h 2933647"/>
              <a:gd name="connsiteX7" fmla="*/ 0 w 1427728"/>
              <a:gd name="connsiteY7" fmla="*/ 187889 h 2933647"/>
              <a:gd name="connsiteX8" fmla="*/ 187889 w 1427728"/>
              <a:gd name="connsiteY8" fmla="*/ 0 h 293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728" h="2933647">
                <a:moveTo>
                  <a:pt x="187889" y="0"/>
                </a:moveTo>
                <a:lnTo>
                  <a:pt x="1239839" y="0"/>
                </a:lnTo>
                <a:cubicBezTo>
                  <a:pt x="1343607" y="0"/>
                  <a:pt x="1427728" y="84121"/>
                  <a:pt x="1427728" y="187889"/>
                </a:cubicBezTo>
                <a:lnTo>
                  <a:pt x="1427728" y="2745758"/>
                </a:lnTo>
                <a:cubicBezTo>
                  <a:pt x="1427728" y="2849526"/>
                  <a:pt x="1343607" y="2933647"/>
                  <a:pt x="1239839" y="2933647"/>
                </a:cubicBezTo>
                <a:lnTo>
                  <a:pt x="187889" y="2933647"/>
                </a:lnTo>
                <a:cubicBezTo>
                  <a:pt x="84121" y="2933647"/>
                  <a:pt x="0" y="2849526"/>
                  <a:pt x="0" y="2745758"/>
                </a:cubicBezTo>
                <a:lnTo>
                  <a:pt x="0" y="187889"/>
                </a:lnTo>
                <a:cubicBezTo>
                  <a:pt x="0" y="84121"/>
                  <a:pt x="84121" y="0"/>
                  <a:pt x="187889"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317344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76636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8ED53-04B1-4CE0-9945-0D8638B42437}"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74539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493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8ED53-04B1-4CE0-9945-0D8638B42437}" type="datetimeFigureOut">
              <a:rPr lang="en-IN" smtClean="0"/>
              <a:t>25-06-2025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11817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8ED53-04B1-4CE0-9945-0D8638B42437}"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52333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8B8ED53-04B1-4CE0-9945-0D8638B42437}" type="datetimeFigureOut">
              <a:rPr lang="en-IN" smtClean="0"/>
              <a:t>25-06-2025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9613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00401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58767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B8ED53-04B1-4CE0-9945-0D8638B42437}" type="datetimeFigureOut">
              <a:rPr lang="en-IN" smtClean="0"/>
              <a:t>25-06-2025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330523179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65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raphic 11">
            <a:extLst>
              <a:ext uri="{FF2B5EF4-FFF2-40B4-BE49-F238E27FC236}">
                <a16:creationId xmlns:a16="http://schemas.microsoft.com/office/drawing/2014/main" id="{30CDF02D-CAE1-425F-B0D5-8BB3AD1C0C50}"/>
              </a:ext>
            </a:extLst>
          </p:cNvPr>
          <p:cNvSpPr/>
          <p:nvPr/>
        </p:nvSpPr>
        <p:spPr>
          <a:xfrm>
            <a:off x="10747201" y="5514387"/>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3986617" y="2611185"/>
            <a:ext cx="4237057" cy="1629333"/>
            <a:chOff x="3986617" y="2544510"/>
            <a:chExt cx="4237057" cy="1629333"/>
          </a:xfrm>
        </p:grpSpPr>
        <p:sp>
          <p:nvSpPr>
            <p:cNvPr id="24" name="TextBox 23">
              <a:extLst>
                <a:ext uri="{FF2B5EF4-FFF2-40B4-BE49-F238E27FC236}">
                  <a16:creationId xmlns:a16="http://schemas.microsoft.com/office/drawing/2014/main" id="{CC9BD28D-55F8-486A-9F93-D3268DEDBC31}"/>
                </a:ext>
              </a:extLst>
            </p:cNvPr>
            <p:cNvSpPr txBox="1"/>
            <p:nvPr/>
          </p:nvSpPr>
          <p:spPr>
            <a:xfrm>
              <a:off x="3986617" y="2544510"/>
              <a:ext cx="4237057" cy="1446550"/>
            </a:xfrm>
            <a:prstGeom prst="rect">
              <a:avLst/>
            </a:prstGeom>
            <a:noFill/>
          </p:spPr>
          <p:txBody>
            <a:bodyPr wrap="non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48163" y="3770174"/>
              <a:ext cx="2162175" cy="403669"/>
              <a:chOff x="3184693" y="3692320"/>
              <a:chExt cx="4123771" cy="928898"/>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84693" y="3773539"/>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58221" y="145395"/>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highlight>
                <a:srgbClr val="000000"/>
              </a:highlight>
            </a:endParaRPr>
          </a:p>
        </p:txBody>
      </p:sp>
      <p:sp>
        <p:nvSpPr>
          <p:cNvPr id="3" name="Graphic 11">
            <a:extLst>
              <a:ext uri="{FF2B5EF4-FFF2-40B4-BE49-F238E27FC236}">
                <a16:creationId xmlns:a16="http://schemas.microsoft.com/office/drawing/2014/main" id="{C4869C8E-519A-2647-5DB7-4C081B72DB92}"/>
              </a:ext>
            </a:extLst>
          </p:cNvPr>
          <p:cNvSpPr/>
          <p:nvPr/>
        </p:nvSpPr>
        <p:spPr>
          <a:xfrm rot="17090293">
            <a:off x="10859204" y="-29224"/>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4" name="Graphic 11">
            <a:extLst>
              <a:ext uri="{FF2B5EF4-FFF2-40B4-BE49-F238E27FC236}">
                <a16:creationId xmlns:a16="http://schemas.microsoft.com/office/drawing/2014/main" id="{E031BB96-C0F6-14E0-7CD7-B8E5D9C0A08D}"/>
              </a:ext>
            </a:extLst>
          </p:cNvPr>
          <p:cNvSpPr/>
          <p:nvPr/>
        </p:nvSpPr>
        <p:spPr>
          <a:xfrm rot="5014676">
            <a:off x="20946" y="5449162"/>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11" name="TextBox 10">
            <a:extLst>
              <a:ext uri="{FF2B5EF4-FFF2-40B4-BE49-F238E27FC236}">
                <a16:creationId xmlns:a16="http://schemas.microsoft.com/office/drawing/2014/main" id="{3AB29B36-19F3-3CD3-A405-DC47BFFC54C8}"/>
              </a:ext>
            </a:extLst>
          </p:cNvPr>
          <p:cNvSpPr txBox="1"/>
          <p:nvPr/>
        </p:nvSpPr>
        <p:spPr>
          <a:xfrm>
            <a:off x="7696090" y="5707324"/>
            <a:ext cx="3051110" cy="387798"/>
          </a:xfrm>
          <a:prstGeom prst="rect">
            <a:avLst/>
          </a:prstGeom>
          <a:noFill/>
        </p:spPr>
        <p:txBody>
          <a:bodyPr wrap="square">
            <a:spAutoFit/>
          </a:bodyPr>
          <a:lstStyle/>
          <a:p>
            <a:pPr>
              <a:lnSpc>
                <a:spcPct val="80000"/>
              </a:lnSpc>
            </a:pPr>
            <a:r>
              <a:rPr lang="en-US" sz="2400" dirty="0">
                <a:latin typeface="Arial" panose="020B0604020202020204" pitchFamily="34" charset="0"/>
                <a:cs typeface="Arial" panose="020B0604020202020204" pitchFamily="34" charset="0"/>
              </a:rPr>
              <a:t>By Beeravelli Sreya</a:t>
            </a:r>
            <a:endParaRPr lang="uk-UA" sz="2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325BB89-8845-714A-1333-A7437A7D75D2}"/>
              </a:ext>
            </a:extLst>
          </p:cNvPr>
          <p:cNvSpPr txBox="1"/>
          <p:nvPr/>
        </p:nvSpPr>
        <p:spPr>
          <a:xfrm>
            <a:off x="6687899" y="3904053"/>
            <a:ext cx="345780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Sales Analysis Project</a:t>
            </a:r>
          </a:p>
        </p:txBody>
      </p:sp>
    </p:spTree>
    <p:extLst>
      <p:ext uri="{BB962C8B-B14F-4D97-AF65-F5344CB8AC3E}">
        <p14:creationId xmlns:p14="http://schemas.microsoft.com/office/powerpoint/2010/main" val="141615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7633A-73BE-DB65-F298-4C7B275A9C97}"/>
              </a:ext>
            </a:extLst>
          </p:cNvPr>
          <p:cNvSpPr txBox="1"/>
          <p:nvPr/>
        </p:nvSpPr>
        <p:spPr>
          <a:xfrm>
            <a:off x="653143" y="466531"/>
            <a:ext cx="641868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TOTAL SALES BY PRODUCT CATEGORY</a:t>
            </a:r>
          </a:p>
        </p:txBody>
      </p:sp>
      <p:sp>
        <p:nvSpPr>
          <p:cNvPr id="6" name="TextBox 5">
            <a:extLst>
              <a:ext uri="{FF2B5EF4-FFF2-40B4-BE49-F238E27FC236}">
                <a16:creationId xmlns:a16="http://schemas.microsoft.com/office/drawing/2014/main" id="{227A75F1-E861-77AC-4224-359DFDE2B705}"/>
              </a:ext>
            </a:extLst>
          </p:cNvPr>
          <p:cNvSpPr txBox="1"/>
          <p:nvPr/>
        </p:nvSpPr>
        <p:spPr>
          <a:xfrm>
            <a:off x="830424" y="4350798"/>
            <a:ext cx="969450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Phones and Tablets generated the highest revenue with over ₹38.5 million, followed by Electronics at ₹32.8 million.</a:t>
            </a:r>
          </a:p>
        </p:txBody>
      </p:sp>
      <p:sp>
        <p:nvSpPr>
          <p:cNvPr id="7" name="TextBox 6">
            <a:extLst>
              <a:ext uri="{FF2B5EF4-FFF2-40B4-BE49-F238E27FC236}">
                <a16:creationId xmlns:a16="http://schemas.microsoft.com/office/drawing/2014/main" id="{5E68BBF1-10C5-7B6A-4FCD-D026C7D88120}"/>
              </a:ext>
            </a:extLst>
          </p:cNvPr>
          <p:cNvSpPr txBox="1"/>
          <p:nvPr/>
        </p:nvSpPr>
        <p:spPr>
          <a:xfrm>
            <a:off x="830424" y="5075954"/>
            <a:ext cx="945191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Fashion, Health &amp; Beauty, and Home &amp; Office had similar revenue levels, each around ₹11–12 million</a:t>
            </a:r>
            <a:r>
              <a:rPr lang="en-US" dirty="0"/>
              <a:t>.</a:t>
            </a:r>
          </a:p>
        </p:txBody>
      </p:sp>
      <p:sp>
        <p:nvSpPr>
          <p:cNvPr id="8" name="TextBox 7">
            <a:extLst>
              <a:ext uri="{FF2B5EF4-FFF2-40B4-BE49-F238E27FC236}">
                <a16:creationId xmlns:a16="http://schemas.microsoft.com/office/drawing/2014/main" id="{F0E99C56-C466-1531-CF7A-EC424F24B5F5}"/>
              </a:ext>
            </a:extLst>
          </p:cNvPr>
          <p:cNvSpPr txBox="1"/>
          <p:nvPr/>
        </p:nvSpPr>
        <p:spPr>
          <a:xfrm>
            <a:off x="830425" y="5801110"/>
            <a:ext cx="9334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shows that tech categories dominate sales, accounting for more than 60% of total revenue.</a:t>
            </a:r>
          </a:p>
        </p:txBody>
      </p:sp>
      <p:pic>
        <p:nvPicPr>
          <p:cNvPr id="10" name="Picture 9">
            <a:extLst>
              <a:ext uri="{FF2B5EF4-FFF2-40B4-BE49-F238E27FC236}">
                <a16:creationId xmlns:a16="http://schemas.microsoft.com/office/drawing/2014/main" id="{64017026-F01A-C5B1-2229-D84CEBBC2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610" y="1286940"/>
            <a:ext cx="8848725" cy="2902506"/>
          </a:xfrm>
          <a:prstGeom prst="rect">
            <a:avLst/>
          </a:prstGeom>
        </p:spPr>
      </p:pic>
    </p:spTree>
    <p:extLst>
      <p:ext uri="{BB962C8B-B14F-4D97-AF65-F5344CB8AC3E}">
        <p14:creationId xmlns:p14="http://schemas.microsoft.com/office/powerpoint/2010/main" val="8796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7CA3D-738E-A114-304D-E86CCA0E4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 y="1506990"/>
            <a:ext cx="10848975" cy="3190875"/>
          </a:xfrm>
          <a:prstGeom prst="rect">
            <a:avLst/>
          </a:prstGeom>
        </p:spPr>
      </p:pic>
      <p:sp>
        <p:nvSpPr>
          <p:cNvPr id="5" name="TextBox 4">
            <a:extLst>
              <a:ext uri="{FF2B5EF4-FFF2-40B4-BE49-F238E27FC236}">
                <a16:creationId xmlns:a16="http://schemas.microsoft.com/office/drawing/2014/main" id="{6E86C968-6E17-EA1B-9456-444E29A9EFF7}"/>
              </a:ext>
            </a:extLst>
          </p:cNvPr>
          <p:cNvSpPr txBox="1"/>
          <p:nvPr/>
        </p:nvSpPr>
        <p:spPr>
          <a:xfrm>
            <a:off x="429209" y="410547"/>
            <a:ext cx="646042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COUNT OF RETURNS FOR EACH REASON</a:t>
            </a:r>
          </a:p>
        </p:txBody>
      </p:sp>
      <p:sp>
        <p:nvSpPr>
          <p:cNvPr id="6" name="TextBox 5">
            <a:extLst>
              <a:ext uri="{FF2B5EF4-FFF2-40B4-BE49-F238E27FC236}">
                <a16:creationId xmlns:a16="http://schemas.microsoft.com/office/drawing/2014/main" id="{7C602A52-B79B-6D36-4DFA-AE4BB428CA07}"/>
              </a:ext>
            </a:extLst>
          </p:cNvPr>
          <p:cNvSpPr txBox="1"/>
          <p:nvPr/>
        </p:nvSpPr>
        <p:spPr>
          <a:xfrm>
            <a:off x="429209" y="4905381"/>
            <a:ext cx="1141163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Quality - Defective item had the highest number of cases across both FM and another channel, with 2923 and 3142 complaints respectively.</a:t>
            </a:r>
          </a:p>
        </p:txBody>
      </p:sp>
      <p:sp>
        <p:nvSpPr>
          <p:cNvPr id="7" name="TextBox 6">
            <a:extLst>
              <a:ext uri="{FF2B5EF4-FFF2-40B4-BE49-F238E27FC236}">
                <a16:creationId xmlns:a16="http://schemas.microsoft.com/office/drawing/2014/main" id="{0A983DA9-45F2-43BA-6608-60F0C7079326}"/>
              </a:ext>
            </a:extLst>
          </p:cNvPr>
          <p:cNvSpPr txBox="1"/>
          <p:nvPr/>
        </p:nvSpPr>
        <p:spPr>
          <a:xfrm>
            <a:off x="429209" y="5551712"/>
            <a:ext cx="1109127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Missing parts and wrong items delivered together account for over 11,800 cases, highlighting a major concern in logistics</a:t>
            </a:r>
            <a:r>
              <a:rPr lang="en-US" dirty="0"/>
              <a:t>.</a:t>
            </a:r>
          </a:p>
        </p:txBody>
      </p:sp>
      <p:sp>
        <p:nvSpPr>
          <p:cNvPr id="8" name="TextBox 7">
            <a:extLst>
              <a:ext uri="{FF2B5EF4-FFF2-40B4-BE49-F238E27FC236}">
                <a16:creationId xmlns:a16="http://schemas.microsoft.com/office/drawing/2014/main" id="{A3399761-C1E4-A5EC-4A78-14215327F0FE}"/>
              </a:ext>
            </a:extLst>
          </p:cNvPr>
          <p:cNvSpPr txBox="1"/>
          <p:nvPr/>
        </p:nvSpPr>
        <p:spPr>
          <a:xfrm>
            <a:off x="429209" y="6198043"/>
            <a:ext cx="1101984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Product not meeting expectations and description mismatch also show high volumes, suggesting a need for better product information and images.</a:t>
            </a:r>
          </a:p>
        </p:txBody>
      </p:sp>
    </p:spTree>
    <p:extLst>
      <p:ext uri="{BB962C8B-B14F-4D97-AF65-F5344CB8AC3E}">
        <p14:creationId xmlns:p14="http://schemas.microsoft.com/office/powerpoint/2010/main" val="418451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909F3C-5E70-C805-81C5-A385CBD14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5" y="2243332"/>
            <a:ext cx="6149359" cy="3267075"/>
          </a:xfrm>
          <a:prstGeom prst="rect">
            <a:avLst/>
          </a:prstGeom>
        </p:spPr>
      </p:pic>
      <p:sp>
        <p:nvSpPr>
          <p:cNvPr id="5" name="TextBox 4">
            <a:extLst>
              <a:ext uri="{FF2B5EF4-FFF2-40B4-BE49-F238E27FC236}">
                <a16:creationId xmlns:a16="http://schemas.microsoft.com/office/drawing/2014/main" id="{1BCFA3F6-3E79-76EF-139C-75F615B1E55B}"/>
              </a:ext>
            </a:extLst>
          </p:cNvPr>
          <p:cNvSpPr txBox="1"/>
          <p:nvPr/>
        </p:nvSpPr>
        <p:spPr>
          <a:xfrm>
            <a:off x="270588" y="466531"/>
            <a:ext cx="834382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AVERAGE OF SHIPPING FEE BY PRODUCT CATEGORY</a:t>
            </a:r>
          </a:p>
        </p:txBody>
      </p:sp>
      <p:sp>
        <p:nvSpPr>
          <p:cNvPr id="6" name="TextBox 5">
            <a:extLst>
              <a:ext uri="{FF2B5EF4-FFF2-40B4-BE49-F238E27FC236}">
                <a16:creationId xmlns:a16="http://schemas.microsoft.com/office/drawing/2014/main" id="{1142D56E-EA14-EF52-43E0-575D10D51AE2}"/>
              </a:ext>
            </a:extLst>
          </p:cNvPr>
          <p:cNvSpPr txBox="1"/>
          <p:nvPr/>
        </p:nvSpPr>
        <p:spPr>
          <a:xfrm>
            <a:off x="6662057" y="1875454"/>
            <a:ext cx="518782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Health and Beauty products have the highest average shipping fee at 11.55, slightly above other categories.</a:t>
            </a:r>
          </a:p>
        </p:txBody>
      </p:sp>
      <p:sp>
        <p:nvSpPr>
          <p:cNvPr id="7" name="TextBox 6">
            <a:extLst>
              <a:ext uri="{FF2B5EF4-FFF2-40B4-BE49-F238E27FC236}">
                <a16:creationId xmlns:a16="http://schemas.microsoft.com/office/drawing/2014/main" id="{3D8AA3EB-810B-EFB7-9A0D-49EFB63ED34C}"/>
              </a:ext>
            </a:extLst>
          </p:cNvPr>
          <p:cNvSpPr txBox="1"/>
          <p:nvPr/>
        </p:nvSpPr>
        <p:spPr>
          <a:xfrm>
            <a:off x="6662057" y="2822712"/>
            <a:ext cx="51225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Fashion and Phones/Tablets share the same average fee of 11.48, indicating consistent pricing across popular categories.</a:t>
            </a:r>
          </a:p>
        </p:txBody>
      </p:sp>
      <p:sp>
        <p:nvSpPr>
          <p:cNvPr id="8" name="TextBox 7">
            <a:extLst>
              <a:ext uri="{FF2B5EF4-FFF2-40B4-BE49-F238E27FC236}">
                <a16:creationId xmlns:a16="http://schemas.microsoft.com/office/drawing/2014/main" id="{6FDDD09F-8B9E-47DF-E598-7DFF18C02EE1}"/>
              </a:ext>
            </a:extLst>
          </p:cNvPr>
          <p:cNvSpPr txBox="1"/>
          <p:nvPr/>
        </p:nvSpPr>
        <p:spPr>
          <a:xfrm>
            <a:off x="6662057" y="3746042"/>
            <a:ext cx="5306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Electronics and Home &amp; Office have the lowest average shipping fee at 11.47, showing minimal variation across categories.</a:t>
            </a:r>
          </a:p>
        </p:txBody>
      </p:sp>
    </p:spTree>
    <p:extLst>
      <p:ext uri="{BB962C8B-B14F-4D97-AF65-F5344CB8AC3E}">
        <p14:creationId xmlns:p14="http://schemas.microsoft.com/office/powerpoint/2010/main" val="180887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9827DC-2CD8-5AEA-95E0-546DA53AD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1" y="1319601"/>
            <a:ext cx="10810875" cy="3267075"/>
          </a:xfrm>
          <a:prstGeom prst="rect">
            <a:avLst/>
          </a:prstGeom>
        </p:spPr>
      </p:pic>
      <p:sp>
        <p:nvSpPr>
          <p:cNvPr id="5" name="TextBox 4">
            <a:extLst>
              <a:ext uri="{FF2B5EF4-FFF2-40B4-BE49-F238E27FC236}">
                <a16:creationId xmlns:a16="http://schemas.microsoft.com/office/drawing/2014/main" id="{3653C458-6809-B89F-04AE-A94B0B70D418}"/>
              </a:ext>
            </a:extLst>
          </p:cNvPr>
          <p:cNvSpPr txBox="1"/>
          <p:nvPr/>
        </p:nvSpPr>
        <p:spPr>
          <a:xfrm>
            <a:off x="625151" y="438539"/>
            <a:ext cx="853201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AVERAGE OF DELIVERY TIME BY PRODUCT CATEGORY</a:t>
            </a:r>
          </a:p>
        </p:txBody>
      </p:sp>
      <p:sp>
        <p:nvSpPr>
          <p:cNvPr id="6" name="TextBox 5">
            <a:extLst>
              <a:ext uri="{FF2B5EF4-FFF2-40B4-BE49-F238E27FC236}">
                <a16:creationId xmlns:a16="http://schemas.microsoft.com/office/drawing/2014/main" id="{38EA12BC-7D2E-F4FD-8F3B-2E13E9A292A9}"/>
              </a:ext>
            </a:extLst>
          </p:cNvPr>
          <p:cNvSpPr txBox="1"/>
          <p:nvPr/>
        </p:nvSpPr>
        <p:spPr>
          <a:xfrm>
            <a:off x="531845" y="4917233"/>
            <a:ext cx="1142066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Electronics have the longest average delivery time at 9.55 days, though only slightly above other categories.</a:t>
            </a:r>
          </a:p>
        </p:txBody>
      </p:sp>
      <p:sp>
        <p:nvSpPr>
          <p:cNvPr id="7" name="TextBox 6">
            <a:extLst>
              <a:ext uri="{FF2B5EF4-FFF2-40B4-BE49-F238E27FC236}">
                <a16:creationId xmlns:a16="http://schemas.microsoft.com/office/drawing/2014/main" id="{950E7E82-DD6C-A110-82FC-8F857E4DA3CC}"/>
              </a:ext>
            </a:extLst>
          </p:cNvPr>
          <p:cNvSpPr txBox="1"/>
          <p:nvPr/>
        </p:nvSpPr>
        <p:spPr>
          <a:xfrm>
            <a:off x="531845" y="5353733"/>
            <a:ext cx="10783721"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Fashion is delivered the fastest, averaging 9.51 days, suggesting better logistics or lighter packaging.</a:t>
            </a:r>
          </a:p>
        </p:txBody>
      </p:sp>
      <p:sp>
        <p:nvSpPr>
          <p:cNvPr id="8" name="TextBox 7">
            <a:extLst>
              <a:ext uri="{FF2B5EF4-FFF2-40B4-BE49-F238E27FC236}">
                <a16:creationId xmlns:a16="http://schemas.microsoft.com/office/drawing/2014/main" id="{D86E8D64-009D-A368-36F9-A7CCCCFC4166}"/>
              </a:ext>
            </a:extLst>
          </p:cNvPr>
          <p:cNvSpPr txBox="1"/>
          <p:nvPr/>
        </p:nvSpPr>
        <p:spPr>
          <a:xfrm>
            <a:off x="531845" y="5790233"/>
            <a:ext cx="1142066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overall delivery time is consistent across categories, with a very narrow range of just 0.04 days, indicating efficient delivery operations.</a:t>
            </a:r>
          </a:p>
        </p:txBody>
      </p:sp>
    </p:spTree>
    <p:extLst>
      <p:ext uri="{BB962C8B-B14F-4D97-AF65-F5344CB8AC3E}">
        <p14:creationId xmlns:p14="http://schemas.microsoft.com/office/powerpoint/2010/main" val="3850525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157A26-D289-0FBE-DE22-13216C53D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87" y="1372572"/>
            <a:ext cx="10868025" cy="3105150"/>
          </a:xfrm>
          <a:prstGeom prst="rect">
            <a:avLst/>
          </a:prstGeom>
        </p:spPr>
      </p:pic>
      <p:sp>
        <p:nvSpPr>
          <p:cNvPr id="5" name="TextBox 4">
            <a:extLst>
              <a:ext uri="{FF2B5EF4-FFF2-40B4-BE49-F238E27FC236}">
                <a16:creationId xmlns:a16="http://schemas.microsoft.com/office/drawing/2014/main" id="{D78C62EF-0C4C-7964-F785-F346E880F383}"/>
              </a:ext>
            </a:extLst>
          </p:cNvPr>
          <p:cNvSpPr txBox="1"/>
          <p:nvPr/>
        </p:nvSpPr>
        <p:spPr>
          <a:xfrm>
            <a:off x="661987" y="410546"/>
            <a:ext cx="332578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SALES BY PRODUCT</a:t>
            </a:r>
          </a:p>
        </p:txBody>
      </p:sp>
      <p:sp>
        <p:nvSpPr>
          <p:cNvPr id="6" name="TextBox 5">
            <a:extLst>
              <a:ext uri="{FF2B5EF4-FFF2-40B4-BE49-F238E27FC236}">
                <a16:creationId xmlns:a16="http://schemas.microsoft.com/office/drawing/2014/main" id="{16C2EAEE-634C-ABE9-84D8-9059FE0F1A26}"/>
              </a:ext>
            </a:extLst>
          </p:cNvPr>
          <p:cNvSpPr txBox="1"/>
          <p:nvPr/>
        </p:nvSpPr>
        <p:spPr>
          <a:xfrm>
            <a:off x="661987" y="4793417"/>
            <a:ext cx="7975260"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Canon EOS 600D Camera is the product that generated highest revenue.</a:t>
            </a:r>
          </a:p>
        </p:txBody>
      </p:sp>
      <p:sp>
        <p:nvSpPr>
          <p:cNvPr id="7" name="TextBox 6">
            <a:extLst>
              <a:ext uri="{FF2B5EF4-FFF2-40B4-BE49-F238E27FC236}">
                <a16:creationId xmlns:a16="http://schemas.microsoft.com/office/drawing/2014/main" id="{DA60DB7C-69AA-6CD1-8D7F-A1A877AFF5CF}"/>
              </a:ext>
            </a:extLst>
          </p:cNvPr>
          <p:cNvSpPr txBox="1"/>
          <p:nvPr/>
        </p:nvSpPr>
        <p:spPr>
          <a:xfrm>
            <a:off x="661987" y="5162749"/>
            <a:ext cx="8590813"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Bundle low-selling items with high-selling ones (e.g., discounts on accessories).</a:t>
            </a:r>
          </a:p>
        </p:txBody>
      </p:sp>
      <p:sp>
        <p:nvSpPr>
          <p:cNvPr id="8" name="TextBox 7">
            <a:extLst>
              <a:ext uri="{FF2B5EF4-FFF2-40B4-BE49-F238E27FC236}">
                <a16:creationId xmlns:a16="http://schemas.microsoft.com/office/drawing/2014/main" id="{364C5440-AF63-5598-C9A0-C0740FD0A5BF}"/>
              </a:ext>
            </a:extLst>
          </p:cNvPr>
          <p:cNvSpPr txBox="1"/>
          <p:nvPr/>
        </p:nvSpPr>
        <p:spPr>
          <a:xfrm>
            <a:off x="661987" y="5532081"/>
            <a:ext cx="6885218"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Run targeted promotions or discounts during seasonal periods</a:t>
            </a:r>
            <a:r>
              <a:rPr lang="en-US" dirty="0"/>
              <a:t>.</a:t>
            </a:r>
          </a:p>
        </p:txBody>
      </p:sp>
    </p:spTree>
    <p:extLst>
      <p:ext uri="{BB962C8B-B14F-4D97-AF65-F5344CB8AC3E}">
        <p14:creationId xmlns:p14="http://schemas.microsoft.com/office/powerpoint/2010/main" val="25233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0CF39-203B-7107-C7FF-DF85A6AD0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18267" cy="6857998"/>
          </a:xfrm>
          <a:prstGeom prst="rect">
            <a:avLst/>
          </a:prstGeom>
        </p:spPr>
      </p:pic>
    </p:spTree>
    <p:extLst>
      <p:ext uri="{BB962C8B-B14F-4D97-AF65-F5344CB8AC3E}">
        <p14:creationId xmlns:p14="http://schemas.microsoft.com/office/powerpoint/2010/main" val="114987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67CA7F-5933-E36C-A9FC-58ABE6C3E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 y="747155"/>
            <a:ext cx="12191178" cy="6110844"/>
          </a:xfrm>
          <a:prstGeom prst="rect">
            <a:avLst/>
          </a:prstGeom>
        </p:spPr>
      </p:pic>
      <p:sp>
        <p:nvSpPr>
          <p:cNvPr id="2" name="TextBox 1">
            <a:extLst>
              <a:ext uri="{FF2B5EF4-FFF2-40B4-BE49-F238E27FC236}">
                <a16:creationId xmlns:a16="http://schemas.microsoft.com/office/drawing/2014/main" id="{64E66C7B-7850-170B-8C7E-736F63BCEFD8}"/>
              </a:ext>
            </a:extLst>
          </p:cNvPr>
          <p:cNvSpPr txBox="1"/>
          <p:nvPr/>
        </p:nvSpPr>
        <p:spPr>
          <a:xfrm>
            <a:off x="4553338" y="223935"/>
            <a:ext cx="1791478" cy="523220"/>
          </a:xfrm>
          <a:prstGeom prst="rect">
            <a:avLst/>
          </a:prstGeom>
          <a:noFill/>
        </p:spPr>
        <p:txBody>
          <a:bodyPr wrap="square" rtlCol="0">
            <a:spAutoFit/>
          </a:bodyPr>
          <a:lstStyle/>
          <a:p>
            <a:r>
              <a:rPr lang="en-US" sz="2800" b="1" dirty="0"/>
              <a:t>PRODUCT</a:t>
            </a:r>
            <a:r>
              <a:rPr lang="en-US" dirty="0"/>
              <a:t> </a:t>
            </a:r>
            <a:endParaRPr lang="en-IN" dirty="0"/>
          </a:p>
        </p:txBody>
      </p:sp>
    </p:spTree>
    <p:extLst>
      <p:ext uri="{BB962C8B-B14F-4D97-AF65-F5344CB8AC3E}">
        <p14:creationId xmlns:p14="http://schemas.microsoft.com/office/powerpoint/2010/main" val="259360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22241-EAD8-A675-C5EE-86A20048B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5110"/>
            <a:ext cx="12192000" cy="6092890"/>
          </a:xfrm>
          <a:prstGeom prst="rect">
            <a:avLst/>
          </a:prstGeom>
        </p:spPr>
      </p:pic>
      <p:sp>
        <p:nvSpPr>
          <p:cNvPr id="2" name="TextBox 1">
            <a:extLst>
              <a:ext uri="{FF2B5EF4-FFF2-40B4-BE49-F238E27FC236}">
                <a16:creationId xmlns:a16="http://schemas.microsoft.com/office/drawing/2014/main" id="{1CE96006-BA87-9531-1174-33FDE279DFCC}"/>
              </a:ext>
            </a:extLst>
          </p:cNvPr>
          <p:cNvSpPr txBox="1"/>
          <p:nvPr/>
        </p:nvSpPr>
        <p:spPr>
          <a:xfrm>
            <a:off x="4058816" y="205273"/>
            <a:ext cx="3599960" cy="523220"/>
          </a:xfrm>
          <a:prstGeom prst="rect">
            <a:avLst/>
          </a:prstGeom>
          <a:noFill/>
        </p:spPr>
        <p:txBody>
          <a:bodyPr wrap="none" rtlCol="0">
            <a:spAutoFit/>
          </a:bodyPr>
          <a:lstStyle/>
          <a:p>
            <a:r>
              <a:rPr lang="en-US" sz="2800" b="1" dirty="0"/>
              <a:t>INDIVIDUAL PRODUCT</a:t>
            </a:r>
          </a:p>
        </p:txBody>
      </p:sp>
    </p:spTree>
    <p:extLst>
      <p:ext uri="{BB962C8B-B14F-4D97-AF65-F5344CB8AC3E}">
        <p14:creationId xmlns:p14="http://schemas.microsoft.com/office/powerpoint/2010/main" val="42104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00C04-A98F-3915-6C5D-BBE735467FEA}"/>
              </a:ext>
            </a:extLst>
          </p:cNvPr>
          <p:cNvSpPr txBox="1"/>
          <p:nvPr/>
        </p:nvSpPr>
        <p:spPr>
          <a:xfrm>
            <a:off x="634481" y="550506"/>
            <a:ext cx="348964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id="{E352813D-1C0C-7890-B979-DE6B666C71CC}"/>
              </a:ext>
            </a:extLst>
          </p:cNvPr>
          <p:cNvSpPr txBox="1"/>
          <p:nvPr/>
        </p:nvSpPr>
        <p:spPr>
          <a:xfrm>
            <a:off x="634481" y="1380930"/>
            <a:ext cx="1063689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Apply targeted discounts and bundle offers on high-priced, low-selling products to increase purchase intent</a:t>
            </a:r>
            <a:r>
              <a:rPr lang="en-US" dirty="0"/>
              <a:t>.</a:t>
            </a:r>
          </a:p>
        </p:txBody>
      </p:sp>
      <p:sp>
        <p:nvSpPr>
          <p:cNvPr id="5" name="TextBox 4">
            <a:extLst>
              <a:ext uri="{FF2B5EF4-FFF2-40B4-BE49-F238E27FC236}">
                <a16:creationId xmlns:a16="http://schemas.microsoft.com/office/drawing/2014/main" id="{01A3091F-3074-8C14-8368-EBAF5EFA77E2}"/>
              </a:ext>
            </a:extLst>
          </p:cNvPr>
          <p:cNvSpPr txBox="1"/>
          <p:nvPr/>
        </p:nvSpPr>
        <p:spPr>
          <a:xfrm>
            <a:off x="634481" y="2027261"/>
            <a:ext cx="1063689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Enhance product descriptions, images, and specifications to reduce customer confusion and return rates.</a:t>
            </a:r>
          </a:p>
        </p:txBody>
      </p:sp>
      <p:sp>
        <p:nvSpPr>
          <p:cNvPr id="6" name="TextBox 5">
            <a:extLst>
              <a:ext uri="{FF2B5EF4-FFF2-40B4-BE49-F238E27FC236}">
                <a16:creationId xmlns:a16="http://schemas.microsoft.com/office/drawing/2014/main" id="{FD857054-0F40-C20A-70AB-4BAFEF42C198}"/>
              </a:ext>
            </a:extLst>
          </p:cNvPr>
          <p:cNvSpPr txBox="1"/>
          <p:nvPr/>
        </p:nvSpPr>
        <p:spPr>
          <a:xfrm>
            <a:off x="634481" y="2673592"/>
            <a:ext cx="1076752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Encourage use of express delivery for premium orders and ensure clear communication for overseas shipping</a:t>
            </a:r>
            <a:r>
              <a:rPr lang="en-US" dirty="0"/>
              <a:t>.</a:t>
            </a:r>
          </a:p>
        </p:txBody>
      </p:sp>
      <p:sp>
        <p:nvSpPr>
          <p:cNvPr id="7" name="TextBox 6">
            <a:extLst>
              <a:ext uri="{FF2B5EF4-FFF2-40B4-BE49-F238E27FC236}">
                <a16:creationId xmlns:a16="http://schemas.microsoft.com/office/drawing/2014/main" id="{9A63EA46-933A-D63A-D5D6-BFAE17C36D0C}"/>
              </a:ext>
            </a:extLst>
          </p:cNvPr>
          <p:cNvSpPr txBox="1"/>
          <p:nvPr/>
        </p:nvSpPr>
        <p:spPr>
          <a:xfrm>
            <a:off x="634481" y="3319923"/>
            <a:ext cx="1063689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Introduce loyalty tiers (Platinum, Gold, Silver, Basic) with escalating benefits to retain and reward customers.</a:t>
            </a:r>
            <a:endParaRPr lang="en-US" dirty="0"/>
          </a:p>
        </p:txBody>
      </p:sp>
      <p:sp>
        <p:nvSpPr>
          <p:cNvPr id="8" name="TextBox 7">
            <a:extLst>
              <a:ext uri="{FF2B5EF4-FFF2-40B4-BE49-F238E27FC236}">
                <a16:creationId xmlns:a16="http://schemas.microsoft.com/office/drawing/2014/main" id="{C98C9347-849D-A311-FB58-12229D87D989}"/>
              </a:ext>
            </a:extLst>
          </p:cNvPr>
          <p:cNvSpPr txBox="1"/>
          <p:nvPr/>
        </p:nvSpPr>
        <p:spPr>
          <a:xfrm>
            <a:off x="634481" y="3985659"/>
            <a:ext cx="1076752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Allocate more resources to high-performing regions like Greater Accra and Ashanti for maximum ROI.</a:t>
            </a:r>
          </a:p>
        </p:txBody>
      </p:sp>
      <p:sp>
        <p:nvSpPr>
          <p:cNvPr id="9" name="TextBox 8">
            <a:extLst>
              <a:ext uri="{FF2B5EF4-FFF2-40B4-BE49-F238E27FC236}">
                <a16:creationId xmlns:a16="http://schemas.microsoft.com/office/drawing/2014/main" id="{685F39D6-F729-0D05-345C-6EDFE6E927A3}"/>
              </a:ext>
            </a:extLst>
          </p:cNvPr>
          <p:cNvSpPr txBox="1"/>
          <p:nvPr/>
        </p:nvSpPr>
        <p:spPr>
          <a:xfrm>
            <a:off x="634481" y="4447324"/>
            <a:ext cx="1076752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Address return reasons such as defects, wrong items, and missing parts through better QC and packaging.</a:t>
            </a:r>
          </a:p>
        </p:txBody>
      </p:sp>
      <p:sp>
        <p:nvSpPr>
          <p:cNvPr id="10" name="TextBox 9">
            <a:extLst>
              <a:ext uri="{FF2B5EF4-FFF2-40B4-BE49-F238E27FC236}">
                <a16:creationId xmlns:a16="http://schemas.microsoft.com/office/drawing/2014/main" id="{11AB89D3-2BC7-DF85-A480-808603631B72}"/>
              </a:ext>
            </a:extLst>
          </p:cNvPr>
          <p:cNvSpPr txBox="1"/>
          <p:nvPr/>
        </p:nvSpPr>
        <p:spPr>
          <a:xfrm>
            <a:off x="634481" y="5185988"/>
            <a:ext cx="1076752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Track trends in sales, returns, and ratings to iteratively improve product, logistics, and marketing performance.</a:t>
            </a:r>
          </a:p>
        </p:txBody>
      </p:sp>
    </p:spTree>
    <p:extLst>
      <p:ext uri="{BB962C8B-B14F-4D97-AF65-F5344CB8AC3E}">
        <p14:creationId xmlns:p14="http://schemas.microsoft.com/office/powerpoint/2010/main" val="87726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BF7DD-97F1-A880-1290-6566EE637AF5}"/>
              </a:ext>
            </a:extLst>
          </p:cNvPr>
          <p:cNvSpPr txBox="1"/>
          <p:nvPr/>
        </p:nvSpPr>
        <p:spPr>
          <a:xfrm>
            <a:off x="877078" y="727788"/>
            <a:ext cx="225414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CONCLUSION</a:t>
            </a:r>
          </a:p>
        </p:txBody>
      </p:sp>
      <p:sp>
        <p:nvSpPr>
          <p:cNvPr id="4" name="TextBox 3">
            <a:extLst>
              <a:ext uri="{FF2B5EF4-FFF2-40B4-BE49-F238E27FC236}">
                <a16:creationId xmlns:a16="http://schemas.microsoft.com/office/drawing/2014/main" id="{377C81F0-0D2A-92DD-F492-502F4647F98C}"/>
              </a:ext>
            </a:extLst>
          </p:cNvPr>
          <p:cNvSpPr txBox="1"/>
          <p:nvPr/>
        </p:nvSpPr>
        <p:spPr>
          <a:xfrm>
            <a:off x="877078" y="2006082"/>
            <a:ext cx="999308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Revenue shows year-on-year growth, with a major spike in 2020, likely due to increased online adoption.</a:t>
            </a:r>
          </a:p>
        </p:txBody>
      </p:sp>
      <p:sp>
        <p:nvSpPr>
          <p:cNvPr id="5" name="TextBox 4">
            <a:extLst>
              <a:ext uri="{FF2B5EF4-FFF2-40B4-BE49-F238E27FC236}">
                <a16:creationId xmlns:a16="http://schemas.microsoft.com/office/drawing/2014/main" id="{B223CB72-3A3F-9D04-988F-0F54A3F4F0A3}"/>
              </a:ext>
            </a:extLst>
          </p:cNvPr>
          <p:cNvSpPr txBox="1"/>
          <p:nvPr/>
        </p:nvSpPr>
        <p:spPr>
          <a:xfrm>
            <a:off x="877078" y="2652413"/>
            <a:ext cx="999308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Products like Canon EOS 600D, Fashion, and Electronics dominate revenue, but high-ticket underperformers need targeted promotions.</a:t>
            </a:r>
          </a:p>
        </p:txBody>
      </p:sp>
      <p:sp>
        <p:nvSpPr>
          <p:cNvPr id="6" name="TextBox 5">
            <a:extLst>
              <a:ext uri="{FF2B5EF4-FFF2-40B4-BE49-F238E27FC236}">
                <a16:creationId xmlns:a16="http://schemas.microsoft.com/office/drawing/2014/main" id="{2AB4604E-716B-A037-C727-40256C858DA1}"/>
              </a:ext>
            </a:extLst>
          </p:cNvPr>
          <p:cNvSpPr txBox="1"/>
          <p:nvPr/>
        </p:nvSpPr>
        <p:spPr>
          <a:xfrm>
            <a:off x="877078" y="3298744"/>
            <a:ext cx="999308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Delivery experience directly impacts ratings, especially for products shipped from abroad—transparency and speed are key levers here.</a:t>
            </a:r>
          </a:p>
        </p:txBody>
      </p:sp>
      <p:sp>
        <p:nvSpPr>
          <p:cNvPr id="7" name="TextBox 6">
            <a:extLst>
              <a:ext uri="{FF2B5EF4-FFF2-40B4-BE49-F238E27FC236}">
                <a16:creationId xmlns:a16="http://schemas.microsoft.com/office/drawing/2014/main" id="{FE376099-C040-5676-21C9-29FBF9152C52}"/>
              </a:ext>
            </a:extLst>
          </p:cNvPr>
          <p:cNvSpPr txBox="1"/>
          <p:nvPr/>
        </p:nvSpPr>
        <p:spPr>
          <a:xfrm>
            <a:off x="877078" y="3945075"/>
            <a:ext cx="999308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Customer segmentation and regional trends present actionable strategies to enhance marketing, logistics, and inventory management.</a:t>
            </a:r>
          </a:p>
        </p:txBody>
      </p:sp>
      <p:sp>
        <p:nvSpPr>
          <p:cNvPr id="8" name="TextBox 7">
            <a:extLst>
              <a:ext uri="{FF2B5EF4-FFF2-40B4-BE49-F238E27FC236}">
                <a16:creationId xmlns:a16="http://schemas.microsoft.com/office/drawing/2014/main" id="{EE7F5080-5819-F9FF-132D-7BE72CCAAFFE}"/>
              </a:ext>
            </a:extLst>
          </p:cNvPr>
          <p:cNvSpPr txBox="1"/>
          <p:nvPr/>
        </p:nvSpPr>
        <p:spPr>
          <a:xfrm>
            <a:off x="877078" y="4591406"/>
            <a:ext cx="999308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data is a goldmine: address packaging, listing accuracy, and fulfillment processes to reduce return volume.</a:t>
            </a:r>
          </a:p>
        </p:txBody>
      </p:sp>
    </p:spTree>
    <p:extLst>
      <p:ext uri="{BB962C8B-B14F-4D97-AF65-F5344CB8AC3E}">
        <p14:creationId xmlns:p14="http://schemas.microsoft.com/office/powerpoint/2010/main" val="288416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BD7F5-F862-DD4E-9800-50D4D95A53EF}"/>
              </a:ext>
            </a:extLst>
          </p:cNvPr>
          <p:cNvSpPr txBox="1"/>
          <p:nvPr/>
        </p:nvSpPr>
        <p:spPr>
          <a:xfrm>
            <a:off x="0" y="482472"/>
            <a:ext cx="4798266" cy="461665"/>
          </a:xfrm>
          <a:prstGeom prst="rect">
            <a:avLst/>
          </a:prstGeom>
          <a:noFill/>
        </p:spPr>
        <p:txBody>
          <a:bodyPr wrap="square">
            <a:spAutoFit/>
          </a:bodyPr>
          <a:lstStyle/>
          <a:p>
            <a:pPr algn="ctr"/>
            <a:r>
              <a:rPr lang="en-GB" sz="2400" b="1" dirty="0">
                <a:latin typeface="Arial" panose="020B0604020202020204" pitchFamily="34" charset="0"/>
                <a:cs typeface="Arial" panose="020B0604020202020204" pitchFamily="34" charset="0"/>
              </a:rPr>
              <a:t>PROJECT DESCRIPTION</a:t>
            </a:r>
            <a:endParaRPr lang="en-US" sz="24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2E509D7-CB06-C0C3-75F1-BEC13B0A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7503"/>
            <a:ext cx="6251510" cy="5150498"/>
          </a:xfrm>
          <a:prstGeom prst="rect">
            <a:avLst/>
          </a:prstGeom>
        </p:spPr>
      </p:pic>
      <p:sp>
        <p:nvSpPr>
          <p:cNvPr id="2" name="TextBox 1">
            <a:extLst>
              <a:ext uri="{FF2B5EF4-FFF2-40B4-BE49-F238E27FC236}">
                <a16:creationId xmlns:a16="http://schemas.microsoft.com/office/drawing/2014/main" id="{75B1C874-F029-BE6F-A624-9C005864AE8C}"/>
              </a:ext>
            </a:extLst>
          </p:cNvPr>
          <p:cNvSpPr txBox="1"/>
          <p:nvPr/>
        </p:nvSpPr>
        <p:spPr>
          <a:xfrm>
            <a:off x="6746032" y="1933182"/>
            <a:ext cx="4870580" cy="2862322"/>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Amazon </a:t>
            </a:r>
            <a:r>
              <a:rPr lang="en-US" dirty="0">
                <a:latin typeface="Arial" panose="020B0604020202020204" pitchFamily="34" charset="0"/>
                <a:cs typeface="Arial" panose="020B0604020202020204" pitchFamily="34" charset="0"/>
              </a:rPr>
              <a:t>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a:t>
            </a:r>
          </a:p>
        </p:txBody>
      </p:sp>
    </p:spTree>
    <p:extLst>
      <p:ext uri="{BB962C8B-B14F-4D97-AF65-F5344CB8AC3E}">
        <p14:creationId xmlns:p14="http://schemas.microsoft.com/office/powerpoint/2010/main" val="1903074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DEC254-EAFB-CB5F-2937-DC9C24ED3E32}"/>
              </a:ext>
            </a:extLst>
          </p:cNvPr>
          <p:cNvSpPr txBox="1"/>
          <p:nvPr/>
        </p:nvSpPr>
        <p:spPr>
          <a:xfrm>
            <a:off x="2666223" y="3300318"/>
            <a:ext cx="6097554" cy="646331"/>
          </a:xfrm>
          <a:prstGeom prst="rect">
            <a:avLst/>
          </a:prstGeom>
          <a:noFill/>
        </p:spPr>
        <p:txBody>
          <a:bodyPr wrap="square">
            <a:spAutoFit/>
          </a:bodyPr>
          <a:lstStyle/>
          <a:p>
            <a:pPr algn="ctr"/>
            <a:r>
              <a:rPr lang="en-IN" sz="3600" b="1" dirty="0">
                <a:latin typeface="Arial" panose="020B0604020202020204" pitchFamily="34" charset="0"/>
                <a:cs typeface="Arial" panose="020B0604020202020204" pitchFamily="34" charset="0"/>
              </a:rPr>
              <a:t>Thanks!</a:t>
            </a:r>
          </a:p>
        </p:txBody>
      </p:sp>
      <p:sp>
        <p:nvSpPr>
          <p:cNvPr id="4" name="Freeform: Shape 3">
            <a:extLst>
              <a:ext uri="{FF2B5EF4-FFF2-40B4-BE49-F238E27FC236}">
                <a16:creationId xmlns:a16="http://schemas.microsoft.com/office/drawing/2014/main" id="{D3913D59-70F9-1FFA-2BB6-9A59881D95EA}"/>
              </a:ext>
            </a:extLst>
          </p:cNvPr>
          <p:cNvSpPr/>
          <p:nvPr/>
        </p:nvSpPr>
        <p:spPr>
          <a:xfrm>
            <a:off x="4636606" y="3867382"/>
            <a:ext cx="1971876" cy="368374"/>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C3A428B7-18B7-E93D-901B-56367C68765E}"/>
              </a:ext>
            </a:extLst>
          </p:cNvPr>
          <p:cNvSpPr/>
          <p:nvPr/>
        </p:nvSpPr>
        <p:spPr>
          <a:xfrm>
            <a:off x="6393463" y="3832087"/>
            <a:ext cx="405318" cy="330866"/>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239921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7B6E4-F3AD-20EC-667B-D3271B068AFD}"/>
              </a:ext>
            </a:extLst>
          </p:cNvPr>
          <p:cNvSpPr txBox="1"/>
          <p:nvPr/>
        </p:nvSpPr>
        <p:spPr>
          <a:xfrm>
            <a:off x="212271" y="948690"/>
            <a:ext cx="5883729" cy="5909310"/>
          </a:xfrm>
          <a:prstGeom prst="rect">
            <a:avLst/>
          </a:prstGeom>
          <a:noFill/>
        </p:spPr>
        <p:txBody>
          <a:bodyPr wrap="square">
            <a:spAutoFit/>
          </a:bodyPr>
          <a:lstStyle/>
          <a:p>
            <a:pPr marL="285750" indent="-285750" rtl="0" fontAlgn="base">
              <a:spcBef>
                <a:spcPts val="1200"/>
              </a:spcBef>
              <a:buFont typeface="Arial" panose="020B0604020202020204" pitchFamily="34" charset="0"/>
              <a:buChar char="•"/>
            </a:pPr>
            <a:r>
              <a:rPr lang="en-US" sz="1800" b="1" i="0" u="none" strike="noStrike" dirty="0" err="1">
                <a:solidFill>
                  <a:srgbClr val="000000"/>
                </a:solidFill>
                <a:effectLst/>
                <a:latin typeface="Arial" panose="020B0604020202020204" pitchFamily="34" charset="0"/>
                <a:cs typeface="Arial" panose="020B0604020202020204" pitchFamily="34" charset="0"/>
              </a:rPr>
              <a:t>OrderDate</a:t>
            </a:r>
            <a:r>
              <a:rPr lang="en-US" sz="1800" b="1" i="0" u="none" strike="noStrike" dirty="0">
                <a:solidFill>
                  <a:srgbClr val="000000"/>
                </a:solidFill>
                <a:effectLst/>
                <a:latin typeface="Arial" panose="020B0604020202020204" pitchFamily="34" charset="0"/>
                <a:cs typeface="Arial" panose="020B0604020202020204" pitchFamily="34" charset="0"/>
              </a:rPr>
              <a:t>:</a:t>
            </a:r>
            <a:r>
              <a:rPr lang="en-US" sz="1800" b="0" i="0" u="none" strike="noStrike" dirty="0">
                <a:solidFill>
                  <a:srgbClr val="000000"/>
                </a:solidFill>
                <a:effectLst/>
                <a:latin typeface="Arial" panose="020B0604020202020204" pitchFamily="34" charset="0"/>
                <a:cs typeface="Arial" panose="020B0604020202020204" pitchFamily="34" charset="0"/>
              </a:rPr>
              <a:t> The date when the order was placed.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err="1">
                <a:solidFill>
                  <a:srgbClr val="000000"/>
                </a:solidFill>
                <a:effectLst/>
                <a:latin typeface="Arial" panose="020B0604020202020204" pitchFamily="34" charset="0"/>
                <a:cs typeface="Arial" panose="020B0604020202020204" pitchFamily="34" charset="0"/>
              </a:rPr>
              <a:t>OrderID</a:t>
            </a:r>
            <a:r>
              <a:rPr lang="en-US" sz="1800" b="1" i="0" u="none" strike="noStrike" dirty="0">
                <a:solidFill>
                  <a:srgbClr val="000000"/>
                </a:solidFill>
                <a:effectLst/>
                <a:latin typeface="Arial" panose="020B0604020202020204" pitchFamily="34" charset="0"/>
                <a:cs typeface="Arial" panose="020B0604020202020204" pitchFamily="34" charset="0"/>
              </a:rPr>
              <a:t>:</a:t>
            </a:r>
            <a:r>
              <a:rPr lang="en-US" sz="1800" b="0" i="0" u="none" strike="noStrike" dirty="0">
                <a:solidFill>
                  <a:srgbClr val="000000"/>
                </a:solidFill>
                <a:effectLst/>
                <a:latin typeface="Arial" panose="020B0604020202020204" pitchFamily="34" charset="0"/>
                <a:cs typeface="Arial" panose="020B0604020202020204" pitchFamily="34" charset="0"/>
              </a:rPr>
              <a:t> A unique identifier for each order.</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Delivery Date:</a:t>
            </a:r>
            <a:r>
              <a:rPr lang="en-US" sz="1800" b="0" i="0" u="none" strike="noStrike" dirty="0">
                <a:solidFill>
                  <a:srgbClr val="000000"/>
                </a:solidFill>
                <a:effectLst/>
                <a:latin typeface="Arial" panose="020B0604020202020204" pitchFamily="34" charset="0"/>
                <a:cs typeface="Arial" panose="020B0604020202020204" pitchFamily="34" charset="0"/>
              </a:rPr>
              <a:t> The date when the order is scheduled to   be delivered.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err="1">
                <a:solidFill>
                  <a:srgbClr val="000000"/>
                </a:solidFill>
                <a:effectLst/>
                <a:latin typeface="Arial" panose="020B0604020202020204" pitchFamily="34" charset="0"/>
                <a:cs typeface="Arial" panose="020B0604020202020204" pitchFamily="34" charset="0"/>
              </a:rPr>
              <a:t>CustomerID</a:t>
            </a:r>
            <a:r>
              <a:rPr lang="en-US" sz="1800" b="1"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a:solidFill>
                  <a:srgbClr val="000000"/>
                </a:solidFill>
                <a:effectLst/>
                <a:latin typeface="Arial" panose="020B0604020202020204" pitchFamily="34" charset="0"/>
                <a:cs typeface="Arial" panose="020B0604020202020204" pitchFamily="34" charset="0"/>
              </a:rPr>
              <a:t>A unique identifier for each customer.</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Customer Age:</a:t>
            </a:r>
            <a:r>
              <a:rPr lang="en-US" sz="1800" b="0" i="0" u="none" strike="noStrike" dirty="0">
                <a:solidFill>
                  <a:srgbClr val="000000"/>
                </a:solidFill>
                <a:effectLst/>
                <a:latin typeface="Arial" panose="020B0604020202020204" pitchFamily="34" charset="0"/>
                <a:cs typeface="Arial" panose="020B0604020202020204" pitchFamily="34" charset="0"/>
              </a:rPr>
              <a:t> The age of the customer.</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Customer Gender:</a:t>
            </a:r>
            <a:r>
              <a:rPr lang="en-US" sz="1800" b="0" i="0" u="none" strike="noStrike" dirty="0">
                <a:solidFill>
                  <a:srgbClr val="000000"/>
                </a:solidFill>
                <a:effectLst/>
                <a:latin typeface="Arial" panose="020B0604020202020204" pitchFamily="34" charset="0"/>
                <a:cs typeface="Arial" panose="020B0604020202020204" pitchFamily="34" charset="0"/>
              </a:rPr>
              <a:t> The gender of the customer (M for male, F for female).</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Location:</a:t>
            </a:r>
            <a:r>
              <a:rPr lang="en-US" sz="1800" b="0" i="0" u="none" strike="noStrike" dirty="0">
                <a:solidFill>
                  <a:srgbClr val="000000"/>
                </a:solidFill>
                <a:effectLst/>
                <a:latin typeface="Arial" panose="020B0604020202020204" pitchFamily="34" charset="0"/>
                <a:cs typeface="Arial" panose="020B0604020202020204" pitchFamily="34" charset="0"/>
              </a:rPr>
              <a:t> The geographical area where the customer is located.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Zone: </a:t>
            </a:r>
            <a:r>
              <a:rPr lang="en-US" sz="1800" b="0" i="0" u="none" strike="noStrike" dirty="0">
                <a:solidFill>
                  <a:srgbClr val="000000"/>
                </a:solidFill>
                <a:effectLst/>
                <a:latin typeface="Arial" panose="020B0604020202020204" pitchFamily="34" charset="0"/>
                <a:cs typeface="Arial" panose="020B0604020202020204" pitchFamily="34" charset="0"/>
              </a:rPr>
              <a:t>Specific zone within the location for delivery purposes.</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Delivery Type:</a:t>
            </a:r>
            <a:r>
              <a:rPr lang="en-US" sz="1800" b="0" i="0" u="none" strike="noStrike" dirty="0">
                <a:solidFill>
                  <a:srgbClr val="000000"/>
                </a:solidFill>
                <a:effectLst/>
                <a:latin typeface="Arial" panose="020B0604020202020204" pitchFamily="34" charset="0"/>
                <a:cs typeface="Arial" panose="020B0604020202020204" pitchFamily="34" charset="0"/>
              </a:rPr>
              <a:t> The method by which the order is delivered (e.g., Express, Standard).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spcAft>
                <a:spcPts val="10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Product Category:</a:t>
            </a:r>
            <a:r>
              <a:rPr lang="en-US" sz="1800" b="0" i="0" u="none" strike="noStrike" dirty="0">
                <a:solidFill>
                  <a:srgbClr val="000000"/>
                </a:solidFill>
                <a:effectLst/>
                <a:latin typeface="Arial" panose="020B0604020202020204" pitchFamily="34" charset="0"/>
                <a:cs typeface="Arial" panose="020B0604020202020204" pitchFamily="34" charset="0"/>
              </a:rPr>
              <a:t> The broad category to which the product belongs.</a:t>
            </a:r>
            <a:endParaRPr lang="en-US" sz="1800" b="1" i="0" u="none" strike="noStrike" dirty="0">
              <a:solidFill>
                <a:srgbClr val="000000"/>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1C04F0-BF1D-54C1-4366-CA67EABAB774}"/>
              </a:ext>
            </a:extLst>
          </p:cNvPr>
          <p:cNvSpPr txBox="1"/>
          <p:nvPr/>
        </p:nvSpPr>
        <p:spPr>
          <a:xfrm>
            <a:off x="6094446" y="948690"/>
            <a:ext cx="5979366" cy="5478423"/>
          </a:xfrm>
          <a:prstGeom prst="rect">
            <a:avLst/>
          </a:prstGeom>
          <a:noFill/>
        </p:spPr>
        <p:txBody>
          <a:bodyPr wrap="square">
            <a:spAutoFit/>
          </a:bodyPr>
          <a:lstStyle/>
          <a:p>
            <a:pPr marL="285750" indent="-285750" rtl="0" fontAlgn="base">
              <a:spcBef>
                <a:spcPts val="1200"/>
              </a:spcBef>
              <a:buFont typeface="Arial" panose="020B0604020202020204" pitchFamily="34" charset="0"/>
              <a:buChar char="•"/>
            </a:pPr>
            <a:r>
              <a:rPr lang="en-US" sz="1800" b="1" i="0" u="none" strike="noStrike" dirty="0" err="1">
                <a:solidFill>
                  <a:srgbClr val="000000"/>
                </a:solidFill>
                <a:effectLst/>
                <a:latin typeface="Arial" panose="020B0604020202020204" pitchFamily="34" charset="0"/>
                <a:cs typeface="Arial" panose="020B0604020202020204" pitchFamily="34" charset="0"/>
              </a:rPr>
              <a:t>SubCategory</a:t>
            </a:r>
            <a:r>
              <a:rPr lang="en-US" sz="1800" b="1" i="0" u="none" strike="noStrike" dirty="0">
                <a:solidFill>
                  <a:srgbClr val="000000"/>
                </a:solidFill>
                <a:effectLst/>
                <a:latin typeface="Arial" panose="020B0604020202020204" pitchFamily="34" charset="0"/>
                <a:cs typeface="Arial" panose="020B0604020202020204" pitchFamily="34" charset="0"/>
              </a:rPr>
              <a:t>:</a:t>
            </a:r>
            <a:r>
              <a:rPr lang="en-US" sz="1800" b="0" i="0" u="none" strike="noStrike" dirty="0">
                <a:solidFill>
                  <a:srgbClr val="000000"/>
                </a:solidFill>
                <a:effectLst/>
                <a:latin typeface="Arial" panose="020B0604020202020204" pitchFamily="34" charset="0"/>
                <a:cs typeface="Arial" panose="020B0604020202020204" pitchFamily="34" charset="0"/>
              </a:rPr>
              <a:t> A more specific classification within the product category.</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Product:</a:t>
            </a:r>
            <a:r>
              <a:rPr lang="en-US" sz="1800" b="0" i="0" u="none" strike="noStrike" dirty="0">
                <a:solidFill>
                  <a:srgbClr val="000000"/>
                </a:solidFill>
                <a:effectLst/>
                <a:latin typeface="Arial" panose="020B0604020202020204" pitchFamily="34" charset="0"/>
                <a:cs typeface="Arial" panose="020B0604020202020204" pitchFamily="34" charset="0"/>
              </a:rPr>
              <a:t> The name or description of the product ordered.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Unit Price:</a:t>
            </a:r>
            <a:r>
              <a:rPr lang="en-US" sz="1800" b="0" i="0" u="none" strike="noStrike" dirty="0">
                <a:solidFill>
                  <a:srgbClr val="000000"/>
                </a:solidFill>
                <a:effectLst/>
                <a:latin typeface="Arial" panose="020B0604020202020204" pitchFamily="34" charset="0"/>
                <a:cs typeface="Arial" panose="020B0604020202020204" pitchFamily="34" charset="0"/>
              </a:rPr>
              <a:t> The price per unit of the product.</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Shipping Fee:</a:t>
            </a:r>
            <a:r>
              <a:rPr lang="en-US" sz="1800" b="0" i="0" u="none" strike="noStrike" dirty="0">
                <a:solidFill>
                  <a:srgbClr val="000000"/>
                </a:solidFill>
                <a:effectLst/>
                <a:latin typeface="Arial" panose="020B0604020202020204" pitchFamily="34" charset="0"/>
                <a:cs typeface="Arial" panose="020B0604020202020204" pitchFamily="34" charset="0"/>
              </a:rPr>
              <a:t> The fee charged for shipping the product.</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Order Quantity:</a:t>
            </a:r>
            <a:r>
              <a:rPr lang="en-US" sz="1800" b="0" i="0" u="none" strike="noStrike" dirty="0">
                <a:solidFill>
                  <a:srgbClr val="000000"/>
                </a:solidFill>
                <a:effectLst/>
                <a:latin typeface="Arial" panose="020B0604020202020204" pitchFamily="34" charset="0"/>
                <a:cs typeface="Arial" panose="020B0604020202020204" pitchFamily="34" charset="0"/>
              </a:rPr>
              <a:t> The quantity of the product ordered.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Sale Price:</a:t>
            </a:r>
            <a:r>
              <a:rPr lang="en-US" sz="1800" b="0" i="0" u="none" strike="noStrike" dirty="0">
                <a:solidFill>
                  <a:srgbClr val="000000"/>
                </a:solidFill>
                <a:effectLst/>
                <a:latin typeface="Arial" panose="020B0604020202020204" pitchFamily="34" charset="0"/>
                <a:cs typeface="Arial" panose="020B0604020202020204" pitchFamily="34" charset="0"/>
              </a:rPr>
              <a:t> The total sale price of the order.</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Status:</a:t>
            </a:r>
            <a:r>
              <a:rPr lang="en-US" sz="1800" b="0" i="0" u="none" strike="noStrike" dirty="0">
                <a:solidFill>
                  <a:srgbClr val="000000"/>
                </a:solidFill>
                <a:effectLst/>
                <a:latin typeface="Arial" panose="020B0604020202020204" pitchFamily="34" charset="0"/>
                <a:cs typeface="Arial" panose="020B0604020202020204" pitchFamily="34" charset="0"/>
              </a:rPr>
              <a:t> Current status of the order (e.g., Delivered, Returned).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Reason: </a:t>
            </a:r>
            <a:r>
              <a:rPr lang="en-US" sz="1800" b="0" i="0" u="none" strike="noStrike" dirty="0">
                <a:solidFill>
                  <a:srgbClr val="000000"/>
                </a:solidFill>
                <a:effectLst/>
                <a:latin typeface="Arial" panose="020B0604020202020204" pitchFamily="34" charset="0"/>
                <a:cs typeface="Arial" panose="020B0604020202020204" pitchFamily="34" charset="0"/>
              </a:rPr>
              <a:t>The reason for the return or an empty field if delivered.</a:t>
            </a: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1200"/>
              </a:spcBef>
              <a:spcAft>
                <a:spcPts val="10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Rating:</a:t>
            </a:r>
            <a:r>
              <a:rPr lang="en-US" sz="1800" b="0" i="0" u="none" strike="noStrike" dirty="0">
                <a:solidFill>
                  <a:srgbClr val="000000"/>
                </a:solidFill>
                <a:effectLst/>
                <a:latin typeface="Arial" panose="020B0604020202020204" pitchFamily="34" charset="0"/>
                <a:cs typeface="Arial" panose="020B0604020202020204" pitchFamily="34" charset="0"/>
              </a:rPr>
              <a:t> Customer rating for the order on a scale (e.g., 1 to 5).</a:t>
            </a:r>
            <a:endParaRPr lang="en-US" sz="1800" b="1" i="0" u="none" strike="noStrike" dirty="0">
              <a:solidFill>
                <a:srgbClr val="00000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594490-810F-A9D8-5E44-692A7F685AEC}"/>
              </a:ext>
            </a:extLst>
          </p:cNvPr>
          <p:cNvSpPr txBox="1"/>
          <p:nvPr/>
        </p:nvSpPr>
        <p:spPr>
          <a:xfrm>
            <a:off x="212271" y="286970"/>
            <a:ext cx="6097554"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DATA DESCRIPTION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17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22DE56-B883-5052-E332-1FCF832E906A}"/>
              </a:ext>
            </a:extLst>
          </p:cNvPr>
          <p:cNvSpPr txBox="1"/>
          <p:nvPr/>
        </p:nvSpPr>
        <p:spPr>
          <a:xfrm>
            <a:off x="370892" y="342514"/>
            <a:ext cx="6097554"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KEY METRICS</a:t>
            </a:r>
            <a:endParaRPr lang="en-US" sz="2400" dirty="0">
              <a:latin typeface="Arial" panose="020B0604020202020204" pitchFamily="34" charset="0"/>
              <a:cs typeface="Arial" panose="020B0604020202020204" pitchFamily="34" charset="0"/>
            </a:endParaRPr>
          </a:p>
        </p:txBody>
      </p:sp>
      <p:pic>
        <p:nvPicPr>
          <p:cNvPr id="1028" name="Picture 4" descr="4+ Thousand Amazon Box Delivery Royalty-Free Images, Stock Photos &amp;  Pictures | Shutterstock">
            <a:extLst>
              <a:ext uri="{FF2B5EF4-FFF2-40B4-BE49-F238E27FC236}">
                <a16:creationId xmlns:a16="http://schemas.microsoft.com/office/drawing/2014/main" id="{C515F297-8EDC-1AA2-658F-4FD99D9FF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709" y="1931827"/>
            <a:ext cx="6225476" cy="49261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CC6EB23-5A8D-04F2-DABF-87960A647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16" y="1244470"/>
            <a:ext cx="1638300" cy="1028700"/>
          </a:xfrm>
          <a:prstGeom prst="rect">
            <a:avLst/>
          </a:prstGeom>
        </p:spPr>
      </p:pic>
      <p:pic>
        <p:nvPicPr>
          <p:cNvPr id="8" name="Picture 7">
            <a:extLst>
              <a:ext uri="{FF2B5EF4-FFF2-40B4-BE49-F238E27FC236}">
                <a16:creationId xmlns:a16="http://schemas.microsoft.com/office/drawing/2014/main" id="{368200EA-DEE5-12F0-2790-4B4AB1007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56" y="3913025"/>
            <a:ext cx="1618860" cy="971550"/>
          </a:xfrm>
          <a:prstGeom prst="rect">
            <a:avLst/>
          </a:prstGeom>
        </p:spPr>
      </p:pic>
      <p:pic>
        <p:nvPicPr>
          <p:cNvPr id="10" name="Picture 9">
            <a:extLst>
              <a:ext uri="{FF2B5EF4-FFF2-40B4-BE49-F238E27FC236}">
                <a16:creationId xmlns:a16="http://schemas.microsoft.com/office/drawing/2014/main" id="{DB61126B-B399-2957-A1F4-DA78659838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41" y="5265089"/>
            <a:ext cx="1590675" cy="971550"/>
          </a:xfrm>
          <a:prstGeom prst="rect">
            <a:avLst/>
          </a:prstGeom>
        </p:spPr>
      </p:pic>
      <p:pic>
        <p:nvPicPr>
          <p:cNvPr id="12" name="Picture 11">
            <a:extLst>
              <a:ext uri="{FF2B5EF4-FFF2-40B4-BE49-F238E27FC236}">
                <a16:creationId xmlns:a16="http://schemas.microsoft.com/office/drawing/2014/main" id="{96E80670-A098-971A-F8CB-8987379F2D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0343" y="1244470"/>
            <a:ext cx="1685925" cy="952500"/>
          </a:xfrm>
          <a:prstGeom prst="rect">
            <a:avLst/>
          </a:prstGeom>
        </p:spPr>
      </p:pic>
      <p:pic>
        <p:nvPicPr>
          <p:cNvPr id="14" name="Picture 13">
            <a:extLst>
              <a:ext uri="{FF2B5EF4-FFF2-40B4-BE49-F238E27FC236}">
                <a16:creationId xmlns:a16="http://schemas.microsoft.com/office/drawing/2014/main" id="{B370CA40-6043-FA73-EACF-22B64C09AC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343" y="2595272"/>
            <a:ext cx="1685925" cy="1007769"/>
          </a:xfrm>
          <a:prstGeom prst="rect">
            <a:avLst/>
          </a:prstGeom>
        </p:spPr>
      </p:pic>
      <p:pic>
        <p:nvPicPr>
          <p:cNvPr id="16" name="Picture 15">
            <a:extLst>
              <a:ext uri="{FF2B5EF4-FFF2-40B4-BE49-F238E27FC236}">
                <a16:creationId xmlns:a16="http://schemas.microsoft.com/office/drawing/2014/main" id="{62D6669B-4E71-0151-204D-CBA1449171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0342" y="3889698"/>
            <a:ext cx="1685925" cy="1028700"/>
          </a:xfrm>
          <a:prstGeom prst="rect">
            <a:avLst/>
          </a:prstGeom>
        </p:spPr>
      </p:pic>
      <p:pic>
        <p:nvPicPr>
          <p:cNvPr id="18" name="Picture 17">
            <a:extLst>
              <a:ext uri="{FF2B5EF4-FFF2-40B4-BE49-F238E27FC236}">
                <a16:creationId xmlns:a16="http://schemas.microsoft.com/office/drawing/2014/main" id="{958C2EE1-4302-5539-DBDD-82A01B9B63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0342" y="5205055"/>
            <a:ext cx="1685925" cy="1000125"/>
          </a:xfrm>
          <a:prstGeom prst="rect">
            <a:avLst/>
          </a:prstGeom>
        </p:spPr>
      </p:pic>
      <p:pic>
        <p:nvPicPr>
          <p:cNvPr id="20" name="Picture 19">
            <a:extLst>
              <a:ext uri="{FF2B5EF4-FFF2-40B4-BE49-F238E27FC236}">
                <a16:creationId xmlns:a16="http://schemas.microsoft.com/office/drawing/2014/main" id="{8412DC19-38D1-71E6-386B-72A7B2B55C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8541" y="2663209"/>
            <a:ext cx="1590675" cy="981075"/>
          </a:xfrm>
          <a:prstGeom prst="rect">
            <a:avLst/>
          </a:prstGeom>
        </p:spPr>
      </p:pic>
    </p:spTree>
    <p:extLst>
      <p:ext uri="{BB962C8B-B14F-4D97-AF65-F5344CB8AC3E}">
        <p14:creationId xmlns:p14="http://schemas.microsoft.com/office/powerpoint/2010/main" val="378682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D27F0-B00A-6FC8-C40D-6BED5CCA1A1B}"/>
              </a:ext>
            </a:extLst>
          </p:cNvPr>
          <p:cNvSpPr txBox="1"/>
          <p:nvPr/>
        </p:nvSpPr>
        <p:spPr>
          <a:xfrm>
            <a:off x="452097" y="485191"/>
            <a:ext cx="419191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TOTAL REVENUE BY YEAR</a:t>
            </a:r>
          </a:p>
        </p:txBody>
      </p:sp>
      <p:pic>
        <p:nvPicPr>
          <p:cNvPr id="7" name="Picture 6">
            <a:extLst>
              <a:ext uri="{FF2B5EF4-FFF2-40B4-BE49-F238E27FC236}">
                <a16:creationId xmlns:a16="http://schemas.microsoft.com/office/drawing/2014/main" id="{CBFB47ED-9588-A72C-7223-69272F736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5" y="1620805"/>
            <a:ext cx="10424383" cy="3191317"/>
          </a:xfrm>
          <a:prstGeom prst="rect">
            <a:avLst/>
          </a:prstGeom>
        </p:spPr>
      </p:pic>
      <p:sp>
        <p:nvSpPr>
          <p:cNvPr id="8" name="TextBox 7">
            <a:extLst>
              <a:ext uri="{FF2B5EF4-FFF2-40B4-BE49-F238E27FC236}">
                <a16:creationId xmlns:a16="http://schemas.microsoft.com/office/drawing/2014/main" id="{A23851EA-10A4-F9C6-F32E-F4F8B5352408}"/>
              </a:ext>
            </a:extLst>
          </p:cNvPr>
          <p:cNvSpPr txBox="1"/>
          <p:nvPr/>
        </p:nvSpPr>
        <p:spPr>
          <a:xfrm>
            <a:off x="765110" y="5237195"/>
            <a:ext cx="816623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2015–2019: Revenue fluctuated around 16–17M.</a:t>
            </a:r>
          </a:p>
        </p:txBody>
      </p:sp>
      <p:sp>
        <p:nvSpPr>
          <p:cNvPr id="9" name="TextBox 8">
            <a:extLst>
              <a:ext uri="{FF2B5EF4-FFF2-40B4-BE49-F238E27FC236}">
                <a16:creationId xmlns:a16="http://schemas.microsoft.com/office/drawing/2014/main" id="{E1F40065-CB09-042F-0DA3-8458E433A661}"/>
              </a:ext>
            </a:extLst>
          </p:cNvPr>
          <p:cNvSpPr txBox="1"/>
          <p:nvPr/>
        </p:nvSpPr>
        <p:spPr>
          <a:xfrm>
            <a:off x="765110" y="5606527"/>
            <a:ext cx="804298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2020: Sharp increase to 24M, possibly due to expanded online orders, promotions, or pandemic-driven demand.</a:t>
            </a:r>
            <a:endParaRPr lang="en-US" dirty="0"/>
          </a:p>
        </p:txBody>
      </p:sp>
    </p:spTree>
    <p:extLst>
      <p:ext uri="{BB962C8B-B14F-4D97-AF65-F5344CB8AC3E}">
        <p14:creationId xmlns:p14="http://schemas.microsoft.com/office/powerpoint/2010/main" val="213114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DC2B1B-1FBF-158D-1DD7-6495BEEF1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690" y="1652075"/>
            <a:ext cx="5577739" cy="2462725"/>
          </a:xfrm>
          <a:prstGeom prst="rect">
            <a:avLst/>
          </a:prstGeom>
        </p:spPr>
      </p:pic>
      <p:sp>
        <p:nvSpPr>
          <p:cNvPr id="5" name="TextBox 4">
            <a:extLst>
              <a:ext uri="{FF2B5EF4-FFF2-40B4-BE49-F238E27FC236}">
                <a16:creationId xmlns:a16="http://schemas.microsoft.com/office/drawing/2014/main" id="{DE5C047F-D21A-367E-D28C-216CA12CD87F}"/>
              </a:ext>
            </a:extLst>
          </p:cNvPr>
          <p:cNvSpPr txBox="1"/>
          <p:nvPr/>
        </p:nvSpPr>
        <p:spPr>
          <a:xfrm>
            <a:off x="689670" y="541175"/>
            <a:ext cx="4006738"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TOTAL SALES BY MONTH</a:t>
            </a:r>
          </a:p>
        </p:txBody>
      </p:sp>
      <p:sp>
        <p:nvSpPr>
          <p:cNvPr id="7" name="TextBox 6">
            <a:extLst>
              <a:ext uri="{FF2B5EF4-FFF2-40B4-BE49-F238E27FC236}">
                <a16:creationId xmlns:a16="http://schemas.microsoft.com/office/drawing/2014/main" id="{DC427EAB-153E-D2DA-A6A0-86BA5AB0B126}"/>
              </a:ext>
            </a:extLst>
          </p:cNvPr>
          <p:cNvSpPr txBox="1"/>
          <p:nvPr/>
        </p:nvSpPr>
        <p:spPr>
          <a:xfrm>
            <a:off x="811763" y="4394703"/>
            <a:ext cx="988111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January recorded the highest sales with ₹10.1 million+, likely driven by New Year promotions and holiday shopping</a:t>
            </a:r>
            <a:r>
              <a:rPr lang="en-US" dirty="0"/>
              <a:t>.</a:t>
            </a:r>
          </a:p>
        </p:txBody>
      </p:sp>
      <p:sp>
        <p:nvSpPr>
          <p:cNvPr id="8" name="TextBox 7">
            <a:extLst>
              <a:ext uri="{FF2B5EF4-FFF2-40B4-BE49-F238E27FC236}">
                <a16:creationId xmlns:a16="http://schemas.microsoft.com/office/drawing/2014/main" id="{7E59B239-2194-C5DD-3E1B-09F16E35361E}"/>
              </a:ext>
            </a:extLst>
          </p:cNvPr>
          <p:cNvSpPr txBox="1"/>
          <p:nvPr/>
        </p:nvSpPr>
        <p:spPr>
          <a:xfrm>
            <a:off x="811763" y="5021259"/>
            <a:ext cx="988111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March and May closely follow January, with each month crossing ₹9.8 million, reflecting strong early-year buying trends</a:t>
            </a:r>
            <a:r>
              <a:rPr lang="en-US" dirty="0"/>
              <a:t>.</a:t>
            </a:r>
          </a:p>
        </p:txBody>
      </p:sp>
      <p:sp>
        <p:nvSpPr>
          <p:cNvPr id="9" name="TextBox 8">
            <a:extLst>
              <a:ext uri="{FF2B5EF4-FFF2-40B4-BE49-F238E27FC236}">
                <a16:creationId xmlns:a16="http://schemas.microsoft.com/office/drawing/2014/main" id="{B758406D-E864-AB86-BD2B-A29C9D388A3B}"/>
              </a:ext>
            </a:extLst>
          </p:cNvPr>
          <p:cNvSpPr txBox="1"/>
          <p:nvPr/>
        </p:nvSpPr>
        <p:spPr>
          <a:xfrm>
            <a:off x="811763" y="5667590"/>
            <a:ext cx="988111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months from July to December show steady performance, each maintaining over ₹8.5 million in sales.</a:t>
            </a:r>
          </a:p>
        </p:txBody>
      </p:sp>
    </p:spTree>
    <p:extLst>
      <p:ext uri="{BB962C8B-B14F-4D97-AF65-F5344CB8AC3E}">
        <p14:creationId xmlns:p14="http://schemas.microsoft.com/office/powerpoint/2010/main" val="243288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25354E-2FE9-02E9-08D7-662A13405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02" y="2292804"/>
            <a:ext cx="5721998" cy="3448050"/>
          </a:xfrm>
          <a:prstGeom prst="rect">
            <a:avLst/>
          </a:prstGeom>
        </p:spPr>
      </p:pic>
      <p:sp>
        <p:nvSpPr>
          <p:cNvPr id="5" name="TextBox 4">
            <a:extLst>
              <a:ext uri="{FF2B5EF4-FFF2-40B4-BE49-F238E27FC236}">
                <a16:creationId xmlns:a16="http://schemas.microsoft.com/office/drawing/2014/main" id="{3C8F73CA-D637-4F21-A573-0C604B6904FA}"/>
              </a:ext>
            </a:extLst>
          </p:cNvPr>
          <p:cNvSpPr txBox="1"/>
          <p:nvPr/>
        </p:nvSpPr>
        <p:spPr>
          <a:xfrm>
            <a:off x="374002" y="513183"/>
            <a:ext cx="659212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ORDERS COUNT BY PRODUCT CATEGORY</a:t>
            </a:r>
          </a:p>
        </p:txBody>
      </p:sp>
      <p:sp>
        <p:nvSpPr>
          <p:cNvPr id="6" name="TextBox 5">
            <a:extLst>
              <a:ext uri="{FF2B5EF4-FFF2-40B4-BE49-F238E27FC236}">
                <a16:creationId xmlns:a16="http://schemas.microsoft.com/office/drawing/2014/main" id="{149261F8-A5D4-0F91-D20A-DB8A5CC08926}"/>
              </a:ext>
            </a:extLst>
          </p:cNvPr>
          <p:cNvSpPr txBox="1"/>
          <p:nvPr/>
        </p:nvSpPr>
        <p:spPr>
          <a:xfrm>
            <a:off x="6298163" y="2005145"/>
            <a:ext cx="606820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Health and Beauty leads all categories with 35,953 orders, showing strong customer interest in wellness products.</a:t>
            </a:r>
          </a:p>
        </p:txBody>
      </p:sp>
      <p:sp>
        <p:nvSpPr>
          <p:cNvPr id="7" name="TextBox 6">
            <a:extLst>
              <a:ext uri="{FF2B5EF4-FFF2-40B4-BE49-F238E27FC236}">
                <a16:creationId xmlns:a16="http://schemas.microsoft.com/office/drawing/2014/main" id="{3D940390-7C05-BC06-3943-A0E8EE7E238B}"/>
              </a:ext>
            </a:extLst>
          </p:cNvPr>
          <p:cNvSpPr txBox="1"/>
          <p:nvPr/>
        </p:nvSpPr>
        <p:spPr>
          <a:xfrm>
            <a:off x="6298163" y="2967335"/>
            <a:ext cx="572199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Fashion follows closely with 33,388 orders, highlighting consistent consumer preference for clothing and accessories</a:t>
            </a:r>
            <a:r>
              <a:rPr lang="en-US" dirty="0"/>
              <a:t>.</a:t>
            </a:r>
          </a:p>
        </p:txBody>
      </p:sp>
      <p:sp>
        <p:nvSpPr>
          <p:cNvPr id="8" name="TextBox 7">
            <a:extLst>
              <a:ext uri="{FF2B5EF4-FFF2-40B4-BE49-F238E27FC236}">
                <a16:creationId xmlns:a16="http://schemas.microsoft.com/office/drawing/2014/main" id="{AA795390-DCFD-94AA-86F6-12D8B2142FBA}"/>
              </a:ext>
            </a:extLst>
          </p:cNvPr>
          <p:cNvSpPr txBox="1"/>
          <p:nvPr/>
        </p:nvSpPr>
        <p:spPr>
          <a:xfrm>
            <a:off x="6298163" y="3847140"/>
            <a:ext cx="555812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Phones and Tablets rank third with 17,978 orders, reflecting the ongoing demand for personal tech devices.</a:t>
            </a:r>
          </a:p>
        </p:txBody>
      </p:sp>
      <p:sp>
        <p:nvSpPr>
          <p:cNvPr id="9" name="TextBox 8">
            <a:extLst>
              <a:ext uri="{FF2B5EF4-FFF2-40B4-BE49-F238E27FC236}">
                <a16:creationId xmlns:a16="http://schemas.microsoft.com/office/drawing/2014/main" id="{CCDDA58F-676A-E89B-62FE-2267458E6129}"/>
              </a:ext>
            </a:extLst>
          </p:cNvPr>
          <p:cNvSpPr txBox="1"/>
          <p:nvPr/>
        </p:nvSpPr>
        <p:spPr>
          <a:xfrm>
            <a:off x="6298163" y="4765805"/>
            <a:ext cx="589383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 and Office and Electronics together account for over 25,000 orders, indicating stable performance in lifestyle and gadget segments.</a:t>
            </a:r>
          </a:p>
        </p:txBody>
      </p:sp>
    </p:spTree>
    <p:extLst>
      <p:ext uri="{BB962C8B-B14F-4D97-AF65-F5344CB8AC3E}">
        <p14:creationId xmlns:p14="http://schemas.microsoft.com/office/powerpoint/2010/main" val="168468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C5AE4D-6F1F-B853-2742-940DDD7F5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90" y="2332459"/>
            <a:ext cx="6192999" cy="3219450"/>
          </a:xfrm>
          <a:prstGeom prst="rect">
            <a:avLst/>
          </a:prstGeom>
        </p:spPr>
      </p:pic>
      <p:sp>
        <p:nvSpPr>
          <p:cNvPr id="5" name="TextBox 4">
            <a:extLst>
              <a:ext uri="{FF2B5EF4-FFF2-40B4-BE49-F238E27FC236}">
                <a16:creationId xmlns:a16="http://schemas.microsoft.com/office/drawing/2014/main" id="{8EF76465-0F31-5451-DCE6-6467068F3B3C}"/>
              </a:ext>
            </a:extLst>
          </p:cNvPr>
          <p:cNvSpPr txBox="1"/>
          <p:nvPr/>
        </p:nvSpPr>
        <p:spPr>
          <a:xfrm>
            <a:off x="357090" y="531845"/>
            <a:ext cx="68366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AVERAGE RATING BY PRODUCT CATEGORY</a:t>
            </a:r>
          </a:p>
        </p:txBody>
      </p:sp>
      <p:sp>
        <p:nvSpPr>
          <p:cNvPr id="6" name="TextBox 5">
            <a:extLst>
              <a:ext uri="{FF2B5EF4-FFF2-40B4-BE49-F238E27FC236}">
                <a16:creationId xmlns:a16="http://schemas.microsoft.com/office/drawing/2014/main" id="{27C2CA72-7D49-CDC0-77DB-DB6576598604}"/>
              </a:ext>
            </a:extLst>
          </p:cNvPr>
          <p:cNvSpPr txBox="1"/>
          <p:nvPr/>
        </p:nvSpPr>
        <p:spPr>
          <a:xfrm>
            <a:off x="6637760" y="2494497"/>
            <a:ext cx="555424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Phones and Tablets received the highest average rating of 2.75, slightly above all other categories.</a:t>
            </a:r>
          </a:p>
        </p:txBody>
      </p:sp>
      <p:sp>
        <p:nvSpPr>
          <p:cNvPr id="7" name="TextBox 6">
            <a:extLst>
              <a:ext uri="{FF2B5EF4-FFF2-40B4-BE49-F238E27FC236}">
                <a16:creationId xmlns:a16="http://schemas.microsoft.com/office/drawing/2014/main" id="{773082C4-C9F6-5132-07B8-3C824C1A06FE}"/>
              </a:ext>
            </a:extLst>
          </p:cNvPr>
          <p:cNvSpPr txBox="1"/>
          <p:nvPr/>
        </p:nvSpPr>
        <p:spPr>
          <a:xfrm>
            <a:off x="6637760" y="3180436"/>
            <a:ext cx="555424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Fashion, Electronics, and Home &amp; Office all share a consistent average rating of 2.73, showing steady customer satisfaction.</a:t>
            </a:r>
          </a:p>
        </p:txBody>
      </p:sp>
      <p:sp>
        <p:nvSpPr>
          <p:cNvPr id="8" name="TextBox 7">
            <a:extLst>
              <a:ext uri="{FF2B5EF4-FFF2-40B4-BE49-F238E27FC236}">
                <a16:creationId xmlns:a16="http://schemas.microsoft.com/office/drawing/2014/main" id="{7D7CACF9-70EF-9F90-740A-6A1BD520DF02}"/>
              </a:ext>
            </a:extLst>
          </p:cNvPr>
          <p:cNvSpPr txBox="1"/>
          <p:nvPr/>
        </p:nvSpPr>
        <p:spPr>
          <a:xfrm>
            <a:off x="6637761" y="4143375"/>
            <a:ext cx="563044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Health and Beauty had the lowest average rating at 2.72, indicating room for improvement.</a:t>
            </a:r>
          </a:p>
        </p:txBody>
      </p:sp>
    </p:spTree>
    <p:extLst>
      <p:ext uri="{BB962C8B-B14F-4D97-AF65-F5344CB8AC3E}">
        <p14:creationId xmlns:p14="http://schemas.microsoft.com/office/powerpoint/2010/main" val="308713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983817-BB1F-39AA-2356-C609D02E3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127" y="1384721"/>
            <a:ext cx="8286750" cy="3286125"/>
          </a:xfrm>
          <a:prstGeom prst="rect">
            <a:avLst/>
          </a:prstGeom>
        </p:spPr>
      </p:pic>
      <p:sp>
        <p:nvSpPr>
          <p:cNvPr id="5" name="TextBox 4">
            <a:extLst>
              <a:ext uri="{FF2B5EF4-FFF2-40B4-BE49-F238E27FC236}">
                <a16:creationId xmlns:a16="http://schemas.microsoft.com/office/drawing/2014/main" id="{0C532F20-DF45-DD45-1B95-1873E75FEB52}"/>
              </a:ext>
            </a:extLst>
          </p:cNvPr>
          <p:cNvSpPr txBox="1"/>
          <p:nvPr/>
        </p:nvSpPr>
        <p:spPr>
          <a:xfrm>
            <a:off x="626355" y="438539"/>
            <a:ext cx="489114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COUNT OF ORDERS BY MONTH</a:t>
            </a:r>
          </a:p>
        </p:txBody>
      </p:sp>
      <p:sp>
        <p:nvSpPr>
          <p:cNvPr id="6" name="TextBox 5">
            <a:extLst>
              <a:ext uri="{FF2B5EF4-FFF2-40B4-BE49-F238E27FC236}">
                <a16:creationId xmlns:a16="http://schemas.microsoft.com/office/drawing/2014/main" id="{73F08DE2-D083-B758-9E11-A80216FAD4A2}"/>
              </a:ext>
            </a:extLst>
          </p:cNvPr>
          <p:cNvSpPr txBox="1"/>
          <p:nvPr/>
        </p:nvSpPr>
        <p:spPr>
          <a:xfrm>
            <a:off x="858416" y="4832197"/>
            <a:ext cx="1077685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January leads with the highest number of orders (10,543), followed closely by May and March — indicating peak shopping periods.</a:t>
            </a:r>
          </a:p>
        </p:txBody>
      </p:sp>
      <p:sp>
        <p:nvSpPr>
          <p:cNvPr id="7" name="TextBox 6">
            <a:extLst>
              <a:ext uri="{FF2B5EF4-FFF2-40B4-BE49-F238E27FC236}">
                <a16:creationId xmlns:a16="http://schemas.microsoft.com/office/drawing/2014/main" id="{4E2DB6FC-6C22-67AA-B1C8-DB9E5523C702}"/>
              </a:ext>
            </a:extLst>
          </p:cNvPr>
          <p:cNvSpPr txBox="1"/>
          <p:nvPr/>
        </p:nvSpPr>
        <p:spPr>
          <a:xfrm>
            <a:off x="858416" y="5383763"/>
            <a:ext cx="1077685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Lowest order volumes were recorded in September (8,665) and November (8,725), suggesting possible seasonal slowdowns.</a:t>
            </a:r>
          </a:p>
        </p:txBody>
      </p:sp>
      <p:sp>
        <p:nvSpPr>
          <p:cNvPr id="8" name="TextBox 7">
            <a:extLst>
              <a:ext uri="{FF2B5EF4-FFF2-40B4-BE49-F238E27FC236}">
                <a16:creationId xmlns:a16="http://schemas.microsoft.com/office/drawing/2014/main" id="{D7B57D1A-F6B8-D8D7-6805-3FBDC0372101}"/>
              </a:ext>
            </a:extLst>
          </p:cNvPr>
          <p:cNvSpPr txBox="1"/>
          <p:nvPr/>
        </p:nvSpPr>
        <p:spPr>
          <a:xfrm>
            <a:off x="858416" y="6030094"/>
            <a:ext cx="10403632"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Order counts remain fairly stable throughout the year, with only a ~2,000 order difference between the highest and lowest months.</a:t>
            </a:r>
          </a:p>
        </p:txBody>
      </p:sp>
    </p:spTree>
    <p:extLst>
      <p:ext uri="{BB962C8B-B14F-4D97-AF65-F5344CB8AC3E}">
        <p14:creationId xmlns:p14="http://schemas.microsoft.com/office/powerpoint/2010/main" val="8261481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1124</TotalTime>
  <Words>1159</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Fira Sans Medium</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sreya beeravelli</cp:lastModifiedBy>
  <cp:revision>203</cp:revision>
  <dcterms:created xsi:type="dcterms:W3CDTF">2021-11-17T09:33:18Z</dcterms:created>
  <dcterms:modified xsi:type="dcterms:W3CDTF">2025-06-25T12:15:51Z</dcterms:modified>
</cp:coreProperties>
</file>