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9" r:id="rId3"/>
    <p:sldId id="267" r:id="rId4"/>
    <p:sldId id="260" r:id="rId5"/>
    <p:sldId id="261" r:id="rId6"/>
    <p:sldId id="262" r:id="rId7"/>
    <p:sldId id="263" r:id="rId8"/>
    <p:sldId id="264" r:id="rId9"/>
    <p:sldId id="265" r:id="rId10"/>
    <p:sldId id="269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58" r:id="rId25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41" autoAdjust="0"/>
  </p:normalViewPr>
  <p:slideViewPr>
    <p:cSldViewPr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9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69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50320E-EDEE-478A-A0DC-B7D33CAD01EA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0320E-EDEE-478A-A0DC-B7D33CAD01EA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63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0320E-EDEE-478A-A0DC-B7D33CAD01EA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522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388" y="188913"/>
            <a:ext cx="6697662" cy="893762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9388" y="981075"/>
            <a:ext cx="6697662" cy="561975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50075" y="404813"/>
            <a:ext cx="1943100" cy="54721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16013" y="404813"/>
            <a:ext cx="5681662" cy="54721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16013" y="1484313"/>
            <a:ext cx="3811587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0000" y="1484313"/>
            <a:ext cx="3813175" cy="4392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2638" y="404813"/>
            <a:ext cx="6840537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16013" y="1484313"/>
            <a:ext cx="7777162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404664"/>
            <a:ext cx="5400600" cy="720725"/>
          </a:xfrm>
          <a:noFill/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  <a:latin typeface="Arial Black" panose="020B0A04020102020204" pitchFamily="34" charset="0"/>
              </a:rPr>
              <a:t>CHINOOK PROJECT</a:t>
            </a:r>
            <a:endParaRPr lang="uk-U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  <a:latin typeface="Arial Black" panose="020B0A04020102020204" pitchFamily="34" charset="0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96136" y="6390452"/>
            <a:ext cx="3168352" cy="431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highlight>
                  <a:srgbClr val="000000"/>
                </a:highlight>
              </a:rPr>
              <a:t>By Beeravelli Sreya</a:t>
            </a:r>
            <a:endParaRPr lang="uk-UA" dirty="0"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935B0C-B1FD-B317-5C66-B2235C7440D8}"/>
              </a:ext>
            </a:extLst>
          </p:cNvPr>
          <p:cNvSpPr txBox="1"/>
          <p:nvPr/>
        </p:nvSpPr>
        <p:spPr>
          <a:xfrm>
            <a:off x="1979712" y="1438499"/>
            <a:ext cx="5652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tx2"/>
                </a:solidFill>
              </a:rPr>
              <a:t>DATA CLEANING AND PROCESSING 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9AA95-A5A0-29F1-DB09-321815A4E7FA}"/>
              </a:ext>
            </a:extLst>
          </p:cNvPr>
          <p:cNvSpPr txBox="1"/>
          <p:nvPr/>
        </p:nvSpPr>
        <p:spPr>
          <a:xfrm>
            <a:off x="278823" y="2124605"/>
            <a:ext cx="7596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Systematic Null Value Review: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Performed a comprehensive review across tables to locate fields with missing information, ensuring no critical data points were overlooked.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09CFF-F06D-9643-164D-C0A44AE75411}"/>
              </a:ext>
            </a:extLst>
          </p:cNvPr>
          <p:cNvSpPr txBox="1"/>
          <p:nvPr/>
        </p:nvSpPr>
        <p:spPr>
          <a:xfrm>
            <a:off x="265106" y="3056186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Updating Incomplete Records: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Utilized the UPDATE statement along with IS NULL conditions to directly replace empty fields with appropriate placeholder values like "N/A" and "Unknown" for unspecified states.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BD124-9615-46DA-E9A4-5E2DBD4E357E}"/>
              </a:ext>
            </a:extLst>
          </p:cNvPr>
          <p:cNvSpPr txBox="1"/>
          <p:nvPr/>
        </p:nvSpPr>
        <p:spPr>
          <a:xfrm>
            <a:off x="306128" y="4256515"/>
            <a:ext cx="7735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Maintaining Data Reliability: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Checked all tables for possible duplicates in key columns to confirm data uniqueness, strengthening the integrity of the database for analytical use.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DD4918-4394-3F32-5281-208853F4A113}"/>
              </a:ext>
            </a:extLst>
          </p:cNvPr>
          <p:cNvSpPr txBox="1"/>
          <p:nvPr/>
        </p:nvSpPr>
        <p:spPr>
          <a:xfrm>
            <a:off x="306128" y="5229200"/>
            <a:ext cx="7776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tx2"/>
                </a:solidFill>
              </a:rPr>
              <a:t>Improved Data Readiness: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Filled gaps in the dataset thoughtfully, enhancing quality and completeness without altering the original structure—making the data more reliable for downstream insights.</a:t>
            </a:r>
          </a:p>
        </p:txBody>
      </p:sp>
    </p:spTree>
    <p:extLst>
      <p:ext uri="{BB962C8B-B14F-4D97-AF65-F5344CB8AC3E}">
        <p14:creationId xmlns:p14="http://schemas.microsoft.com/office/powerpoint/2010/main" val="750709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6E08FA-812B-B87C-C7C9-CB36A924EB34}"/>
              </a:ext>
            </a:extLst>
          </p:cNvPr>
          <p:cNvSpPr txBox="1"/>
          <p:nvPr/>
        </p:nvSpPr>
        <p:spPr>
          <a:xfrm>
            <a:off x="107504" y="198884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2"/>
                </a:solidFill>
              </a:rPr>
              <a:t>Yearly track sales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1FE22-1551-3E38-61D7-60A351F49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40" y="2852936"/>
            <a:ext cx="4824536" cy="3332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825286-9B11-7842-2405-59FAC680AB09}"/>
              </a:ext>
            </a:extLst>
          </p:cNvPr>
          <p:cNvSpPr txBox="1"/>
          <p:nvPr/>
        </p:nvSpPr>
        <p:spPr>
          <a:xfrm>
            <a:off x="5086214" y="2841788"/>
            <a:ext cx="39382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2019 recorded the highest sales, reaching 1,234 tracks.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2020 experienced the lowest sales, dropping to 1,150 tracks.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Sales remained relatively consistent, with annual variation under 100 tracks.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2017 and 2018 showed moderate performance, with 1,214 and 1,159 tracks sold respectively.</a:t>
            </a:r>
          </a:p>
        </p:txBody>
      </p:sp>
    </p:spTree>
    <p:extLst>
      <p:ext uri="{BB962C8B-B14F-4D97-AF65-F5344CB8AC3E}">
        <p14:creationId xmlns:p14="http://schemas.microsoft.com/office/powerpoint/2010/main" val="1494254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A2AF4-0A33-3640-D323-7D6C8AA246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66" y="2240034"/>
            <a:ext cx="7999984" cy="2933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ED6ED-36B7-04C3-931A-B5D410FE910C}"/>
              </a:ext>
            </a:extLst>
          </p:cNvPr>
          <p:cNvSpPr txBox="1"/>
          <p:nvPr/>
        </p:nvSpPr>
        <p:spPr>
          <a:xfrm>
            <a:off x="216435" y="5205944"/>
            <a:ext cx="8358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Strongest Market Presence in the USA with 13 customers, the USA leads in customer count, indicating a strong user base and potential for localized growth strategies.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F16A72-9B43-EC94-97BB-03A703714032}"/>
              </a:ext>
            </a:extLst>
          </p:cNvPr>
          <p:cNvSpPr txBox="1"/>
          <p:nvPr/>
        </p:nvSpPr>
        <p:spPr>
          <a:xfrm>
            <a:off x="153929" y="6021288"/>
            <a:ext cx="83587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Canada (8 customers) and Brazil (5 customers) follow closely, suggesting these countries have healthy adoption and could benefit from focused retention efforts.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EF3A3-26D9-D393-FC71-0BA5DD2A15D7}"/>
              </a:ext>
            </a:extLst>
          </p:cNvPr>
          <p:cNvSpPr txBox="1"/>
          <p:nvPr/>
        </p:nvSpPr>
        <p:spPr>
          <a:xfrm>
            <a:off x="512666" y="1778369"/>
            <a:ext cx="57875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dk2"/>
                </a:solidFill>
              </a:rPr>
              <a:t>Customers count across countries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407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052EFC-D69B-D517-D7EF-17A92A0AC069}"/>
              </a:ext>
            </a:extLst>
          </p:cNvPr>
          <p:cNvSpPr txBox="1"/>
          <p:nvPr/>
        </p:nvSpPr>
        <p:spPr>
          <a:xfrm>
            <a:off x="323528" y="1698036"/>
            <a:ext cx="69127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dk2"/>
                </a:solidFill>
              </a:rPr>
              <a:t>Percentage of total revenue across countries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0AB4F-A891-F26E-719F-AF9A5B8398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2" y="2531806"/>
            <a:ext cx="4843550" cy="4313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62218-768E-B23F-1A3E-DBB0DCC3591A}"/>
              </a:ext>
            </a:extLst>
          </p:cNvPr>
          <p:cNvSpPr txBox="1"/>
          <p:nvPr/>
        </p:nvSpPr>
        <p:spPr>
          <a:xfrm>
            <a:off x="4860032" y="2318296"/>
            <a:ext cx="42839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USA leads in total revenue, contributing $1040.49(22%), which is significantly higher than any other country, showing a strong and engaged customer 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Canada and France follow as the next top contributors with $535.59(11%) and $389.07(8%), indicating substantial engagement and purchasing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Brazil and Germany perform well, bringing $427.68(9%) and $334.62 (7%) respectively, representing key international markets.</a:t>
            </a:r>
          </a:p>
        </p:txBody>
      </p:sp>
    </p:spTree>
    <p:extLst>
      <p:ext uri="{BB962C8B-B14F-4D97-AF65-F5344CB8AC3E}">
        <p14:creationId xmlns:p14="http://schemas.microsoft.com/office/powerpoint/2010/main" val="378558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768280-D2E4-578E-5ED5-091D44862A9D}"/>
              </a:ext>
            </a:extLst>
          </p:cNvPr>
          <p:cNvSpPr txBox="1"/>
          <p:nvPr/>
        </p:nvSpPr>
        <p:spPr>
          <a:xfrm>
            <a:off x="2699792" y="148478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dk2"/>
                </a:solidFill>
              </a:rPr>
              <a:t>Top 5 Customers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4BFA0-FC9E-37A0-1959-100BCFC40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420888"/>
            <a:ext cx="3199934" cy="4248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349786-804D-B808-5927-C4AB229A08FD}"/>
              </a:ext>
            </a:extLst>
          </p:cNvPr>
          <p:cNvSpPr txBox="1"/>
          <p:nvPr/>
        </p:nvSpPr>
        <p:spPr>
          <a:xfrm>
            <a:off x="3779912" y="2391266"/>
            <a:ext cx="496855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Frantisek </a:t>
            </a:r>
            <a:r>
              <a:rPr lang="en-US" dirty="0" err="1">
                <a:solidFill>
                  <a:schemeClr val="tx2"/>
                </a:solidFill>
              </a:rPr>
              <a:t>Wichterlova</a:t>
            </a:r>
            <a:r>
              <a:rPr lang="en-US" dirty="0">
                <a:solidFill>
                  <a:schemeClr val="tx2"/>
                </a:solidFill>
              </a:rPr>
              <a:t> is the top spender, with a total spend of $144.54, highlighting a highly engaged and valuable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Helena Holý and Hugh O'Reilly follow closely, spending $128.70 and $114.84 , showing consistent purchasing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Manoj Pareek and Luís Gonçalves also rank among the top 5, each spending over $100, indicating strong customer loyalty.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These high-value customers represent prime targets for exclusive offers, loyalty rewards, or personalized marketing to encourage continued engagement.</a:t>
            </a:r>
          </a:p>
        </p:txBody>
      </p:sp>
    </p:spTree>
    <p:extLst>
      <p:ext uri="{BB962C8B-B14F-4D97-AF65-F5344CB8AC3E}">
        <p14:creationId xmlns:p14="http://schemas.microsoft.com/office/powerpoint/2010/main" val="127710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87B76B-A97D-5E9E-9A5B-BCF2662FC0D0}"/>
              </a:ext>
            </a:extLst>
          </p:cNvPr>
          <p:cNvSpPr txBox="1"/>
          <p:nvPr/>
        </p:nvSpPr>
        <p:spPr>
          <a:xfrm>
            <a:off x="755576" y="17008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2"/>
                </a:solidFill>
              </a:rPr>
              <a:t>Total Sales by Genre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E6BD8-F5FE-18EA-FB18-2ECA56498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72"/>
            <a:ext cx="4572000" cy="4581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E8902-0A8A-568D-EE91-42F655D7A066}"/>
              </a:ext>
            </a:extLst>
          </p:cNvPr>
          <p:cNvSpPr txBox="1"/>
          <p:nvPr/>
        </p:nvSpPr>
        <p:spPr>
          <a:xfrm>
            <a:off x="4719444" y="2318296"/>
            <a:ext cx="43924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Rock dominates sales with a total revenue of $2,608.65, significantly outperforming other genres.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Metal and Alternative &amp; Punk follow as strong contributors, generating $612.81 and $487.08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Genres like Latin, R&amp;B/Soul, and Blues show moderate sales between $120 and $165, indicating niche but steady audiences.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Several genres such as Heavy Metal, Soundtrack , contribute minimally to sales, reflects limited market demand.</a:t>
            </a:r>
          </a:p>
        </p:txBody>
      </p:sp>
    </p:spTree>
    <p:extLst>
      <p:ext uri="{BB962C8B-B14F-4D97-AF65-F5344CB8AC3E}">
        <p14:creationId xmlns:p14="http://schemas.microsoft.com/office/powerpoint/2010/main" val="140605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1EC5F8-49E6-8EBC-F3B1-11BF9D779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5" y="1785937"/>
            <a:ext cx="7111637" cy="31552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E35D5F-01A5-6880-1EC8-A01AF8798BC4}"/>
              </a:ext>
            </a:extLst>
          </p:cNvPr>
          <p:cNvSpPr txBox="1"/>
          <p:nvPr/>
        </p:nvSpPr>
        <p:spPr>
          <a:xfrm>
            <a:off x="107504" y="5315969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USA leads in order volume with 131 orders, followed by Canada (76) and Brazil (61), indicating strong customer activity in North America.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58F327-C7DA-DF85-0E17-7E88420C9FA7}"/>
              </a:ext>
            </a:extLst>
          </p:cNvPr>
          <p:cNvSpPr txBox="1"/>
          <p:nvPr/>
        </p:nvSpPr>
        <p:spPr>
          <a:xfrm>
            <a:off x="107504" y="5949280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Countries like India, UK, and Ireland show both moderate order counts and relatively high average order values, suggesting valuable customer segments.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53BFCA-545F-FA10-1A16-D164383AD075}"/>
              </a:ext>
            </a:extLst>
          </p:cNvPr>
          <p:cNvSpPr txBox="1"/>
          <p:nvPr/>
        </p:nvSpPr>
        <p:spPr>
          <a:xfrm>
            <a:off x="3131840" y="767539"/>
            <a:ext cx="707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Average Orders and Average </a:t>
            </a:r>
          </a:p>
          <a:p>
            <a:r>
              <a:rPr lang="en-IN" sz="2400" b="1" dirty="0"/>
              <a:t>             Order Value</a:t>
            </a:r>
          </a:p>
        </p:txBody>
      </p:sp>
    </p:spTree>
    <p:extLst>
      <p:ext uri="{BB962C8B-B14F-4D97-AF65-F5344CB8AC3E}">
        <p14:creationId xmlns:p14="http://schemas.microsoft.com/office/powerpoint/2010/main" val="3532258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D15F8-60F4-3157-8B8D-E0E2357C7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564904"/>
            <a:ext cx="4824536" cy="37216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B8519B-D89C-58AC-D969-7B9AA9316007}"/>
              </a:ext>
            </a:extLst>
          </p:cNvPr>
          <p:cNvSpPr txBox="1"/>
          <p:nvPr/>
        </p:nvSpPr>
        <p:spPr>
          <a:xfrm>
            <a:off x="395536" y="1916832"/>
            <a:ext cx="3308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Top 5 tracks by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9329F9-B657-92DA-99BC-2152AFAC90E2}"/>
              </a:ext>
            </a:extLst>
          </p:cNvPr>
          <p:cNvSpPr txBox="1"/>
          <p:nvPr/>
        </p:nvSpPr>
        <p:spPr>
          <a:xfrm>
            <a:off x="5028372" y="2512139"/>
            <a:ext cx="41034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"War Pigs" received the highest rating of 5.94.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"You Know I'm No Good" (feat. Ghostface Killah) scored 4.95, ranking second.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Three songs "Violent Pornography", "Night Of The Long Knives", and "Scentless Apprentice” each have a rating of 3.96.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The data shows a mix of highly rated classics and consistently rated tracks.</a:t>
            </a:r>
          </a:p>
        </p:txBody>
      </p:sp>
    </p:spTree>
    <p:extLst>
      <p:ext uri="{BB962C8B-B14F-4D97-AF65-F5344CB8AC3E}">
        <p14:creationId xmlns:p14="http://schemas.microsoft.com/office/powerpoint/2010/main" val="2132843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21D0E-46AB-1C19-DA96-DA77AF53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" y="2636912"/>
            <a:ext cx="4716016" cy="3933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52BE0A-D805-87BD-333B-8A09FFA69D05}"/>
              </a:ext>
            </a:extLst>
          </p:cNvPr>
          <p:cNvSpPr txBox="1"/>
          <p:nvPr/>
        </p:nvSpPr>
        <p:spPr>
          <a:xfrm>
            <a:off x="107504" y="1844824"/>
            <a:ext cx="4922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Genre contribution in USA Sales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4342C-FF20-CA08-3874-8DFEF7210B28}"/>
              </a:ext>
            </a:extLst>
          </p:cNvPr>
          <p:cNvSpPr txBox="1"/>
          <p:nvPr/>
        </p:nvSpPr>
        <p:spPr>
          <a:xfrm>
            <a:off x="4860032" y="2636912"/>
            <a:ext cx="4176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Rock dominates with the highest total sales of 555.39 units, far surpassing all other genres.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Alternative &amp; Punk and Metal follow distantly, with 128.7 and 122.76 units respectively.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R&amp;B/Soul, Blues, and Alternative show moderate popularity, ranging between 34–52 units.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Genres like Classical, Heavy Metal, Soundtrack, and TV Shows have the lowest sales, each under 4 units.</a:t>
            </a:r>
          </a:p>
        </p:txBody>
      </p:sp>
    </p:spTree>
    <p:extLst>
      <p:ext uri="{BB962C8B-B14F-4D97-AF65-F5344CB8AC3E}">
        <p14:creationId xmlns:p14="http://schemas.microsoft.com/office/powerpoint/2010/main" val="160789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80E3D9-2997-70F2-C2AB-9A1D608A1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463274"/>
            <a:ext cx="4876800" cy="4278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9887E9-C3B1-EB05-9360-29CF3257D3F4}"/>
              </a:ext>
            </a:extLst>
          </p:cNvPr>
          <p:cNvSpPr txBox="1"/>
          <p:nvPr/>
        </p:nvSpPr>
        <p:spPr>
          <a:xfrm>
            <a:off x="107504" y="1844824"/>
            <a:ext cx="6489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Genre contribution in sales other than 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86784-CAD7-17D2-97F7-DBBF9CF6BB6A}"/>
              </a:ext>
            </a:extLst>
          </p:cNvPr>
          <p:cNvSpPr txBox="1"/>
          <p:nvPr/>
        </p:nvSpPr>
        <p:spPr>
          <a:xfrm>
            <a:off x="4984304" y="2337369"/>
            <a:ext cx="4067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Rock leads overwhelmingly with total sales of 2053.26, making it the most dominant genre.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Metal (490.05) and Alternative &amp; Punk(358.38) are strong secondary genres in terms of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Latin, Jazz, and R&amp;B/Soul hold mid-tier positions, each with 100+ or near -100 unit sales.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Genres like Hip Hop/Rap, Heavy Metal, Soundtrack, Drama, and TV Shows show minimal sales, each below 15 units</a:t>
            </a:r>
            <a:r>
              <a:rPr lang="en-US" sz="17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7671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CF9700-9B9C-D86A-E89C-067376CD7CE7}"/>
              </a:ext>
            </a:extLst>
          </p:cNvPr>
          <p:cNvSpPr txBox="1"/>
          <p:nvPr/>
        </p:nvSpPr>
        <p:spPr>
          <a:xfrm>
            <a:off x="107504" y="21328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tx2"/>
                </a:solidFill>
              </a:rPr>
              <a:t>PROJECT DESCRIPTION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2C0B53-196A-EBEB-FBB9-91A82297427B}"/>
              </a:ext>
            </a:extLst>
          </p:cNvPr>
          <p:cNvSpPr txBox="1"/>
          <p:nvPr/>
        </p:nvSpPr>
        <p:spPr>
          <a:xfrm>
            <a:off x="539552" y="3449960"/>
            <a:ext cx="5040560" cy="160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799" dirty="0">
                <a:solidFill>
                  <a:schemeClr val="tx2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To analyze music record sales data to gain insights and make recommendations for the company's strategy in the physical music market</a:t>
            </a:r>
            <a:r>
              <a:rPr lang="en-US" sz="1799" dirty="0">
                <a:solidFill>
                  <a:srgbClr val="4C4B4B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Open Sans"/>
              </a:rPr>
              <a:t>.</a:t>
            </a:r>
            <a:endParaRPr lang="en-US" sz="11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0E8008-B422-0391-4B68-68EF7E8A0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4996289"/>
            <a:ext cx="4644008" cy="186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3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99C2A-25DD-B663-E5C6-738155B69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276872"/>
            <a:ext cx="6768752" cy="309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7D0030-3C78-97B2-1BE8-5DB67D54BA57}"/>
              </a:ext>
            </a:extLst>
          </p:cNvPr>
          <p:cNvSpPr txBox="1"/>
          <p:nvPr/>
        </p:nvSpPr>
        <p:spPr>
          <a:xfrm>
            <a:off x="0" y="1628800"/>
            <a:ext cx="781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Sales comparison between USA and other than 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56E0C-A16F-B6A7-708D-DB797A8BD81B}"/>
              </a:ext>
            </a:extLst>
          </p:cNvPr>
          <p:cNvSpPr txBox="1"/>
          <p:nvPr/>
        </p:nvSpPr>
        <p:spPr>
          <a:xfrm>
            <a:off x="475157" y="5449781"/>
            <a:ext cx="7356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Rock is globally dominant, with much higher sales outside the USA</a:t>
            </a:r>
            <a:r>
              <a:rPr lang="en-US" sz="170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1DAB3-A9C4-9137-D0B9-2DF3BA0A3157}"/>
              </a:ext>
            </a:extLst>
          </p:cNvPr>
          <p:cNvSpPr txBox="1"/>
          <p:nvPr/>
        </p:nvSpPr>
        <p:spPr>
          <a:xfrm>
            <a:off x="475157" y="5803352"/>
            <a:ext cx="8616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Hip Hop/Rap and R&amp;B/Soul perform better in the US, showing domestic appeal.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5ABAF-C614-1DE1-889F-2F6988380D6F}"/>
              </a:ext>
            </a:extLst>
          </p:cNvPr>
          <p:cNvSpPr txBox="1"/>
          <p:nvPr/>
        </p:nvSpPr>
        <p:spPr>
          <a:xfrm>
            <a:off x="475157" y="6115663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Classical and Electronica/Dance thrive more abroad, hinting at different listening preferences.</a:t>
            </a:r>
          </a:p>
        </p:txBody>
      </p:sp>
    </p:spTree>
    <p:extLst>
      <p:ext uri="{BB962C8B-B14F-4D97-AF65-F5344CB8AC3E}">
        <p14:creationId xmlns:p14="http://schemas.microsoft.com/office/powerpoint/2010/main" val="1978448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7A7414-3030-F726-5CEA-16E618A40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7272808" cy="3209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BE3E33-4D94-04FD-EAA5-1BA795984042}"/>
              </a:ext>
            </a:extLst>
          </p:cNvPr>
          <p:cNvSpPr txBox="1"/>
          <p:nvPr/>
        </p:nvSpPr>
        <p:spPr>
          <a:xfrm>
            <a:off x="467544" y="5301605"/>
            <a:ext cx="7632848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USA and Canada appear most frequently, showing strong regional engagement or user base.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European countries like France, Germany, and the UK have consistently high frequencies, indicating a solid presence in the market.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500140-BEAD-C5EC-3F8B-AD61B9756D29}"/>
              </a:ext>
            </a:extLst>
          </p:cNvPr>
          <p:cNvSpPr txBox="1"/>
          <p:nvPr/>
        </p:nvSpPr>
        <p:spPr>
          <a:xfrm>
            <a:off x="2987824" y="1340768"/>
            <a:ext cx="450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Average Purchase Frequency</a:t>
            </a:r>
          </a:p>
        </p:txBody>
      </p:sp>
    </p:spTree>
    <p:extLst>
      <p:ext uri="{BB962C8B-B14F-4D97-AF65-F5344CB8AC3E}">
        <p14:creationId xmlns:p14="http://schemas.microsoft.com/office/powerpoint/2010/main" val="12073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4706C9-A954-A104-E74C-6BFD99756023}"/>
              </a:ext>
            </a:extLst>
          </p:cNvPr>
          <p:cNvSpPr txBox="1"/>
          <p:nvPr/>
        </p:nvSpPr>
        <p:spPr>
          <a:xfrm>
            <a:off x="3347864" y="98072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dk2"/>
                </a:solidFill>
              </a:rPr>
              <a:t>INSIGHTS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5429E0-0812-90EA-7867-AF0EB9895C9C}"/>
              </a:ext>
            </a:extLst>
          </p:cNvPr>
          <p:cNvSpPr txBox="1"/>
          <p:nvPr/>
        </p:nvSpPr>
        <p:spPr>
          <a:xfrm>
            <a:off x="251520" y="1700808"/>
            <a:ext cx="79563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Focus on High-Potential Markets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     Prioritize marketing efforts in USA, Canada, Brazil, and Czech Republic    where user engagement is highest to maximize sales impact.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>
                <a:solidFill>
                  <a:schemeClr val="tx2"/>
                </a:solidFill>
              </a:rPr>
              <a:t>2.  </a:t>
            </a:r>
            <a:r>
              <a:rPr lang="en-US" b="1" dirty="0">
                <a:solidFill>
                  <a:schemeClr val="tx2"/>
                </a:solidFill>
              </a:rPr>
              <a:t>Align Genre Promotion with Regional Preferences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      Promote Latin and Jazz genres internationally (e.g., Brazil, France) to leverage their stronger global sales outside the USA.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>
                <a:solidFill>
                  <a:schemeClr val="tx2"/>
                </a:solidFill>
              </a:rPr>
              <a:t>3. </a:t>
            </a:r>
            <a:r>
              <a:rPr lang="en-US" b="1" dirty="0">
                <a:solidFill>
                  <a:schemeClr val="tx2"/>
                </a:solidFill>
              </a:rPr>
              <a:t>Global Expansion Strategies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    Build partnerships with local artists and influencers in growing markets like India and Germany to increase brand presence.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>
                <a:solidFill>
                  <a:schemeClr val="tx2"/>
                </a:solidFill>
              </a:rPr>
              <a:t>4. </a:t>
            </a:r>
            <a:r>
              <a:rPr lang="en-US" b="1" dirty="0">
                <a:solidFill>
                  <a:schemeClr val="tx2"/>
                </a:solidFill>
              </a:rPr>
              <a:t>Data-Driven Product Enhancements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    Use regional genre popularity data to personalize playlists and recommendations for better user engagement and sales.</a:t>
            </a:r>
          </a:p>
          <a:p>
            <a:pPr algn="just"/>
            <a:endParaRPr lang="en-US" dirty="0">
              <a:solidFill>
                <a:schemeClr val="tx2"/>
              </a:solidFill>
            </a:endParaRPr>
          </a:p>
          <a:p>
            <a:pPr algn="just"/>
            <a:r>
              <a:rPr lang="en-US" dirty="0">
                <a:solidFill>
                  <a:schemeClr val="tx2"/>
                </a:solidFill>
              </a:rPr>
              <a:t>5. </a:t>
            </a:r>
            <a:r>
              <a:rPr lang="en-US" b="1" dirty="0">
                <a:solidFill>
                  <a:schemeClr val="tx2"/>
                </a:solidFill>
              </a:rPr>
              <a:t>Digital Marketing &amp; Engagement</a:t>
            </a:r>
          </a:p>
          <a:p>
            <a:pPr algn="just"/>
            <a:r>
              <a:rPr lang="en-US" dirty="0">
                <a:solidFill>
                  <a:schemeClr val="tx2"/>
                </a:solidFill>
              </a:rPr>
              <a:t>    Launch targeted social media campaigns in top countries focusing on regionally popular genres to boost awareness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2361467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AF2ED7-AF5C-BAD0-2F57-02999AEBDE4F}"/>
              </a:ext>
            </a:extLst>
          </p:cNvPr>
          <p:cNvSpPr txBox="1"/>
          <p:nvPr/>
        </p:nvSpPr>
        <p:spPr>
          <a:xfrm>
            <a:off x="2555776" y="170080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2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D56BFF-5E76-F2BC-2EC7-1390DDCBBF72}"/>
              </a:ext>
            </a:extLst>
          </p:cNvPr>
          <p:cNvSpPr txBox="1"/>
          <p:nvPr/>
        </p:nvSpPr>
        <p:spPr>
          <a:xfrm>
            <a:off x="719572" y="2623165"/>
            <a:ext cx="770485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2"/>
                </a:solidFill>
              </a:rPr>
              <a:t>By strategically focusing on high-engagement markets, tailoring genre promotions to regional preferences, expanding through local partnerships, and leveraging data-driven personalization, we can effectively boost global music sales. Targeted digital marketing will further enhance audience reach, ensuring sustained growth across diverse markets worldwide.</a:t>
            </a:r>
          </a:p>
        </p:txBody>
      </p:sp>
    </p:spTree>
    <p:extLst>
      <p:ext uri="{BB962C8B-B14F-4D97-AF65-F5344CB8AC3E}">
        <p14:creationId xmlns:p14="http://schemas.microsoft.com/office/powerpoint/2010/main" val="2138187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3100" y="188913"/>
            <a:ext cx="7021513" cy="647700"/>
          </a:xfrm>
        </p:spPr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1988" y="908050"/>
            <a:ext cx="7032625" cy="5761038"/>
          </a:xfrm>
        </p:spPr>
        <p:txBody>
          <a:bodyPr/>
          <a:lstStyle/>
          <a:p>
            <a:endParaRPr lang="en-US"/>
          </a:p>
        </p:txBody>
      </p:sp>
      <p:pic>
        <p:nvPicPr>
          <p:cNvPr id="2" name="Google Shape;207;p34">
            <a:extLst>
              <a:ext uri="{FF2B5EF4-FFF2-40B4-BE49-F238E27FC236}">
                <a16:creationId xmlns:a16="http://schemas.microsoft.com/office/drawing/2014/main" id="{7A034E6C-4AE6-4B2A-924C-D57D7A7B967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043" y="0"/>
            <a:ext cx="736251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8BAEC-EF75-384B-35A1-09E9E9146B08}"/>
              </a:ext>
            </a:extLst>
          </p:cNvPr>
          <p:cNvSpPr txBox="1"/>
          <p:nvPr/>
        </p:nvSpPr>
        <p:spPr>
          <a:xfrm>
            <a:off x="0" y="1948767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dk2"/>
                </a:solidFill>
              </a:rPr>
              <a:t>Chinook Music 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F21F40-F0E2-6FD8-1CE9-232CB18F0E53}"/>
              </a:ext>
            </a:extLst>
          </p:cNvPr>
          <p:cNvSpPr txBox="1"/>
          <p:nvPr/>
        </p:nvSpPr>
        <p:spPr>
          <a:xfrm>
            <a:off x="611560" y="306896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Chinook is a digital music platform where customers can effortlessly explore and buy tracks and albums.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7ECB37-E5F3-8E56-F573-37E103FEA7EF}"/>
              </a:ext>
            </a:extLst>
          </p:cNvPr>
          <p:cNvSpPr txBox="1"/>
          <p:nvPr/>
        </p:nvSpPr>
        <p:spPr>
          <a:xfrm>
            <a:off x="3923928" y="4682753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2"/>
                </a:solidFill>
              </a:rPr>
              <a:t>Its extensive music collection covers a broad range of genres, making it easy for users to find both popular hits and hidden gems.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E648D7-B419-2381-FC49-E8C3F187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9" y="2559624"/>
            <a:ext cx="3600400" cy="1777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A414FA-DC38-7E86-2B1A-471A3699B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5" y="4447569"/>
            <a:ext cx="3849023" cy="21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0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12CA64-A9C9-F583-2C9B-4172F98BC2F5}"/>
              </a:ext>
            </a:extLst>
          </p:cNvPr>
          <p:cNvSpPr txBox="1"/>
          <p:nvPr/>
        </p:nvSpPr>
        <p:spPr>
          <a:xfrm>
            <a:off x="2096393" y="908720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>
                <a:solidFill>
                  <a:schemeClr val="tx2"/>
                </a:solidFill>
              </a:rPr>
              <a:t>Database Schema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4" name="Google Shape;89;p17">
            <a:extLst>
              <a:ext uri="{FF2B5EF4-FFF2-40B4-BE49-F238E27FC236}">
                <a16:creationId xmlns:a16="http://schemas.microsoft.com/office/drawing/2014/main" id="{4F30F712-ECE0-2B49-D95B-3193E1BACD51}"/>
              </a:ext>
            </a:extLst>
          </p:cNvPr>
          <p:cNvSpPr/>
          <p:nvPr/>
        </p:nvSpPr>
        <p:spPr>
          <a:xfrm>
            <a:off x="395536" y="1582688"/>
            <a:ext cx="7973715" cy="5301208"/>
          </a:xfrm>
          <a:custGeom>
            <a:avLst/>
            <a:gdLst/>
            <a:ahLst/>
            <a:cxnLst/>
            <a:rect l="l" t="t" r="r" b="b"/>
            <a:pathLst>
              <a:path w="10988996" h="8543944" extrusionOk="0">
                <a:moveTo>
                  <a:pt x="0" y="0"/>
                </a:moveTo>
                <a:lnTo>
                  <a:pt x="10988996" y="0"/>
                </a:lnTo>
                <a:lnTo>
                  <a:pt x="10988996" y="8543944"/>
                </a:lnTo>
                <a:lnTo>
                  <a:pt x="0" y="85439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69660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17DFB9-5E01-A344-3D0B-8FFD0268B9FF}"/>
              </a:ext>
            </a:extLst>
          </p:cNvPr>
          <p:cNvSpPr txBox="1"/>
          <p:nvPr/>
        </p:nvSpPr>
        <p:spPr>
          <a:xfrm>
            <a:off x="2069976" y="1268760"/>
            <a:ext cx="457200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-GB" sz="2400" b="1" dirty="0">
                <a:solidFill>
                  <a:srgbClr val="000000"/>
                </a:solidFill>
              </a:rPr>
              <a:t>Data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E8DF33-882D-3AA3-0909-0261B8226ACB}"/>
              </a:ext>
            </a:extLst>
          </p:cNvPr>
          <p:cNvSpPr txBox="1"/>
          <p:nvPr/>
        </p:nvSpPr>
        <p:spPr>
          <a:xfrm>
            <a:off x="899592" y="2132856"/>
            <a:ext cx="691276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</a:pPr>
            <a:r>
              <a:rPr lang="en-US" b="1" dirty="0">
                <a:solidFill>
                  <a:schemeClr val="tx2"/>
                </a:solidFill>
              </a:rPr>
              <a:t>Customer :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Customer id: Unique identifier assigned to each customer.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First name: The given name or first name of a customer.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Last name: The surname or family name of a customer.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company: The name of the company associated with a customer.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address: The street address of a customer's location.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city: The city where a customer is located.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state: The state or province where a customer is located.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country: The country where a customer is located.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Postal code: The postal or zip code of a customer's address.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phone: The phone number of a customer.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fax: The fax number associated with a customer.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email: The email address of a customer.</a:t>
            </a:r>
          </a:p>
          <a:p>
            <a:pPr marL="457200" lvl="0" indent="-29405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Support rep id: The employee ID of the support representative assigned to a customer.</a:t>
            </a:r>
          </a:p>
        </p:txBody>
      </p:sp>
    </p:spTree>
    <p:extLst>
      <p:ext uri="{BB962C8B-B14F-4D97-AF65-F5344CB8AC3E}">
        <p14:creationId xmlns:p14="http://schemas.microsoft.com/office/powerpoint/2010/main" val="101097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543568-D06A-4109-4DB3-623CFF496B7E}"/>
              </a:ext>
            </a:extLst>
          </p:cNvPr>
          <p:cNvSpPr txBox="1"/>
          <p:nvPr/>
        </p:nvSpPr>
        <p:spPr>
          <a:xfrm>
            <a:off x="1547664" y="1772816"/>
            <a:ext cx="5886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/>
                </a:solidFill>
              </a:rPr>
              <a:t>Invoice 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Invoice id: Unique identifier assigned to each invoice.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Customer id: The customer ID associated with the invoice.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Invoice date: The date when the invoice was generated or issued.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Billing address: The street address used for billing purposes.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Billing city: The city used for billing purposes.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Billing state: The state or province used for billing purposes.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Billing country: The country used for billing purposes.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Billing postal code: The postal or zip code used for billing purposes.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total: The total amount due on the invoice.</a:t>
            </a:r>
          </a:p>
        </p:txBody>
      </p:sp>
    </p:spTree>
    <p:extLst>
      <p:ext uri="{BB962C8B-B14F-4D97-AF65-F5344CB8AC3E}">
        <p14:creationId xmlns:p14="http://schemas.microsoft.com/office/powerpoint/2010/main" val="68927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5C60D3-06A5-070D-B06C-CD1CFF9A0A64}"/>
              </a:ext>
            </a:extLst>
          </p:cNvPr>
          <p:cNvSpPr txBox="1"/>
          <p:nvPr/>
        </p:nvSpPr>
        <p:spPr>
          <a:xfrm>
            <a:off x="323528" y="2060848"/>
            <a:ext cx="8208912" cy="184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I</a:t>
            </a:r>
            <a:r>
              <a:rPr lang="en-US" b="1" dirty="0">
                <a:solidFill>
                  <a:schemeClr val="tx2"/>
                </a:solidFill>
              </a:rPr>
              <a:t>nvoice line: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US" dirty="0">
                <a:solidFill>
                  <a:schemeClr val="tx2"/>
                </a:solidFill>
              </a:rPr>
              <a:t>Invoice line id: Unique identifier assigned to each line item on an invoice.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US" dirty="0">
                <a:solidFill>
                  <a:schemeClr val="tx2"/>
                </a:solidFill>
              </a:rPr>
              <a:t>Invoice id: The invoice ID to which the line item belongs.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US" dirty="0">
                <a:solidFill>
                  <a:schemeClr val="tx2"/>
                </a:solidFill>
              </a:rPr>
              <a:t>Track id: The ID of the track or product included in the line item.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US" dirty="0">
                <a:solidFill>
                  <a:schemeClr val="tx2"/>
                </a:solidFill>
              </a:rPr>
              <a:t>Unit price: The price per unit for the line item.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US" dirty="0">
                <a:solidFill>
                  <a:schemeClr val="tx2"/>
                </a:solidFill>
              </a:rPr>
              <a:t>quantity: The quantity of units for the line item.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BB3D34-339E-B20D-37E4-B1C41B5D0ED6}"/>
              </a:ext>
            </a:extLst>
          </p:cNvPr>
          <p:cNvSpPr txBox="1"/>
          <p:nvPr/>
        </p:nvSpPr>
        <p:spPr>
          <a:xfrm>
            <a:off x="395536" y="3880864"/>
            <a:ext cx="667848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dirty="0">
                <a:solidFill>
                  <a:schemeClr val="tx2"/>
                </a:solidFill>
              </a:rPr>
              <a:t>Playlist 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Playlist id: Unique identifier assigned to each playlist.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name: The name or title of the playlist.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</a:pPr>
            <a:r>
              <a:rPr lang="en-US" b="1" dirty="0">
                <a:solidFill>
                  <a:schemeClr val="tx2"/>
                </a:solidFill>
              </a:rPr>
              <a:t>Playlist track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Playlist id: The ID of the playlist to which the track belongs.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Track id: The ID of the track included in the playlist.</a:t>
            </a:r>
          </a:p>
        </p:txBody>
      </p:sp>
    </p:spTree>
    <p:extLst>
      <p:ext uri="{BB962C8B-B14F-4D97-AF65-F5344CB8AC3E}">
        <p14:creationId xmlns:p14="http://schemas.microsoft.com/office/powerpoint/2010/main" val="162274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C2CEDB-0A3F-D9F9-5935-20F13BAD2C33}"/>
              </a:ext>
            </a:extLst>
          </p:cNvPr>
          <p:cNvSpPr txBox="1"/>
          <p:nvPr/>
        </p:nvSpPr>
        <p:spPr>
          <a:xfrm>
            <a:off x="395536" y="1916832"/>
            <a:ext cx="806489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Track 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Track id: Unique identifier assigned to each track or song.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name: The title or name of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Album id: The ID of the album to which the track belongs.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Media type id: The ID of the media type associated with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Genre id: The ID of the genre associated with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composer: The name of the composer or artist who composed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milliseconds: The duration of the track in milliseconds.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bytes: The file size of the track in bytes.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</a:rPr>
              <a:t>Unit price: The price per unit for the track.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170DE-BBB6-DBDB-2515-B0F2E2554D3A}"/>
              </a:ext>
            </a:extLst>
          </p:cNvPr>
          <p:cNvSpPr txBox="1"/>
          <p:nvPr/>
        </p:nvSpPr>
        <p:spPr>
          <a:xfrm>
            <a:off x="395536" y="4777839"/>
            <a:ext cx="662473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Album 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Album id: Unique identifier assigned to each album.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title: The title or name of the album.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000" dirty="0">
                <a:solidFill>
                  <a:schemeClr val="dk1"/>
                </a:solidFill>
              </a:rPr>
              <a:t>Artist id: The ID of the artist associated with the album.</a:t>
            </a:r>
          </a:p>
        </p:txBody>
      </p:sp>
    </p:spTree>
    <p:extLst>
      <p:ext uri="{BB962C8B-B14F-4D97-AF65-F5344CB8AC3E}">
        <p14:creationId xmlns:p14="http://schemas.microsoft.com/office/powerpoint/2010/main" val="417982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363BF4-B291-7D61-99FC-D886A9B95E8B}"/>
              </a:ext>
            </a:extLst>
          </p:cNvPr>
          <p:cNvSpPr txBox="1"/>
          <p:nvPr/>
        </p:nvSpPr>
        <p:spPr>
          <a:xfrm>
            <a:off x="539552" y="1916832"/>
            <a:ext cx="5886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</a:rPr>
              <a:t>Artist </a:t>
            </a:r>
            <a:r>
              <a:rPr lang="en-US" dirty="0">
                <a:solidFill>
                  <a:schemeClr val="dk1"/>
                </a:solidFill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Artist id: Unique identifier assigned to each artist.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name: The name of the artist.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7B8BF-B53B-99A3-0D9F-AF297BE97049}"/>
              </a:ext>
            </a:extLst>
          </p:cNvPr>
          <p:cNvSpPr txBox="1"/>
          <p:nvPr/>
        </p:nvSpPr>
        <p:spPr>
          <a:xfrm>
            <a:off x="539552" y="2840162"/>
            <a:ext cx="705678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Media type </a:t>
            </a:r>
            <a:r>
              <a:rPr lang="en-GB" dirty="0">
                <a:solidFill>
                  <a:schemeClr val="dk1"/>
                </a:solidFill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dirty="0">
                <a:solidFill>
                  <a:schemeClr val="dk1"/>
                </a:solidFill>
              </a:rPr>
              <a:t>Media type id: Unique identifier assigned to each media type.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dirty="0">
                <a:solidFill>
                  <a:schemeClr val="dk1"/>
                </a:solidFill>
              </a:rPr>
              <a:t>name: The name or description of the media type (e.g., MPEG audio file, AAC audio file).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 dirty="0">
                <a:solidFill>
                  <a:schemeClr val="dk1"/>
                </a:solidFill>
              </a:rPr>
              <a:t>Genre </a:t>
            </a:r>
            <a:r>
              <a:rPr lang="en-GB" dirty="0">
                <a:solidFill>
                  <a:schemeClr val="dk1"/>
                </a:solidFill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dirty="0">
                <a:solidFill>
                  <a:schemeClr val="dk1"/>
                </a:solidFill>
              </a:rPr>
              <a:t>Genre id: Unique identifier assigned to each genre.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dirty="0">
                <a:solidFill>
                  <a:schemeClr val="dk1"/>
                </a:solidFill>
              </a:rPr>
              <a:t>name: The name or description of the genre (e.g., rock, pop, classical).</a:t>
            </a:r>
          </a:p>
        </p:txBody>
      </p:sp>
    </p:spTree>
    <p:extLst>
      <p:ext uri="{BB962C8B-B14F-4D97-AF65-F5344CB8AC3E}">
        <p14:creationId xmlns:p14="http://schemas.microsoft.com/office/powerpoint/2010/main" val="1501983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3">
      <a:dk1>
        <a:srgbClr val="4D4D4D"/>
      </a:dk1>
      <a:lt1>
        <a:srgbClr val="FFFFFF"/>
      </a:lt1>
      <a:dk2>
        <a:srgbClr val="000000"/>
      </a:dk2>
      <a:lt2>
        <a:srgbClr val="686556"/>
      </a:lt2>
      <a:accent1>
        <a:srgbClr val="FF9100"/>
      </a:accent1>
      <a:accent2>
        <a:srgbClr val="91948C"/>
      </a:accent2>
      <a:accent3>
        <a:srgbClr val="FFFFFF"/>
      </a:accent3>
      <a:accent4>
        <a:srgbClr val="404040"/>
      </a:accent4>
      <a:accent5>
        <a:srgbClr val="FFC7AA"/>
      </a:accent5>
      <a:accent6>
        <a:srgbClr val="83867E"/>
      </a:accent6>
      <a:hlink>
        <a:srgbClr val="EFA76B"/>
      </a:hlink>
      <a:folHlink>
        <a:srgbClr val="EAEAEA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4D4D4D"/>
        </a:dk1>
        <a:lt1>
          <a:srgbClr val="FFFFFF"/>
        </a:lt1>
        <a:dk2>
          <a:srgbClr val="000000"/>
        </a:dk2>
        <a:lt2>
          <a:srgbClr val="8F470B"/>
        </a:lt2>
        <a:accent1>
          <a:srgbClr val="FDC69D"/>
        </a:accent1>
        <a:accent2>
          <a:srgbClr val="F8AD84"/>
        </a:accent2>
        <a:accent3>
          <a:srgbClr val="FFFFFF"/>
        </a:accent3>
        <a:accent4>
          <a:srgbClr val="404040"/>
        </a:accent4>
        <a:accent5>
          <a:srgbClr val="FEDFCC"/>
        </a:accent5>
        <a:accent6>
          <a:srgbClr val="E19C77"/>
        </a:accent6>
        <a:hlink>
          <a:srgbClr val="EFA76B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000000"/>
        </a:dk2>
        <a:lt2>
          <a:srgbClr val="8F470B"/>
        </a:lt2>
        <a:accent1>
          <a:srgbClr val="E7D5B7"/>
        </a:accent1>
        <a:accent2>
          <a:srgbClr val="B3804D"/>
        </a:accent2>
        <a:accent3>
          <a:srgbClr val="FFFFFF"/>
        </a:accent3>
        <a:accent4>
          <a:srgbClr val="404040"/>
        </a:accent4>
        <a:accent5>
          <a:srgbClr val="F1E7D8"/>
        </a:accent5>
        <a:accent6>
          <a:srgbClr val="A27345"/>
        </a:accent6>
        <a:hlink>
          <a:srgbClr val="D5B37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000000"/>
        </a:dk2>
        <a:lt2>
          <a:srgbClr val="686556"/>
        </a:lt2>
        <a:accent1>
          <a:srgbClr val="FF9100"/>
        </a:accent1>
        <a:accent2>
          <a:srgbClr val="91948C"/>
        </a:accent2>
        <a:accent3>
          <a:srgbClr val="FFFFFF"/>
        </a:accent3>
        <a:accent4>
          <a:srgbClr val="404040"/>
        </a:accent4>
        <a:accent5>
          <a:srgbClr val="FFC7AA"/>
        </a:accent5>
        <a:accent6>
          <a:srgbClr val="83867E"/>
        </a:accent6>
        <a:hlink>
          <a:srgbClr val="EFA76B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</TotalTime>
  <Words>1772</Words>
  <Application>Microsoft Office PowerPoint</Application>
  <PresentationFormat>On-screen Show (4:3)</PresentationFormat>
  <Paragraphs>167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Arial Black</vt:lpstr>
      <vt:lpstr>Wingdings</vt:lpstr>
      <vt:lpstr>template</vt:lpstr>
      <vt:lpstr>CHINOOK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PoweredTemplates.com</dc:creator>
  <cp:lastModifiedBy>RISHIKESH REDDY</cp:lastModifiedBy>
  <cp:revision>36</cp:revision>
  <dcterms:created xsi:type="dcterms:W3CDTF">2006-04-06T08:11:12Z</dcterms:created>
  <dcterms:modified xsi:type="dcterms:W3CDTF">2025-05-30T11:11:59Z</dcterms:modified>
</cp:coreProperties>
</file>