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972300" cy="3930650"/>
  <p:notesSz cx="6972300" cy="3930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0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846" y="1212886"/>
            <a:ext cx="5768956" cy="105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642" y="1323832"/>
            <a:ext cx="6073364" cy="168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Re</a:t>
            </a:r>
            <a:r>
              <a:rPr spc="5" dirty="0">
                <a:solidFill>
                  <a:srgbClr val="332B2B"/>
                </a:solidFill>
              </a:rPr>
              <a:t>v</a:t>
            </a:r>
            <a:r>
              <a:rPr spc="5" dirty="0"/>
              <a:t>o</a:t>
            </a:r>
            <a:r>
              <a:rPr spc="5" dirty="0">
                <a:solidFill>
                  <a:srgbClr val="332B2B"/>
                </a:solidFill>
              </a:rPr>
              <a:t>lu</a:t>
            </a:r>
            <a:r>
              <a:rPr spc="5" dirty="0"/>
              <a:t>tio</a:t>
            </a:r>
            <a:r>
              <a:rPr spc="5" dirty="0">
                <a:solidFill>
                  <a:srgbClr val="332B2B"/>
                </a:solidFill>
              </a:rPr>
              <a:t>ni</a:t>
            </a:r>
            <a:r>
              <a:rPr spc="5" dirty="0"/>
              <a:t>zing </a:t>
            </a:r>
            <a:r>
              <a:rPr spc="-5" dirty="0"/>
              <a:t>S</a:t>
            </a:r>
            <a:r>
              <a:rPr spc="-5" dirty="0">
                <a:solidFill>
                  <a:srgbClr val="332B2B"/>
                </a:solidFill>
              </a:rPr>
              <a:t>upply </a:t>
            </a:r>
            <a:r>
              <a:rPr spc="30" dirty="0">
                <a:solidFill>
                  <a:srgbClr val="332B2B"/>
                </a:solidFill>
              </a:rPr>
              <a:t>Ch</a:t>
            </a:r>
            <a:r>
              <a:rPr spc="30" dirty="0"/>
              <a:t>ain </a:t>
            </a:r>
            <a:r>
              <a:rPr spc="15" dirty="0"/>
              <a:t>F</a:t>
            </a:r>
            <a:r>
              <a:rPr spc="15" dirty="0">
                <a:solidFill>
                  <a:srgbClr val="332B2B"/>
                </a:solidFill>
              </a:rPr>
              <a:t>i</a:t>
            </a:r>
            <a:r>
              <a:rPr spc="15" dirty="0"/>
              <a:t>nancing: </a:t>
            </a:r>
            <a:r>
              <a:rPr spc="20" dirty="0"/>
              <a:t> </a:t>
            </a:r>
            <a:r>
              <a:rPr spc="15" dirty="0">
                <a:solidFill>
                  <a:srgbClr val="332B2B"/>
                </a:solidFill>
              </a:rPr>
              <a:t>L</a:t>
            </a:r>
            <a:r>
              <a:rPr spc="15" dirty="0"/>
              <a:t>e</a:t>
            </a:r>
            <a:r>
              <a:rPr spc="15" dirty="0">
                <a:solidFill>
                  <a:srgbClr val="332B2B"/>
                </a:solidFill>
              </a:rPr>
              <a:t>v</a:t>
            </a:r>
            <a:r>
              <a:rPr spc="15" dirty="0"/>
              <a:t>e</a:t>
            </a:r>
            <a:r>
              <a:rPr spc="15" dirty="0">
                <a:solidFill>
                  <a:srgbClr val="332B2B"/>
                </a:solidFill>
              </a:rPr>
              <a:t>rag</a:t>
            </a:r>
            <a:r>
              <a:rPr spc="15" dirty="0"/>
              <a:t>in</a:t>
            </a:r>
            <a:r>
              <a:rPr spc="15" dirty="0">
                <a:solidFill>
                  <a:srgbClr val="332B2B"/>
                </a:solidFill>
              </a:rPr>
              <a:t>g </a:t>
            </a:r>
            <a:r>
              <a:rPr spc="5" dirty="0"/>
              <a:t>Blo</a:t>
            </a:r>
            <a:r>
              <a:rPr spc="5" dirty="0">
                <a:solidFill>
                  <a:srgbClr val="332B2B"/>
                </a:solidFill>
              </a:rPr>
              <a:t>ck</a:t>
            </a:r>
            <a:r>
              <a:rPr spc="5" dirty="0"/>
              <a:t>chain </a:t>
            </a:r>
            <a:r>
              <a:rPr dirty="0"/>
              <a:t>Te</a:t>
            </a:r>
            <a:r>
              <a:rPr dirty="0">
                <a:solidFill>
                  <a:srgbClr val="332B2B"/>
                </a:solidFill>
              </a:rPr>
              <a:t>chno</a:t>
            </a:r>
            <a:r>
              <a:rPr dirty="0"/>
              <a:t>l</a:t>
            </a:r>
            <a:r>
              <a:rPr dirty="0">
                <a:solidFill>
                  <a:srgbClr val="332B2B"/>
                </a:solidFill>
              </a:rPr>
              <a:t>ogy </a:t>
            </a:r>
            <a:r>
              <a:rPr spc="20" dirty="0"/>
              <a:t>to </a:t>
            </a:r>
            <a:r>
              <a:rPr spc="10" dirty="0"/>
              <a:t>Enh</a:t>
            </a:r>
            <a:r>
              <a:rPr spc="10" dirty="0">
                <a:solidFill>
                  <a:srgbClr val="332B2B"/>
                </a:solidFill>
              </a:rPr>
              <a:t>a</a:t>
            </a:r>
            <a:r>
              <a:rPr spc="10" dirty="0"/>
              <a:t>nce </a:t>
            </a:r>
            <a:r>
              <a:rPr spc="-484" dirty="0"/>
              <a:t> </a:t>
            </a:r>
            <a:r>
              <a:rPr spc="15" dirty="0">
                <a:solidFill>
                  <a:srgbClr val="332B2B"/>
                </a:solidFill>
              </a:rPr>
              <a:t>Eff</a:t>
            </a:r>
            <a:r>
              <a:rPr spc="15" dirty="0"/>
              <a:t>icien</a:t>
            </a:r>
            <a:r>
              <a:rPr spc="15" dirty="0">
                <a:solidFill>
                  <a:srgbClr val="332B2B"/>
                </a:solidFill>
              </a:rPr>
              <a:t>c</a:t>
            </a:r>
            <a:r>
              <a:rPr spc="15" dirty="0"/>
              <a:t>y</a:t>
            </a:r>
            <a:r>
              <a:rPr spc="5" dirty="0"/>
              <a:t> </a:t>
            </a:r>
            <a:r>
              <a:rPr spc="-10" dirty="0">
                <a:solidFill>
                  <a:srgbClr val="332B2B"/>
                </a:solidFill>
              </a:rPr>
              <a:t>a</a:t>
            </a:r>
            <a:r>
              <a:rPr spc="-10" dirty="0"/>
              <a:t>nd</a:t>
            </a:r>
            <a:r>
              <a:rPr spc="10" dirty="0"/>
              <a:t> </a:t>
            </a:r>
            <a:r>
              <a:rPr spc="5" dirty="0"/>
              <a:t>T</a:t>
            </a:r>
            <a:r>
              <a:rPr spc="5" dirty="0">
                <a:solidFill>
                  <a:srgbClr val="332B2B"/>
                </a:solidFill>
              </a:rPr>
              <a:t>imeliness</a:t>
            </a:r>
            <a:r>
              <a:rPr spc="10" dirty="0">
                <a:solidFill>
                  <a:srgbClr val="332B2B"/>
                </a:solidFill>
              </a:rPr>
              <a:t> </a:t>
            </a:r>
            <a:r>
              <a:rPr spc="20" dirty="0"/>
              <a:t>o</a:t>
            </a:r>
            <a:r>
              <a:rPr spc="20" dirty="0">
                <a:solidFill>
                  <a:srgbClr val="332B2B"/>
                </a:solidFill>
              </a:rPr>
              <a:t>f</a:t>
            </a:r>
            <a:r>
              <a:rPr spc="10" dirty="0">
                <a:solidFill>
                  <a:srgbClr val="332B2B"/>
                </a:solidFill>
              </a:rPr>
              <a:t> </a:t>
            </a:r>
            <a:r>
              <a:rPr dirty="0">
                <a:solidFill>
                  <a:srgbClr val="332B2B"/>
                </a:solidFill>
              </a:rPr>
              <a:t>Paymen</a:t>
            </a:r>
            <a:r>
              <a:rPr dirty="0"/>
              <a:t>ts</a:t>
            </a:r>
            <a:r>
              <a:rPr dirty="0">
                <a:solidFill>
                  <a:srgbClr val="332B2B"/>
                </a:solidFill>
              </a:rPr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81"/>
            <a:ext cx="6967855" cy="966469"/>
          </a:xfrm>
          <a:custGeom>
            <a:avLst/>
            <a:gdLst/>
            <a:ahLst/>
            <a:cxnLst/>
            <a:rect l="l" t="t" r="r" b="b"/>
            <a:pathLst>
              <a:path w="6967855" h="966469">
                <a:moveTo>
                  <a:pt x="6967677" y="197015"/>
                </a:moveTo>
                <a:lnTo>
                  <a:pt x="1286751" y="197015"/>
                </a:lnTo>
                <a:lnTo>
                  <a:pt x="1321269" y="171704"/>
                </a:lnTo>
                <a:lnTo>
                  <a:pt x="1362913" y="143929"/>
                </a:lnTo>
                <a:lnTo>
                  <a:pt x="1405877" y="118414"/>
                </a:lnTo>
                <a:lnTo>
                  <a:pt x="1445348" y="97586"/>
                </a:lnTo>
                <a:lnTo>
                  <a:pt x="1486319" y="78320"/>
                </a:lnTo>
                <a:lnTo>
                  <a:pt x="1528902" y="60540"/>
                </a:lnTo>
                <a:lnTo>
                  <a:pt x="1573110" y="44272"/>
                </a:lnTo>
                <a:lnTo>
                  <a:pt x="1619046" y="29464"/>
                </a:lnTo>
                <a:lnTo>
                  <a:pt x="1666786" y="16103"/>
                </a:lnTo>
                <a:lnTo>
                  <a:pt x="1716392" y="4152"/>
                </a:lnTo>
                <a:lnTo>
                  <a:pt x="1736648" y="0"/>
                </a:lnTo>
                <a:lnTo>
                  <a:pt x="1644484" y="0"/>
                </a:lnTo>
                <a:lnTo>
                  <a:pt x="1565935" y="23990"/>
                </a:lnTo>
                <a:lnTo>
                  <a:pt x="1520939" y="40563"/>
                </a:lnTo>
                <a:lnTo>
                  <a:pt x="1477594" y="58661"/>
                </a:lnTo>
                <a:lnTo>
                  <a:pt x="1435862" y="78308"/>
                </a:lnTo>
                <a:lnTo>
                  <a:pt x="1395577" y="99555"/>
                </a:lnTo>
                <a:lnTo>
                  <a:pt x="1351851" y="125577"/>
                </a:lnTo>
                <a:lnTo>
                  <a:pt x="1309535" y="153809"/>
                </a:lnTo>
                <a:lnTo>
                  <a:pt x="1268488" y="183883"/>
                </a:lnTo>
                <a:lnTo>
                  <a:pt x="1251864" y="197015"/>
                </a:lnTo>
                <a:lnTo>
                  <a:pt x="0" y="197015"/>
                </a:lnTo>
                <a:lnTo>
                  <a:pt x="0" y="216052"/>
                </a:lnTo>
                <a:lnTo>
                  <a:pt x="1227823" y="216052"/>
                </a:lnTo>
                <a:lnTo>
                  <a:pt x="1189545" y="248170"/>
                </a:lnTo>
                <a:lnTo>
                  <a:pt x="1151331" y="281660"/>
                </a:lnTo>
                <a:lnTo>
                  <a:pt x="1113739" y="315569"/>
                </a:lnTo>
                <a:lnTo>
                  <a:pt x="1043038" y="380339"/>
                </a:lnTo>
                <a:lnTo>
                  <a:pt x="1008900" y="411264"/>
                </a:lnTo>
                <a:lnTo>
                  <a:pt x="973759" y="442620"/>
                </a:lnTo>
                <a:lnTo>
                  <a:pt x="937628" y="474256"/>
                </a:lnTo>
                <a:lnTo>
                  <a:pt x="900506" y="506044"/>
                </a:lnTo>
                <a:lnTo>
                  <a:pt x="862406" y="537819"/>
                </a:lnTo>
                <a:lnTo>
                  <a:pt x="823328" y="569442"/>
                </a:lnTo>
                <a:lnTo>
                  <a:pt x="783297" y="600773"/>
                </a:lnTo>
                <a:lnTo>
                  <a:pt x="742302" y="631659"/>
                </a:lnTo>
                <a:lnTo>
                  <a:pt x="700366" y="661974"/>
                </a:lnTo>
                <a:lnTo>
                  <a:pt x="657504" y="691553"/>
                </a:lnTo>
                <a:lnTo>
                  <a:pt x="613689" y="720255"/>
                </a:lnTo>
                <a:lnTo>
                  <a:pt x="568960" y="747953"/>
                </a:lnTo>
                <a:lnTo>
                  <a:pt x="523328" y="774471"/>
                </a:lnTo>
                <a:lnTo>
                  <a:pt x="476770" y="799706"/>
                </a:lnTo>
                <a:lnTo>
                  <a:pt x="430377" y="822947"/>
                </a:lnTo>
                <a:lnTo>
                  <a:pt x="383908" y="844334"/>
                </a:lnTo>
                <a:lnTo>
                  <a:pt x="337375" y="863841"/>
                </a:lnTo>
                <a:lnTo>
                  <a:pt x="290830" y="881468"/>
                </a:lnTo>
                <a:lnTo>
                  <a:pt x="244297" y="897204"/>
                </a:lnTo>
                <a:lnTo>
                  <a:pt x="197815" y="911047"/>
                </a:lnTo>
                <a:lnTo>
                  <a:pt x="151409" y="922997"/>
                </a:lnTo>
                <a:lnTo>
                  <a:pt x="105105" y="933056"/>
                </a:lnTo>
                <a:lnTo>
                  <a:pt x="58953" y="941197"/>
                </a:lnTo>
                <a:lnTo>
                  <a:pt x="10693" y="944829"/>
                </a:lnTo>
                <a:lnTo>
                  <a:pt x="0" y="943991"/>
                </a:lnTo>
                <a:lnTo>
                  <a:pt x="0" y="966152"/>
                </a:lnTo>
                <a:lnTo>
                  <a:pt x="49428" y="964184"/>
                </a:lnTo>
                <a:lnTo>
                  <a:pt x="108966" y="954278"/>
                </a:lnTo>
                <a:lnTo>
                  <a:pt x="152666" y="944829"/>
                </a:lnTo>
                <a:lnTo>
                  <a:pt x="156032" y="944105"/>
                </a:lnTo>
                <a:lnTo>
                  <a:pt x="203200" y="931976"/>
                </a:lnTo>
                <a:lnTo>
                  <a:pt x="250444" y="917905"/>
                </a:lnTo>
                <a:lnTo>
                  <a:pt x="297713" y="901903"/>
                </a:lnTo>
                <a:lnTo>
                  <a:pt x="344995" y="883983"/>
                </a:lnTo>
                <a:lnTo>
                  <a:pt x="392239" y="864158"/>
                </a:lnTo>
                <a:lnTo>
                  <a:pt x="439432" y="842441"/>
                </a:lnTo>
                <a:lnTo>
                  <a:pt x="486524" y="818832"/>
                </a:lnTo>
                <a:lnTo>
                  <a:pt x="533527" y="793407"/>
                </a:lnTo>
                <a:lnTo>
                  <a:pt x="579602" y="766660"/>
                </a:lnTo>
                <a:lnTo>
                  <a:pt x="624738" y="738746"/>
                </a:lnTo>
                <a:lnTo>
                  <a:pt x="668921" y="709815"/>
                </a:lnTo>
                <a:lnTo>
                  <a:pt x="712165" y="679996"/>
                </a:lnTo>
                <a:lnTo>
                  <a:pt x="754443" y="649439"/>
                </a:lnTo>
                <a:lnTo>
                  <a:pt x="795756" y="618312"/>
                </a:lnTo>
                <a:lnTo>
                  <a:pt x="836104" y="586740"/>
                </a:lnTo>
                <a:lnTo>
                  <a:pt x="875461" y="554863"/>
                </a:lnTo>
                <a:lnTo>
                  <a:pt x="913841" y="522846"/>
                </a:lnTo>
                <a:lnTo>
                  <a:pt x="951217" y="490829"/>
                </a:lnTo>
                <a:lnTo>
                  <a:pt x="987602" y="458952"/>
                </a:lnTo>
                <a:lnTo>
                  <a:pt x="1022972" y="427380"/>
                </a:lnTo>
                <a:lnTo>
                  <a:pt x="1127734" y="331736"/>
                </a:lnTo>
                <a:lnTo>
                  <a:pt x="1164958" y="298132"/>
                </a:lnTo>
                <a:lnTo>
                  <a:pt x="1202778" y="264960"/>
                </a:lnTo>
                <a:lnTo>
                  <a:pt x="1241348" y="232587"/>
                </a:lnTo>
                <a:lnTo>
                  <a:pt x="1262240" y="216052"/>
                </a:lnTo>
                <a:lnTo>
                  <a:pt x="6967677" y="216052"/>
                </a:lnTo>
                <a:lnTo>
                  <a:pt x="6967677" y="197015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04870"/>
            <a:ext cx="6967855" cy="909955"/>
          </a:xfrm>
          <a:custGeom>
            <a:avLst/>
            <a:gdLst/>
            <a:ahLst/>
            <a:cxnLst/>
            <a:rect l="l" t="t" r="r" b="b"/>
            <a:pathLst>
              <a:path w="6967855" h="909954">
                <a:moveTo>
                  <a:pt x="6967677" y="0"/>
                </a:moveTo>
                <a:lnTo>
                  <a:pt x="6882066" y="13652"/>
                </a:lnTo>
                <a:lnTo>
                  <a:pt x="6833260" y="25527"/>
                </a:lnTo>
                <a:lnTo>
                  <a:pt x="6784378" y="39674"/>
                </a:lnTo>
                <a:lnTo>
                  <a:pt x="6735470" y="56108"/>
                </a:lnTo>
                <a:lnTo>
                  <a:pt x="6686588" y="74777"/>
                </a:lnTo>
                <a:lnTo>
                  <a:pt x="6637769" y="95694"/>
                </a:lnTo>
                <a:lnTo>
                  <a:pt x="6589039" y="118833"/>
                </a:lnTo>
                <a:lnTo>
                  <a:pt x="6540462" y="144183"/>
                </a:lnTo>
                <a:lnTo>
                  <a:pt x="6494132" y="170434"/>
                </a:lnTo>
                <a:lnTo>
                  <a:pt x="6448831" y="198056"/>
                </a:lnTo>
                <a:lnTo>
                  <a:pt x="6404559" y="226898"/>
                </a:lnTo>
                <a:lnTo>
                  <a:pt x="6361316" y="256781"/>
                </a:lnTo>
                <a:lnTo>
                  <a:pt x="6319113" y="287540"/>
                </a:lnTo>
                <a:lnTo>
                  <a:pt x="6277953" y="319011"/>
                </a:lnTo>
                <a:lnTo>
                  <a:pt x="6237846" y="351015"/>
                </a:lnTo>
                <a:lnTo>
                  <a:pt x="6198794" y="383387"/>
                </a:lnTo>
                <a:lnTo>
                  <a:pt x="6160795" y="415950"/>
                </a:lnTo>
                <a:lnTo>
                  <a:pt x="6123876" y="448551"/>
                </a:lnTo>
                <a:lnTo>
                  <a:pt x="6088011" y="481025"/>
                </a:lnTo>
                <a:lnTo>
                  <a:pt x="6053226" y="513168"/>
                </a:lnTo>
                <a:lnTo>
                  <a:pt x="5950674" y="610260"/>
                </a:lnTo>
                <a:lnTo>
                  <a:pt x="5911850" y="646442"/>
                </a:lnTo>
                <a:lnTo>
                  <a:pt x="5872226" y="681990"/>
                </a:lnTo>
                <a:lnTo>
                  <a:pt x="5840019" y="709282"/>
                </a:lnTo>
                <a:lnTo>
                  <a:pt x="0" y="709282"/>
                </a:lnTo>
                <a:lnTo>
                  <a:pt x="0" y="728319"/>
                </a:lnTo>
                <a:lnTo>
                  <a:pt x="5816409" y="728319"/>
                </a:lnTo>
                <a:lnTo>
                  <a:pt x="5789803" y="749173"/>
                </a:lnTo>
                <a:lnTo>
                  <a:pt x="5746597" y="779805"/>
                </a:lnTo>
                <a:lnTo>
                  <a:pt x="5701766" y="807796"/>
                </a:lnTo>
                <a:lnTo>
                  <a:pt x="5660314" y="830465"/>
                </a:lnTo>
                <a:lnTo>
                  <a:pt x="5616994" y="851306"/>
                </a:lnTo>
                <a:lnTo>
                  <a:pt x="5571718" y="870356"/>
                </a:lnTo>
                <a:lnTo>
                  <a:pt x="5524360" y="887653"/>
                </a:lnTo>
                <a:lnTo>
                  <a:pt x="5474843" y="903236"/>
                </a:lnTo>
                <a:lnTo>
                  <a:pt x="5450027" y="909904"/>
                </a:lnTo>
                <a:lnTo>
                  <a:pt x="5519966" y="909904"/>
                </a:lnTo>
                <a:lnTo>
                  <a:pt x="5579110" y="888834"/>
                </a:lnTo>
                <a:lnTo>
                  <a:pt x="5625211" y="869429"/>
                </a:lnTo>
                <a:lnTo>
                  <a:pt x="5669343" y="848182"/>
                </a:lnTo>
                <a:lnTo>
                  <a:pt x="5711609" y="825068"/>
                </a:lnTo>
                <a:lnTo>
                  <a:pt x="5757240" y="796531"/>
                </a:lnTo>
                <a:lnTo>
                  <a:pt x="5801118" y="765429"/>
                </a:lnTo>
                <a:lnTo>
                  <a:pt x="5843498" y="732231"/>
                </a:lnTo>
                <a:lnTo>
                  <a:pt x="5848108" y="728319"/>
                </a:lnTo>
                <a:lnTo>
                  <a:pt x="6967677" y="728319"/>
                </a:lnTo>
                <a:lnTo>
                  <a:pt x="6967677" y="709282"/>
                </a:lnTo>
                <a:lnTo>
                  <a:pt x="5870600" y="709282"/>
                </a:lnTo>
                <a:lnTo>
                  <a:pt x="5884596" y="697433"/>
                </a:lnTo>
                <a:lnTo>
                  <a:pt x="5924639" y="661543"/>
                </a:lnTo>
                <a:lnTo>
                  <a:pt x="5963856" y="625017"/>
                </a:lnTo>
                <a:lnTo>
                  <a:pt x="6033020" y="559320"/>
                </a:lnTo>
                <a:lnTo>
                  <a:pt x="6066510" y="527862"/>
                </a:lnTo>
                <a:lnTo>
                  <a:pt x="6101067" y="495935"/>
                </a:lnTo>
                <a:lnTo>
                  <a:pt x="6136678" y="463702"/>
                </a:lnTo>
                <a:lnTo>
                  <a:pt x="6173355" y="431342"/>
                </a:lnTo>
                <a:lnTo>
                  <a:pt x="6211062" y="399021"/>
                </a:lnTo>
                <a:lnTo>
                  <a:pt x="6249822" y="366903"/>
                </a:lnTo>
                <a:lnTo>
                  <a:pt x="6289624" y="335153"/>
                </a:lnTo>
                <a:lnTo>
                  <a:pt x="6330455" y="303923"/>
                </a:lnTo>
                <a:lnTo>
                  <a:pt x="6372301" y="273418"/>
                </a:lnTo>
                <a:lnTo>
                  <a:pt x="6415164" y="243763"/>
                </a:lnTo>
                <a:lnTo>
                  <a:pt x="6459042" y="215163"/>
                </a:lnTo>
                <a:lnTo>
                  <a:pt x="6503937" y="187756"/>
                </a:lnTo>
                <a:lnTo>
                  <a:pt x="6549822" y="161721"/>
                </a:lnTo>
                <a:lnTo>
                  <a:pt x="6597663" y="136753"/>
                </a:lnTo>
                <a:lnTo>
                  <a:pt x="6645656" y="113982"/>
                </a:lnTo>
                <a:lnTo>
                  <a:pt x="6693725" y="93408"/>
                </a:lnTo>
                <a:lnTo>
                  <a:pt x="6741858" y="75031"/>
                </a:lnTo>
                <a:lnTo>
                  <a:pt x="6789979" y="58864"/>
                </a:lnTo>
                <a:lnTo>
                  <a:pt x="6838074" y="44919"/>
                </a:lnTo>
                <a:lnTo>
                  <a:pt x="6886080" y="33210"/>
                </a:lnTo>
                <a:lnTo>
                  <a:pt x="6933971" y="23723"/>
                </a:lnTo>
                <a:lnTo>
                  <a:pt x="6967677" y="20891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6185" y="1328411"/>
            <a:ext cx="2807970" cy="18313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75"/>
              </a:spcBef>
            </a:pPr>
            <a:r>
              <a:rPr sz="950" spc="-114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14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-3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  potential to 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revolutionize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supply 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chain </a:t>
            </a:r>
            <a:r>
              <a:rPr sz="950" spc="3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ﬁnancing 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by 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providing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secure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transparent 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way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to record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verify </a:t>
            </a:r>
            <a:r>
              <a:rPr sz="950" spc="-1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14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3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all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o 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consider, 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such </a:t>
            </a:r>
            <a:r>
              <a:rPr sz="950" spc="-10" dirty="0">
                <a:solidFill>
                  <a:srgbClr val="332B2B"/>
                </a:solidFill>
                <a:latin typeface="Verdana"/>
                <a:cs typeface="Verdana"/>
              </a:rPr>
              <a:t>as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integration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regulatory </a:t>
            </a:r>
            <a:r>
              <a:rPr sz="950" spc="-3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compliance, 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the beneﬁts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of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blockchain 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-3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14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  <a:p>
            <a:pPr marL="12700" marR="95885">
              <a:lnSpc>
                <a:spcPct val="103099"/>
              </a:lnSpc>
              <a:spcBef>
                <a:spcPts val="25"/>
              </a:spcBef>
            </a:pP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By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leveraging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blockchain 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technology,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 businesses </a:t>
            </a:r>
            <a:r>
              <a:rPr sz="950" spc="35" dirty="0">
                <a:solidFill>
                  <a:srgbClr val="332B2B"/>
                </a:solidFill>
                <a:latin typeface="Verdana"/>
                <a:cs typeface="Verdana"/>
              </a:rPr>
              <a:t>can enhance 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efﬁciency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50" spc="-1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4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14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10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-15" dirty="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-1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h  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ﬂow,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improve</a:t>
            </a:r>
            <a:r>
              <a:rPr sz="95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their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332B2B"/>
                </a:solidFill>
                <a:latin typeface="Verdana"/>
                <a:cs typeface="Verdana"/>
              </a:rPr>
              <a:t>overall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operations.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124714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/>
              <a:t>K</a:t>
            </a:r>
            <a:r>
              <a:rPr sz="1500" spc="-25" dirty="0">
                <a:solidFill>
                  <a:srgbClr val="332B2B"/>
                </a:solidFill>
              </a:rPr>
              <a:t>ey</a:t>
            </a:r>
            <a:r>
              <a:rPr sz="1500" spc="-35" dirty="0">
                <a:solidFill>
                  <a:srgbClr val="332B2B"/>
                </a:solidFill>
              </a:rPr>
              <a:t> T</a:t>
            </a:r>
            <a:r>
              <a:rPr sz="1500" spc="-35" dirty="0"/>
              <a:t>akeaway</a:t>
            </a:r>
            <a:r>
              <a:rPr sz="1500" spc="-35" dirty="0">
                <a:solidFill>
                  <a:srgbClr val="332B2B"/>
                </a:solidFill>
              </a:rPr>
              <a:t>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3160" y="3018186"/>
            <a:ext cx="1124585" cy="896619"/>
          </a:xfrm>
          <a:custGeom>
            <a:avLst/>
            <a:gdLst/>
            <a:ahLst/>
            <a:cxnLst/>
            <a:rect l="l" t="t" r="r" b="b"/>
            <a:pathLst>
              <a:path w="1124584" h="896620">
                <a:moveTo>
                  <a:pt x="1124525" y="0"/>
                </a:moveTo>
                <a:lnTo>
                  <a:pt x="1063736" y="15082"/>
                </a:lnTo>
                <a:lnTo>
                  <a:pt x="1016419" y="30374"/>
                </a:lnTo>
                <a:lnTo>
                  <a:pt x="971103" y="47978"/>
                </a:lnTo>
                <a:lnTo>
                  <a:pt x="927665" y="67750"/>
                </a:lnTo>
                <a:lnTo>
                  <a:pt x="885978" y="89545"/>
                </a:lnTo>
                <a:lnTo>
                  <a:pt x="845918" y="113218"/>
                </a:lnTo>
                <a:lnTo>
                  <a:pt x="807359" y="138625"/>
                </a:lnTo>
                <a:lnTo>
                  <a:pt x="770177" y="165621"/>
                </a:lnTo>
                <a:lnTo>
                  <a:pt x="734245" y="194063"/>
                </a:lnTo>
                <a:lnTo>
                  <a:pt x="699440" y="223805"/>
                </a:lnTo>
                <a:lnTo>
                  <a:pt x="665636" y="254703"/>
                </a:lnTo>
                <a:lnTo>
                  <a:pt x="632708" y="286612"/>
                </a:lnTo>
                <a:lnTo>
                  <a:pt x="600531" y="319388"/>
                </a:lnTo>
                <a:lnTo>
                  <a:pt x="568979" y="352887"/>
                </a:lnTo>
                <a:lnTo>
                  <a:pt x="537927" y="386964"/>
                </a:lnTo>
                <a:lnTo>
                  <a:pt x="507251" y="421474"/>
                </a:lnTo>
                <a:lnTo>
                  <a:pt x="476826" y="456274"/>
                </a:lnTo>
                <a:lnTo>
                  <a:pt x="446525" y="491217"/>
                </a:lnTo>
                <a:lnTo>
                  <a:pt x="416224" y="526161"/>
                </a:lnTo>
                <a:lnTo>
                  <a:pt x="385799" y="560960"/>
                </a:lnTo>
                <a:lnTo>
                  <a:pt x="355123" y="595471"/>
                </a:lnTo>
                <a:lnTo>
                  <a:pt x="324071" y="629547"/>
                </a:lnTo>
                <a:lnTo>
                  <a:pt x="292520" y="663046"/>
                </a:lnTo>
                <a:lnTo>
                  <a:pt x="260342" y="695823"/>
                </a:lnTo>
                <a:lnTo>
                  <a:pt x="227414" y="727732"/>
                </a:lnTo>
                <a:lnTo>
                  <a:pt x="193610" y="758630"/>
                </a:lnTo>
                <a:lnTo>
                  <a:pt x="158805" y="788372"/>
                </a:lnTo>
                <a:lnTo>
                  <a:pt x="122874" y="816813"/>
                </a:lnTo>
                <a:lnTo>
                  <a:pt x="85691" y="843810"/>
                </a:lnTo>
                <a:lnTo>
                  <a:pt x="47133" y="869217"/>
                </a:lnTo>
                <a:lnTo>
                  <a:pt x="7073" y="892890"/>
                </a:lnTo>
                <a:lnTo>
                  <a:pt x="0" y="896588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59" y="0"/>
            <a:ext cx="6972934" cy="886460"/>
            <a:chOff x="-4759" y="0"/>
            <a:chExt cx="6972934" cy="886460"/>
          </a:xfrm>
        </p:grpSpPr>
        <p:sp>
          <p:nvSpPr>
            <p:cNvPr id="4" name="object 4"/>
            <p:cNvSpPr/>
            <p:nvPr/>
          </p:nvSpPr>
          <p:spPr>
            <a:xfrm>
              <a:off x="0" y="3572"/>
              <a:ext cx="1036319" cy="876935"/>
            </a:xfrm>
            <a:custGeom>
              <a:avLst/>
              <a:gdLst/>
              <a:ahLst/>
              <a:cxnLst/>
              <a:rect l="l" t="t" r="r" b="b"/>
              <a:pathLst>
                <a:path w="1036319" h="876935">
                  <a:moveTo>
                    <a:pt x="1036215" y="0"/>
                  </a:moveTo>
                  <a:lnTo>
                    <a:pt x="967427" y="38692"/>
                  </a:lnTo>
                  <a:lnTo>
                    <a:pt x="928869" y="64099"/>
                  </a:lnTo>
                  <a:lnTo>
                    <a:pt x="891686" y="91095"/>
                  </a:lnTo>
                  <a:lnTo>
                    <a:pt x="855755" y="119537"/>
                  </a:lnTo>
                  <a:lnTo>
                    <a:pt x="820950" y="149279"/>
                  </a:lnTo>
                  <a:lnTo>
                    <a:pt x="787146" y="180177"/>
                  </a:lnTo>
                  <a:lnTo>
                    <a:pt x="754218" y="212086"/>
                  </a:lnTo>
                  <a:lnTo>
                    <a:pt x="722040" y="244862"/>
                  </a:lnTo>
                  <a:lnTo>
                    <a:pt x="690489" y="278361"/>
                  </a:lnTo>
                  <a:lnTo>
                    <a:pt x="659437" y="312438"/>
                  </a:lnTo>
                  <a:lnTo>
                    <a:pt x="628761" y="346948"/>
                  </a:lnTo>
                  <a:lnTo>
                    <a:pt x="598335" y="381747"/>
                  </a:lnTo>
                  <a:lnTo>
                    <a:pt x="568035" y="416691"/>
                  </a:lnTo>
                  <a:lnTo>
                    <a:pt x="537734" y="451635"/>
                  </a:lnTo>
                  <a:lnTo>
                    <a:pt x="507308" y="486434"/>
                  </a:lnTo>
                  <a:lnTo>
                    <a:pt x="476633" y="520945"/>
                  </a:lnTo>
                  <a:lnTo>
                    <a:pt x="445581" y="555021"/>
                  </a:lnTo>
                  <a:lnTo>
                    <a:pt x="414029" y="588520"/>
                  </a:lnTo>
                  <a:lnTo>
                    <a:pt x="381852" y="621296"/>
                  </a:lnTo>
                  <a:lnTo>
                    <a:pt x="348924" y="653206"/>
                  </a:lnTo>
                  <a:lnTo>
                    <a:pt x="315120" y="684104"/>
                  </a:lnTo>
                  <a:lnTo>
                    <a:pt x="280315" y="713846"/>
                  </a:lnTo>
                  <a:lnTo>
                    <a:pt x="244383" y="742287"/>
                  </a:lnTo>
                  <a:lnTo>
                    <a:pt x="207201" y="769284"/>
                  </a:lnTo>
                  <a:lnTo>
                    <a:pt x="168642" y="794691"/>
                  </a:lnTo>
                  <a:lnTo>
                    <a:pt x="128582" y="818364"/>
                  </a:lnTo>
                  <a:lnTo>
                    <a:pt x="86895" y="840159"/>
                  </a:lnTo>
                  <a:lnTo>
                    <a:pt x="43457" y="859930"/>
                  </a:lnTo>
                  <a:lnTo>
                    <a:pt x="0" y="876813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4190"/>
              <a:ext cx="6967855" cy="19050"/>
            </a:xfrm>
            <a:custGeom>
              <a:avLst/>
              <a:gdLst/>
              <a:ahLst/>
              <a:cxnLst/>
              <a:rect l="l" t="t" r="r" b="b"/>
              <a:pathLst>
                <a:path w="6967855" h="19050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3714013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85343" y="1479829"/>
            <a:ext cx="11823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20" dirty="0">
                <a:solidFill>
                  <a:srgbClr val="332B2B"/>
                </a:solidFill>
              </a:rPr>
              <a:t>Thanks!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2416" y="1322700"/>
            <a:ext cx="2884805" cy="135524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950" spc="-114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4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65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65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4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14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endParaRPr sz="950" dirty="0">
              <a:latin typeface="Verdana"/>
              <a:cs typeface="Verdana"/>
            </a:endParaRPr>
          </a:p>
          <a:p>
            <a:pPr marL="12700" marR="135890">
              <a:lnSpc>
                <a:spcPct val="105300"/>
              </a:lnSpc>
            </a:pP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3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1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4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ensuring</a:t>
            </a:r>
            <a:r>
              <a:rPr sz="9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timely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payments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suppliers.</a:t>
            </a:r>
            <a:endParaRPr sz="950" dirty="0">
              <a:latin typeface="Verdana"/>
              <a:cs typeface="Verdana"/>
            </a:endParaRPr>
          </a:p>
          <a:p>
            <a:pPr marL="12700" marR="5080">
              <a:lnSpc>
                <a:spcPct val="103899"/>
              </a:lnSpc>
              <a:spcBef>
                <a:spcPts val="15"/>
              </a:spcBef>
            </a:pP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5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-14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et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  often 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slow,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inefﬁcient,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prone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errors. 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-3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14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offering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secure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transparent 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way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streamline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supply 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chain 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ﬁnancing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332B2B"/>
                </a:solidFill>
                <a:latin typeface="Verdana"/>
                <a:cs typeface="Verdana"/>
              </a:rPr>
              <a:t>enhance</a:t>
            </a:r>
            <a:r>
              <a:rPr sz="9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efﬁciency.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0775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SimSun"/>
                <a:cs typeface="SimSun"/>
              </a:rPr>
              <a:t>I</a:t>
            </a:r>
            <a:r>
              <a:rPr lang="en-US" sz="1500" spc="-65" dirty="0">
                <a:solidFill>
                  <a:srgbClr val="332B2B"/>
                </a:solidFill>
                <a:latin typeface="SimSun"/>
                <a:cs typeface="SimSun"/>
              </a:rPr>
              <a:t>ntr</a:t>
            </a:r>
            <a:r>
              <a:rPr lang="en-US" sz="1500" spc="-65" dirty="0">
                <a:latin typeface="SimSun"/>
                <a:cs typeface="SimSun"/>
              </a:rPr>
              <a:t>oductio</a:t>
            </a:r>
            <a:r>
              <a:rPr lang="en-US" sz="1500" spc="-65" dirty="0">
                <a:solidFill>
                  <a:srgbClr val="332B2B"/>
                </a:solidFill>
                <a:latin typeface="SimSun"/>
                <a:cs typeface="SimSun"/>
              </a:rPr>
              <a:t>n</a:t>
            </a:r>
            <a:endParaRPr sz="15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2085"/>
            <a:ext cx="6972934" cy="2407920"/>
            <a:chOff x="0" y="1512085"/>
            <a:chExt cx="6972934" cy="2407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12085"/>
              <a:ext cx="6965354" cy="24026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85769" y="2366805"/>
              <a:ext cx="1782445" cy="1548130"/>
            </a:xfrm>
            <a:custGeom>
              <a:avLst/>
              <a:gdLst/>
              <a:ahLst/>
              <a:cxnLst/>
              <a:rect l="l" t="t" r="r" b="b"/>
              <a:pathLst>
                <a:path w="1782445" h="1548129">
                  <a:moveTo>
                    <a:pt x="0" y="1547968"/>
                  </a:moveTo>
                  <a:lnTo>
                    <a:pt x="51843" y="1518090"/>
                  </a:lnTo>
                  <a:lnTo>
                    <a:pt x="90003" y="1493397"/>
                  </a:lnTo>
                  <a:lnTo>
                    <a:pt x="127130" y="1467246"/>
                  </a:lnTo>
                  <a:lnTo>
                    <a:pt x="163279" y="1439714"/>
                  </a:lnTo>
                  <a:lnTo>
                    <a:pt x="198504" y="1410878"/>
                  </a:lnTo>
                  <a:lnTo>
                    <a:pt x="232860" y="1380814"/>
                  </a:lnTo>
                  <a:lnTo>
                    <a:pt x="266400" y="1349600"/>
                  </a:lnTo>
                  <a:lnTo>
                    <a:pt x="299180" y="1317311"/>
                  </a:lnTo>
                  <a:lnTo>
                    <a:pt x="331253" y="1284025"/>
                  </a:lnTo>
                  <a:lnTo>
                    <a:pt x="362674" y="1249818"/>
                  </a:lnTo>
                  <a:lnTo>
                    <a:pt x="393497" y="1214767"/>
                  </a:lnTo>
                  <a:lnTo>
                    <a:pt x="423776" y="1178949"/>
                  </a:lnTo>
                  <a:lnTo>
                    <a:pt x="453567" y="1142440"/>
                  </a:lnTo>
                  <a:lnTo>
                    <a:pt x="482923" y="1105317"/>
                  </a:lnTo>
                  <a:lnTo>
                    <a:pt x="511898" y="1067658"/>
                  </a:lnTo>
                  <a:lnTo>
                    <a:pt x="540547" y="1029538"/>
                  </a:lnTo>
                  <a:lnTo>
                    <a:pt x="568925" y="991034"/>
                  </a:lnTo>
                  <a:lnTo>
                    <a:pt x="597085" y="952224"/>
                  </a:lnTo>
                  <a:lnTo>
                    <a:pt x="625082" y="913183"/>
                  </a:lnTo>
                  <a:lnTo>
                    <a:pt x="652971" y="873989"/>
                  </a:lnTo>
                  <a:lnTo>
                    <a:pt x="680805" y="834718"/>
                  </a:lnTo>
                  <a:lnTo>
                    <a:pt x="708639" y="795447"/>
                  </a:lnTo>
                  <a:lnTo>
                    <a:pt x="736527" y="756253"/>
                  </a:lnTo>
                  <a:lnTo>
                    <a:pt x="764524" y="717212"/>
                  </a:lnTo>
                  <a:lnTo>
                    <a:pt x="792685" y="678402"/>
                  </a:lnTo>
                  <a:lnTo>
                    <a:pt x="821062" y="639898"/>
                  </a:lnTo>
                  <a:lnTo>
                    <a:pt x="849712" y="601778"/>
                  </a:lnTo>
                  <a:lnTo>
                    <a:pt x="878687" y="564119"/>
                  </a:lnTo>
                  <a:lnTo>
                    <a:pt x="908043" y="526996"/>
                  </a:lnTo>
                  <a:lnTo>
                    <a:pt x="937833" y="490487"/>
                  </a:lnTo>
                  <a:lnTo>
                    <a:pt x="968113" y="454669"/>
                  </a:lnTo>
                  <a:lnTo>
                    <a:pt x="998936" y="419618"/>
                  </a:lnTo>
                  <a:lnTo>
                    <a:pt x="1030357" y="385411"/>
                  </a:lnTo>
                  <a:lnTo>
                    <a:pt x="1062430" y="352125"/>
                  </a:lnTo>
                  <a:lnTo>
                    <a:pt x="1095210" y="319836"/>
                  </a:lnTo>
                  <a:lnTo>
                    <a:pt x="1128750" y="288622"/>
                  </a:lnTo>
                  <a:lnTo>
                    <a:pt x="1163106" y="258558"/>
                  </a:lnTo>
                  <a:lnTo>
                    <a:pt x="1198331" y="229722"/>
                  </a:lnTo>
                  <a:lnTo>
                    <a:pt x="1234480" y="202190"/>
                  </a:lnTo>
                  <a:lnTo>
                    <a:pt x="1271607" y="176039"/>
                  </a:lnTo>
                  <a:lnTo>
                    <a:pt x="1309767" y="151346"/>
                  </a:lnTo>
                  <a:lnTo>
                    <a:pt x="1349014" y="128188"/>
                  </a:lnTo>
                  <a:lnTo>
                    <a:pt x="1389402" y="106640"/>
                  </a:lnTo>
                  <a:lnTo>
                    <a:pt x="1430985" y="86781"/>
                  </a:lnTo>
                  <a:lnTo>
                    <a:pt x="1473819" y="68687"/>
                  </a:lnTo>
                  <a:lnTo>
                    <a:pt x="1517957" y="52434"/>
                  </a:lnTo>
                  <a:lnTo>
                    <a:pt x="1563453" y="38099"/>
                  </a:lnTo>
                  <a:lnTo>
                    <a:pt x="1610362" y="25759"/>
                  </a:lnTo>
                  <a:lnTo>
                    <a:pt x="1658739" y="15490"/>
                  </a:lnTo>
                  <a:lnTo>
                    <a:pt x="1708638" y="7370"/>
                  </a:lnTo>
                  <a:lnTo>
                    <a:pt x="1760112" y="1475"/>
                  </a:lnTo>
                  <a:lnTo>
                    <a:pt x="1781916" y="0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208978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3607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929" y="450739"/>
            <a:ext cx="6217285" cy="6673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ct val="93700"/>
              </a:lnSpc>
              <a:spcBef>
                <a:spcPts val="165"/>
              </a:spcBef>
            </a:pP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Supp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332B2B"/>
                </a:solidFill>
                <a:latin typeface="Verdana"/>
                <a:cs typeface="Verdana"/>
              </a:rPr>
              <a:t>ch</a:t>
            </a:r>
            <a:r>
              <a:rPr sz="900" spc="15" dirty="0">
                <a:solidFill>
                  <a:srgbClr val="382F2F"/>
                </a:solidFill>
                <a:latin typeface="Verdana"/>
                <a:cs typeface="Verdana"/>
              </a:rPr>
              <a:t>ain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82F2F"/>
                </a:solidFill>
                <a:latin typeface="Verdana"/>
                <a:cs typeface="Verdana"/>
              </a:rPr>
              <a:t>ﬁna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2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spc="2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ﬁn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ncia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er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ice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hat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el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us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ness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opt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mi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ze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heir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cash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ﬂ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ow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pr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ovi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ding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900" spc="-2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00" spc="-25" dirty="0">
                <a:solidFill>
                  <a:srgbClr val="382F2F"/>
                </a:solidFill>
                <a:latin typeface="Verdana"/>
                <a:cs typeface="Verdana"/>
              </a:rPr>
              <a:t>y </a:t>
            </a:r>
            <a:r>
              <a:rPr sz="900" spc="-2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yment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sup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pli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rs.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is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ow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up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lie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rs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to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re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eiv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pa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ent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lier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15" dirty="0">
                <a:solidFill>
                  <a:srgbClr val="382F2F"/>
                </a:solidFill>
                <a:latin typeface="Verdana"/>
                <a:cs typeface="Verdana"/>
              </a:rPr>
              <a:t>han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382F2F"/>
                </a:solidFill>
                <a:latin typeface="Verdana"/>
                <a:cs typeface="Verdana"/>
              </a:rPr>
              <a:t>th</a:t>
            </a:r>
            <a:r>
              <a:rPr sz="9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gre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upo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payme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nt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382F2F"/>
                </a:solidFill>
                <a:latin typeface="Verdana"/>
                <a:cs typeface="Verdana"/>
              </a:rPr>
              <a:t>terms</a:t>
            </a:r>
            <a:r>
              <a:rPr sz="900" spc="-25" dirty="0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sz="900" spc="-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while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buy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rs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332B2B"/>
                </a:solidFill>
                <a:latin typeface="Verdana"/>
                <a:cs typeface="Verdana"/>
              </a:rPr>
              <a:t>can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extend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eir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ay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me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rms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20" dirty="0">
                <a:solidFill>
                  <a:srgbClr val="382F2F"/>
                </a:solidFill>
                <a:latin typeface="Verdana"/>
                <a:cs typeface="Verdana"/>
              </a:rPr>
              <a:t>nd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improve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ir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ork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pi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ta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endParaRPr lang="en-US" sz="900" spc="-15" dirty="0">
              <a:solidFill>
                <a:srgbClr val="382F2F"/>
              </a:solidFill>
              <a:latin typeface="Verdana"/>
              <a:cs typeface="Verdana"/>
            </a:endParaRPr>
          </a:p>
          <a:p>
            <a:pPr marL="12700" marR="10795" algn="just">
              <a:lnSpc>
                <a:spcPts val="980"/>
              </a:lnSpc>
              <a:spcBef>
                <a:spcPts val="10"/>
              </a:spcBef>
            </a:pPr>
            <a:r>
              <a:rPr lang="en-US" sz="900" spc="-2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lang="en-US" sz="900" spc="-20" dirty="0">
                <a:solidFill>
                  <a:srgbClr val="332B2B"/>
                </a:solidFill>
                <a:latin typeface="Verdana"/>
                <a:cs typeface="Verdana"/>
              </a:rPr>
              <a:t>owe</a:t>
            </a:r>
            <a:r>
              <a:rPr lang="en-US" sz="900" spc="-20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lang="en-US" sz="900" spc="-20" dirty="0">
                <a:solidFill>
                  <a:srgbClr val="332B2B"/>
                </a:solidFill>
                <a:latin typeface="Verdana"/>
                <a:cs typeface="Verdana"/>
              </a:rPr>
              <a:t>er,</a:t>
            </a:r>
            <a:r>
              <a:rPr lang="en-US"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tradit</a:t>
            </a:r>
            <a:r>
              <a:rPr lang="en-US" sz="900" dirty="0">
                <a:solidFill>
                  <a:srgbClr val="332B2B"/>
                </a:solidFill>
                <a:latin typeface="Verdana"/>
                <a:cs typeface="Verdana"/>
              </a:rPr>
              <a:t>io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lang="en-US" sz="9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lang="en-US"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lang="en-US" sz="900" spc="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lang="en-US" sz="900" spc="5" dirty="0">
                <a:solidFill>
                  <a:srgbClr val="332B2B"/>
                </a:solidFill>
                <a:latin typeface="Verdana"/>
                <a:cs typeface="Verdana"/>
              </a:rPr>
              <a:t>upp</a:t>
            </a:r>
            <a:r>
              <a:rPr lang="en-US" sz="900" spc="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lang="en-US" sz="900" spc="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lang="en-US"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lang="en-US" sz="900" spc="1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lang="en-US" sz="900" spc="1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lang="en-US" sz="900" spc="15" dirty="0">
                <a:solidFill>
                  <a:srgbClr val="382F2F"/>
                </a:solidFill>
                <a:latin typeface="Verdana"/>
                <a:cs typeface="Verdana"/>
              </a:rPr>
              <a:t>ai</a:t>
            </a:r>
            <a:r>
              <a:rPr lang="en-US" sz="900" spc="1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lang="en-US"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lang="en-US" sz="900" spc="25" dirty="0">
                <a:solidFill>
                  <a:srgbClr val="332B2B"/>
                </a:solidFill>
                <a:latin typeface="Verdana"/>
                <a:cs typeface="Verdana"/>
              </a:rPr>
              <a:t>ﬁnan</a:t>
            </a:r>
            <a:r>
              <a:rPr lang="en-US" sz="900" spc="25" dirty="0">
                <a:solidFill>
                  <a:srgbClr val="382F2F"/>
                </a:solidFill>
                <a:latin typeface="Verdana"/>
                <a:cs typeface="Verdana"/>
              </a:rPr>
              <a:t>ci</a:t>
            </a:r>
            <a:r>
              <a:rPr lang="en-US" sz="900" spc="2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lang="en-US" sz="900" spc="2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lang="en-US"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lang="en-US" sz="900" spc="15" dirty="0">
                <a:solidFill>
                  <a:srgbClr val="382F2F"/>
                </a:solidFill>
                <a:latin typeface="Verdana"/>
                <a:cs typeface="Verdana"/>
              </a:rPr>
              <a:t>can</a:t>
            </a:r>
            <a:r>
              <a:rPr lang="en-US"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lang="en-US" sz="900" spc="2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lang="en-US" sz="900" spc="2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lang="en-US"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sl</a:t>
            </a:r>
            <a:r>
              <a:rPr lang="en-US" sz="900" dirty="0">
                <a:solidFill>
                  <a:srgbClr val="332B2B"/>
                </a:solidFill>
                <a:latin typeface="Verdana"/>
                <a:cs typeface="Verdana"/>
              </a:rPr>
              <a:t>ow</a:t>
            </a:r>
            <a:r>
              <a:rPr lang="en-US"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lang="en-US" sz="900" spc="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lang="en-US" sz="900" spc="20" dirty="0">
                <a:solidFill>
                  <a:srgbClr val="382F2F"/>
                </a:solidFill>
                <a:latin typeface="Verdana"/>
                <a:cs typeface="Verdana"/>
              </a:rPr>
              <a:t>nd</a:t>
            </a:r>
            <a:r>
              <a:rPr lang="en-US"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lang="en-US" sz="900" dirty="0">
                <a:solidFill>
                  <a:srgbClr val="332B2B"/>
                </a:solidFill>
                <a:latin typeface="Verdana"/>
                <a:cs typeface="Verdana"/>
              </a:rPr>
              <a:t>nefﬁcien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lang="en-US" sz="90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lang="en-US"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lang="en-US" sz="900" spc="2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lang="en-US" sz="900" spc="20" dirty="0">
                <a:solidFill>
                  <a:srgbClr val="332B2B"/>
                </a:solidFill>
                <a:latin typeface="Verdana"/>
                <a:cs typeface="Verdana"/>
              </a:rPr>
              <a:t>ith</a:t>
            </a:r>
            <a:r>
              <a:rPr lang="en-US"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lang="en-US" sz="900" spc="-1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lang="en-US"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la</a:t>
            </a:r>
            <a:r>
              <a:rPr lang="en-US" sz="900" dirty="0">
                <a:solidFill>
                  <a:srgbClr val="332B2B"/>
                </a:solidFill>
                <a:latin typeface="Verdana"/>
                <a:cs typeface="Verdana"/>
              </a:rPr>
              <a:t>ck</a:t>
            </a:r>
            <a:r>
              <a:rPr lang="en-US" sz="90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lang="en-US" sz="90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lang="en-US"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lang="en-US" sz="9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lang="en-US" sz="900" spc="-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lang="en-US" sz="90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lang="en-US" sz="900" spc="-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lang="en-US" sz="900" spc="-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lang="en-US" sz="900" spc="-5" dirty="0">
                <a:solidFill>
                  <a:srgbClr val="382F2F"/>
                </a:solidFill>
                <a:latin typeface="Verdana"/>
                <a:cs typeface="Verdana"/>
              </a:rPr>
              <a:t>pa</a:t>
            </a:r>
            <a:r>
              <a:rPr lang="en-US" sz="900" spc="-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lang="en-US" sz="900" spc="-5" dirty="0">
                <a:solidFill>
                  <a:srgbClr val="382F2F"/>
                </a:solidFill>
                <a:latin typeface="Verdana"/>
                <a:cs typeface="Verdana"/>
              </a:rPr>
              <a:t>ency</a:t>
            </a:r>
            <a:r>
              <a:rPr lang="en-US"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lang="en-US" sz="900" spc="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lang="en-US" sz="900" spc="2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lang="en-US" sz="900" spc="2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lang="en-US"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lang="en-US" sz="900" spc="25" dirty="0">
                <a:solidFill>
                  <a:srgbClr val="332B2B"/>
                </a:solidFill>
                <a:latin typeface="Verdana"/>
                <a:cs typeface="Verdana"/>
              </a:rPr>
              <a:t>high </a:t>
            </a:r>
            <a:r>
              <a:rPr lang="en-US" sz="900" spc="-3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lang="en-US" sz="900" dirty="0">
                <a:solidFill>
                  <a:srgbClr val="332B2B"/>
                </a:solidFill>
                <a:latin typeface="Verdana"/>
                <a:cs typeface="Verdana"/>
              </a:rPr>
              <a:t>rans</a:t>
            </a:r>
            <a:r>
              <a:rPr lang="en-US" sz="90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lang="en-US" sz="900" dirty="0">
                <a:solidFill>
                  <a:srgbClr val="332B2B"/>
                </a:solidFill>
                <a:latin typeface="Verdana"/>
                <a:cs typeface="Verdana"/>
              </a:rPr>
              <a:t>ction</a:t>
            </a:r>
            <a:r>
              <a:rPr lang="en-US" sz="90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lang="en-US" sz="900" spc="-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lang="en-US" sz="900" spc="-30" dirty="0">
                <a:solidFill>
                  <a:srgbClr val="332B2B"/>
                </a:solidFill>
                <a:latin typeface="Verdana"/>
                <a:cs typeface="Verdana"/>
              </a:rPr>
              <a:t>os</a:t>
            </a:r>
            <a:r>
              <a:rPr lang="en-US" sz="900" spc="-30" dirty="0">
                <a:solidFill>
                  <a:srgbClr val="382F2F"/>
                </a:solidFill>
                <a:latin typeface="Verdana"/>
                <a:cs typeface="Verdana"/>
              </a:rPr>
              <a:t>ts</a:t>
            </a:r>
            <a:r>
              <a:rPr lang="en-US" sz="900" spc="-3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lang="en-US"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07"/>
            <a:ext cx="279844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20" dirty="0"/>
              <a:t>Wh</a:t>
            </a:r>
            <a:r>
              <a:rPr sz="1550" spc="20" dirty="0">
                <a:solidFill>
                  <a:srgbClr val="332B2B"/>
                </a:solidFill>
              </a:rPr>
              <a:t>a</a:t>
            </a:r>
            <a:r>
              <a:rPr sz="1550" spc="20" dirty="0"/>
              <a:t>t</a:t>
            </a:r>
            <a:r>
              <a:rPr sz="1550" spc="10" dirty="0"/>
              <a:t> </a:t>
            </a:r>
            <a:r>
              <a:rPr sz="1550" spc="20" dirty="0">
                <a:solidFill>
                  <a:srgbClr val="332B2B"/>
                </a:solidFill>
              </a:rPr>
              <a:t>is</a:t>
            </a:r>
            <a:r>
              <a:rPr sz="1550" spc="15" dirty="0">
                <a:solidFill>
                  <a:srgbClr val="332B2B"/>
                </a:solidFill>
              </a:rPr>
              <a:t> </a:t>
            </a:r>
            <a:r>
              <a:rPr sz="1550" spc="10" dirty="0"/>
              <a:t>B</a:t>
            </a:r>
            <a:r>
              <a:rPr sz="1550" spc="10" dirty="0">
                <a:solidFill>
                  <a:srgbClr val="332B2B"/>
                </a:solidFill>
              </a:rPr>
              <a:t>l</a:t>
            </a:r>
            <a:r>
              <a:rPr sz="1550" spc="10" dirty="0"/>
              <a:t>o</a:t>
            </a:r>
            <a:r>
              <a:rPr sz="1550" spc="10" dirty="0">
                <a:solidFill>
                  <a:srgbClr val="332B2B"/>
                </a:solidFill>
              </a:rPr>
              <a:t>ckchain</a:t>
            </a:r>
            <a:r>
              <a:rPr sz="1550" spc="15" dirty="0">
                <a:solidFill>
                  <a:srgbClr val="332B2B"/>
                </a:solidFill>
              </a:rPr>
              <a:t> </a:t>
            </a:r>
            <a:r>
              <a:rPr sz="1550" spc="5" dirty="0"/>
              <a:t>Techno</a:t>
            </a:r>
            <a:r>
              <a:rPr sz="1550" spc="5" dirty="0">
                <a:solidFill>
                  <a:srgbClr val="332B2B"/>
                </a:solidFill>
              </a:rPr>
              <a:t>lo</a:t>
            </a:r>
            <a:r>
              <a:rPr sz="1550" spc="5" dirty="0"/>
              <a:t>gy?</a:t>
            </a:r>
            <a:endParaRPr sz="1550" dirty="0"/>
          </a:p>
        </p:txBody>
      </p:sp>
      <p:sp>
        <p:nvSpPr>
          <p:cNvPr id="7" name="object 7"/>
          <p:cNvSpPr txBox="1"/>
          <p:nvPr/>
        </p:nvSpPr>
        <p:spPr>
          <a:xfrm>
            <a:off x="3653902" y="1314314"/>
            <a:ext cx="2890520" cy="1966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Blockchain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technology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is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decentralized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ch 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 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On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  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  <a:p>
            <a:pPr marL="12700" marR="8255">
              <a:lnSpc>
                <a:spcPct val="101200"/>
              </a:lnSpc>
            </a:pP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Blockchain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technology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has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potential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sz="1050" spc="-3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  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2416" y="1314965"/>
            <a:ext cx="2861945" cy="169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1625">
              <a:lnSpc>
                <a:spcPct val="109400"/>
              </a:lnSpc>
              <a:spcBef>
                <a:spcPts val="95"/>
              </a:spcBef>
            </a:pP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Blockchain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technology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offers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332B2B"/>
                </a:solidFill>
                <a:latin typeface="Verdana"/>
                <a:cs typeface="Verdana"/>
              </a:rPr>
              <a:t>several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beneﬁts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for </a:t>
            </a:r>
            <a:r>
              <a:rPr sz="800" spc="-2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800" spc="-12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800" spc="-190" dirty="0">
                <a:solidFill>
                  <a:srgbClr val="332B2B"/>
                </a:solidFill>
                <a:latin typeface="Verdana"/>
                <a:cs typeface="Verdana"/>
              </a:rPr>
              <a:t>:</a:t>
            </a:r>
            <a:endParaRPr sz="800">
              <a:latin typeface="Verdana"/>
              <a:cs typeface="Verdana"/>
            </a:endParaRPr>
          </a:p>
          <a:p>
            <a:pPr marL="12700" marR="106680">
              <a:lnSpc>
                <a:spcPct val="101600"/>
              </a:lnSpc>
            </a:pPr>
            <a:r>
              <a:rPr sz="800" b="1" spc="20" dirty="0">
                <a:solidFill>
                  <a:srgbClr val="332B2B"/>
                </a:solidFill>
                <a:latin typeface="Tahoma"/>
                <a:cs typeface="Tahoma"/>
              </a:rPr>
              <a:t>Tr</a:t>
            </a:r>
            <a:r>
              <a:rPr sz="800" b="1" spc="20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800" b="1" spc="20" dirty="0">
                <a:solidFill>
                  <a:srgbClr val="332B2B"/>
                </a:solidFill>
                <a:latin typeface="Tahoma"/>
                <a:cs typeface="Tahoma"/>
              </a:rPr>
              <a:t>nspar</a:t>
            </a:r>
            <a:r>
              <a:rPr sz="800" b="1" spc="20" dirty="0">
                <a:solidFill>
                  <a:srgbClr val="382F2F"/>
                </a:solidFill>
                <a:latin typeface="Tahoma"/>
                <a:cs typeface="Tahoma"/>
              </a:rPr>
              <a:t>en</a:t>
            </a:r>
            <a:r>
              <a:rPr sz="800" b="1" spc="20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800" b="1" spc="20" dirty="0">
                <a:solidFill>
                  <a:srgbClr val="382F2F"/>
                </a:solidFill>
                <a:latin typeface="Tahoma"/>
                <a:cs typeface="Tahoma"/>
              </a:rPr>
              <a:t>y:</a:t>
            </a:r>
            <a:r>
              <a:rPr sz="800" b="1" spc="-20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All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parties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involved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transaction </a:t>
            </a:r>
            <a:r>
              <a:rPr sz="800" spc="-2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332B2B"/>
                </a:solidFill>
                <a:latin typeface="Verdana"/>
                <a:cs typeface="Verdana"/>
              </a:rPr>
              <a:t>can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view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332B2B"/>
                </a:solidFill>
                <a:latin typeface="Verdana"/>
                <a:cs typeface="Verdana"/>
              </a:rPr>
              <a:t>verify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transaction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332B2B"/>
                </a:solidFill>
                <a:latin typeface="Verdana"/>
                <a:cs typeface="Verdana"/>
              </a:rPr>
              <a:t>real-time.</a:t>
            </a:r>
            <a:endParaRPr sz="800">
              <a:latin typeface="Verdana"/>
              <a:cs typeface="Verdana"/>
            </a:endParaRPr>
          </a:p>
          <a:p>
            <a:pPr marL="12700" marR="81915">
              <a:lnSpc>
                <a:spcPct val="104200"/>
              </a:lnSpc>
              <a:spcBef>
                <a:spcPts val="50"/>
              </a:spcBef>
            </a:pPr>
            <a:r>
              <a:rPr sz="800" b="1" spc="10" dirty="0">
                <a:solidFill>
                  <a:srgbClr val="382F2F"/>
                </a:solidFill>
                <a:latin typeface="Tahoma"/>
                <a:cs typeface="Tahoma"/>
              </a:rPr>
              <a:t>S</a:t>
            </a:r>
            <a:r>
              <a:rPr sz="800" b="1" spc="4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800" b="1" spc="60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800" b="1" spc="45" dirty="0">
                <a:solidFill>
                  <a:srgbClr val="332B2B"/>
                </a:solidFill>
                <a:latin typeface="Tahoma"/>
                <a:cs typeface="Tahoma"/>
              </a:rPr>
              <a:t>u</a:t>
            </a:r>
            <a:r>
              <a:rPr sz="800" b="1" dirty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332B2B"/>
                </a:solidFill>
                <a:latin typeface="Tahoma"/>
                <a:cs typeface="Tahoma"/>
              </a:rPr>
              <a:t>i</a:t>
            </a:r>
            <a:r>
              <a:rPr sz="800" b="1" spc="15" dirty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800" b="1" spc="30" dirty="0">
                <a:solidFill>
                  <a:srgbClr val="332B2B"/>
                </a:solidFill>
                <a:latin typeface="Tahoma"/>
                <a:cs typeface="Tahoma"/>
              </a:rPr>
              <a:t>y</a:t>
            </a:r>
            <a:r>
              <a:rPr sz="800" b="1" spc="-75" dirty="0">
                <a:solidFill>
                  <a:srgbClr val="332B2B"/>
                </a:solidFill>
                <a:latin typeface="Tahoma"/>
                <a:cs typeface="Tahoma"/>
              </a:rPr>
              <a:t>:</a:t>
            </a:r>
            <a:r>
              <a:rPr sz="800" b="1" spc="-20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800" spc="-3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1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h  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-3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80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al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-1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114" dirty="0">
                <a:solidFill>
                  <a:srgbClr val="332B2B"/>
                </a:solidFill>
                <a:latin typeface="Verdana"/>
                <a:cs typeface="Verdana"/>
              </a:rPr>
              <a:t>.  </a:t>
            </a:r>
            <a:r>
              <a:rPr sz="800" b="1" spc="55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800" b="1" spc="5" dirty="0">
                <a:solidFill>
                  <a:srgbClr val="382F2F"/>
                </a:solidFill>
                <a:latin typeface="Tahoma"/>
                <a:cs typeface="Tahoma"/>
              </a:rPr>
              <a:t>f</a:t>
            </a:r>
            <a:r>
              <a:rPr sz="800" b="1" spc="85" dirty="0">
                <a:solidFill>
                  <a:srgbClr val="332B2B"/>
                </a:solidFill>
                <a:latin typeface="Tahoma"/>
                <a:cs typeface="Tahoma"/>
              </a:rPr>
              <a:t>ﬁ</a:t>
            </a:r>
            <a:r>
              <a:rPr sz="800" b="1" spc="60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800" b="1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800" b="1" spc="4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800" b="1" spc="5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800" b="1" spc="55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800" b="1" spc="30" dirty="0">
                <a:solidFill>
                  <a:srgbClr val="332B2B"/>
                </a:solidFill>
                <a:latin typeface="Tahoma"/>
                <a:cs typeface="Tahoma"/>
              </a:rPr>
              <a:t>y</a:t>
            </a:r>
            <a:r>
              <a:rPr sz="800" b="1" spc="-75" dirty="0">
                <a:solidFill>
                  <a:srgbClr val="382F2F"/>
                </a:solidFill>
                <a:latin typeface="Tahoma"/>
                <a:cs typeface="Tahoma"/>
              </a:rPr>
              <a:t>:</a:t>
            </a:r>
            <a:r>
              <a:rPr sz="800" b="1" spc="-20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800" spc="-3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1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1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1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-12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ct val="101600"/>
              </a:lnSpc>
            </a:pPr>
            <a:r>
              <a:rPr sz="800" b="1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800" b="1" spc="-5" dirty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800" b="1" spc="25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800" b="1" spc="55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80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800" b="1" spc="2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800" b="1" spc="55" dirty="0">
                <a:solidFill>
                  <a:srgbClr val="332B2B"/>
                </a:solidFill>
                <a:latin typeface="Tahoma"/>
                <a:cs typeface="Tahoma"/>
              </a:rPr>
              <a:t>b</a:t>
            </a:r>
            <a:r>
              <a:rPr sz="800" b="1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800" b="1" dirty="0">
                <a:solidFill>
                  <a:srgbClr val="332B2B"/>
                </a:solidFill>
                <a:latin typeface="Tahoma"/>
                <a:cs typeface="Tahoma"/>
              </a:rPr>
              <a:t>l</a:t>
            </a:r>
            <a:r>
              <a:rPr sz="800" b="1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800" b="1" spc="15" dirty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800" b="1" spc="30" dirty="0">
                <a:solidFill>
                  <a:srgbClr val="382F2F"/>
                </a:solidFill>
                <a:latin typeface="Tahoma"/>
                <a:cs typeface="Tahoma"/>
              </a:rPr>
              <a:t>y</a:t>
            </a:r>
            <a:r>
              <a:rPr sz="800" b="1" spc="-75" dirty="0">
                <a:solidFill>
                  <a:srgbClr val="382F2F"/>
                </a:solidFill>
                <a:latin typeface="Tahoma"/>
                <a:cs typeface="Tahoma"/>
              </a:rPr>
              <a:t>:</a:t>
            </a:r>
            <a:r>
              <a:rPr sz="800" b="1" spc="-20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-1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-12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-3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sz="800" spc="-12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  <a:p>
            <a:pPr marL="12700" marR="185420">
              <a:lnSpc>
                <a:spcPct val="105500"/>
              </a:lnSpc>
              <a:spcBef>
                <a:spcPts val="35"/>
              </a:spcBef>
            </a:pP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These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beneﬁts </a:t>
            </a:r>
            <a:r>
              <a:rPr sz="800" spc="30" dirty="0">
                <a:solidFill>
                  <a:srgbClr val="332B2B"/>
                </a:solidFill>
                <a:latin typeface="Verdana"/>
                <a:cs typeface="Verdana"/>
              </a:rPr>
              <a:t>can help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streamline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supply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chain </a:t>
            </a:r>
            <a:r>
              <a:rPr sz="800" spc="3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80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80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-4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10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spc="-3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spc="9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8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-1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f 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payments.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2726" y="666160"/>
            <a:ext cx="282829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solidFill>
                  <a:srgbClr val="382F2F"/>
                </a:solidFill>
                <a:latin typeface="Cambria"/>
                <a:cs typeface="Cambria"/>
              </a:rPr>
              <a:t>Be</a:t>
            </a:r>
            <a:r>
              <a:rPr sz="1400" spc="15" dirty="0">
                <a:solidFill>
                  <a:srgbClr val="332B2B"/>
                </a:solidFill>
                <a:latin typeface="Cambria"/>
                <a:cs typeface="Cambria"/>
              </a:rPr>
              <a:t>n</a:t>
            </a:r>
            <a:r>
              <a:rPr sz="1400" spc="15" dirty="0">
                <a:solidFill>
                  <a:srgbClr val="382F2F"/>
                </a:solidFill>
                <a:latin typeface="Cambria"/>
                <a:cs typeface="Cambria"/>
              </a:rPr>
              <a:t>ef</a:t>
            </a:r>
            <a:r>
              <a:rPr sz="1400" spc="15" dirty="0">
                <a:solidFill>
                  <a:srgbClr val="332B2B"/>
                </a:solidFill>
                <a:latin typeface="Cambria"/>
                <a:cs typeface="Cambria"/>
              </a:rPr>
              <a:t>its</a:t>
            </a:r>
            <a:r>
              <a:rPr sz="1400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382F2F"/>
                </a:solidFill>
                <a:latin typeface="Cambria"/>
                <a:cs typeface="Cambria"/>
              </a:rPr>
              <a:t>of</a:t>
            </a:r>
            <a:r>
              <a:rPr sz="1400" spc="5" dirty="0">
                <a:solidFill>
                  <a:srgbClr val="382F2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332B2B"/>
                </a:solidFill>
                <a:latin typeface="Cambria"/>
                <a:cs typeface="Cambria"/>
              </a:rPr>
              <a:t>B</a:t>
            </a:r>
            <a:r>
              <a:rPr sz="1400" spc="10" dirty="0">
                <a:solidFill>
                  <a:srgbClr val="382F2F"/>
                </a:solidFill>
                <a:latin typeface="Cambria"/>
                <a:cs typeface="Cambria"/>
              </a:rPr>
              <a:t>lo</a:t>
            </a:r>
            <a:r>
              <a:rPr sz="1400" spc="10" dirty="0">
                <a:solidFill>
                  <a:srgbClr val="332B2B"/>
                </a:solidFill>
                <a:latin typeface="Cambria"/>
                <a:cs typeface="Cambria"/>
              </a:rPr>
              <a:t>c</a:t>
            </a:r>
            <a:r>
              <a:rPr sz="1400" spc="10" dirty="0">
                <a:solidFill>
                  <a:srgbClr val="382F2F"/>
                </a:solidFill>
                <a:latin typeface="Cambria"/>
                <a:cs typeface="Cambria"/>
              </a:rPr>
              <a:t>k</a:t>
            </a:r>
            <a:r>
              <a:rPr sz="1400" spc="10" dirty="0">
                <a:solidFill>
                  <a:srgbClr val="332B2B"/>
                </a:solidFill>
                <a:latin typeface="Cambria"/>
                <a:cs typeface="Cambria"/>
              </a:rPr>
              <a:t>c</a:t>
            </a:r>
            <a:r>
              <a:rPr sz="1400" spc="10" dirty="0">
                <a:solidFill>
                  <a:srgbClr val="382F2F"/>
                </a:solidFill>
                <a:latin typeface="Cambria"/>
                <a:cs typeface="Cambria"/>
              </a:rPr>
              <a:t>hain</a:t>
            </a: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382F2F"/>
                </a:solidFill>
                <a:latin typeface="Cambria"/>
                <a:cs typeface="Cambria"/>
              </a:rPr>
              <a:t>Te</a:t>
            </a:r>
            <a:r>
              <a:rPr sz="1400" spc="10" dirty="0">
                <a:solidFill>
                  <a:srgbClr val="332B2B"/>
                </a:solidFill>
                <a:latin typeface="Cambria"/>
                <a:cs typeface="Cambria"/>
              </a:rPr>
              <a:t>ch</a:t>
            </a:r>
            <a:r>
              <a:rPr sz="1400" spc="10" dirty="0">
                <a:solidFill>
                  <a:srgbClr val="382F2F"/>
                </a:solidFill>
                <a:latin typeface="Cambria"/>
                <a:cs typeface="Cambria"/>
              </a:rPr>
              <a:t>no</a:t>
            </a:r>
            <a:r>
              <a:rPr sz="1400" spc="10" dirty="0">
                <a:solidFill>
                  <a:srgbClr val="332B2B"/>
                </a:solidFill>
                <a:latin typeface="Cambria"/>
                <a:cs typeface="Cambria"/>
              </a:rPr>
              <a:t>l</a:t>
            </a:r>
            <a:r>
              <a:rPr sz="1400" spc="10" dirty="0">
                <a:solidFill>
                  <a:srgbClr val="382F2F"/>
                </a:solidFill>
                <a:latin typeface="Cambria"/>
                <a:cs typeface="Cambria"/>
              </a:rPr>
              <a:t>og</a:t>
            </a:r>
            <a:r>
              <a:rPr sz="1400" spc="10" dirty="0">
                <a:solidFill>
                  <a:srgbClr val="332B2B"/>
                </a:solidFill>
                <a:latin typeface="Cambria"/>
                <a:cs typeface="Cambria"/>
              </a:rPr>
              <a:t>y</a:t>
            </a:r>
            <a:r>
              <a:rPr sz="1400" spc="5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332B2B"/>
                </a:solidFill>
                <a:latin typeface="Cambria"/>
                <a:cs typeface="Cambria"/>
              </a:rPr>
              <a:t>fo</a:t>
            </a:r>
            <a:r>
              <a:rPr sz="1400" spc="10" dirty="0">
                <a:solidFill>
                  <a:srgbClr val="382F2F"/>
                </a:solidFill>
                <a:latin typeface="Cambria"/>
                <a:cs typeface="Cambria"/>
              </a:rPr>
              <a:t>r</a:t>
            </a: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382F2F"/>
                </a:solidFill>
                <a:latin typeface="Cambria"/>
                <a:cs typeface="Cambria"/>
              </a:rPr>
              <a:t>S</a:t>
            </a:r>
            <a:r>
              <a:rPr sz="1400" spc="5" dirty="0">
                <a:solidFill>
                  <a:srgbClr val="332B2B"/>
                </a:solidFill>
                <a:latin typeface="Cambria"/>
                <a:cs typeface="Cambria"/>
              </a:rPr>
              <a:t>u</a:t>
            </a:r>
            <a:r>
              <a:rPr sz="1400" spc="5" dirty="0">
                <a:solidFill>
                  <a:srgbClr val="382F2F"/>
                </a:solidFill>
                <a:latin typeface="Cambria"/>
                <a:cs typeface="Cambria"/>
              </a:rPr>
              <a:t>pp</a:t>
            </a:r>
            <a:r>
              <a:rPr sz="1400" spc="5" dirty="0">
                <a:solidFill>
                  <a:srgbClr val="332B2B"/>
                </a:solidFill>
                <a:latin typeface="Cambria"/>
                <a:cs typeface="Cambria"/>
              </a:rPr>
              <a:t>ly </a:t>
            </a:r>
            <a:r>
              <a:rPr sz="1400" spc="20" dirty="0">
                <a:solidFill>
                  <a:srgbClr val="332B2B"/>
                </a:solidFill>
                <a:latin typeface="Cambria"/>
                <a:cs typeface="Cambria"/>
              </a:rPr>
              <a:t>Cha</a:t>
            </a:r>
            <a:r>
              <a:rPr sz="1400" spc="20" dirty="0">
                <a:solidFill>
                  <a:srgbClr val="382F2F"/>
                </a:solidFill>
                <a:latin typeface="Cambria"/>
                <a:cs typeface="Cambria"/>
              </a:rPr>
              <a:t>i</a:t>
            </a:r>
            <a:r>
              <a:rPr sz="1400" spc="20" dirty="0">
                <a:solidFill>
                  <a:srgbClr val="332B2B"/>
                </a:solidFill>
                <a:latin typeface="Cambria"/>
                <a:cs typeface="Cambria"/>
              </a:rPr>
              <a:t>n</a:t>
            </a:r>
            <a:r>
              <a:rPr sz="1400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332B2B"/>
                </a:solidFill>
                <a:latin typeface="Cambria"/>
                <a:cs typeface="Cambria"/>
              </a:rPr>
              <a:t>F</a:t>
            </a:r>
            <a:r>
              <a:rPr sz="1400" spc="15" dirty="0">
                <a:solidFill>
                  <a:srgbClr val="382F2F"/>
                </a:solidFill>
                <a:latin typeface="Cambria"/>
                <a:cs typeface="Cambria"/>
              </a:rPr>
              <a:t>i</a:t>
            </a:r>
            <a:r>
              <a:rPr sz="1400" spc="15" dirty="0">
                <a:solidFill>
                  <a:srgbClr val="332B2B"/>
                </a:solidFill>
                <a:latin typeface="Cambria"/>
                <a:cs typeface="Cambria"/>
              </a:rPr>
              <a:t>nancing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2085"/>
            <a:ext cx="6972934" cy="2407920"/>
            <a:chOff x="0" y="1512085"/>
            <a:chExt cx="6972934" cy="2407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12085"/>
              <a:ext cx="6965354" cy="24026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85769" y="2366805"/>
              <a:ext cx="1782445" cy="1548130"/>
            </a:xfrm>
            <a:custGeom>
              <a:avLst/>
              <a:gdLst/>
              <a:ahLst/>
              <a:cxnLst/>
              <a:rect l="l" t="t" r="r" b="b"/>
              <a:pathLst>
                <a:path w="1782445" h="1548129">
                  <a:moveTo>
                    <a:pt x="0" y="1547968"/>
                  </a:moveTo>
                  <a:lnTo>
                    <a:pt x="51843" y="1518090"/>
                  </a:lnTo>
                  <a:lnTo>
                    <a:pt x="90003" y="1493397"/>
                  </a:lnTo>
                  <a:lnTo>
                    <a:pt x="127130" y="1467246"/>
                  </a:lnTo>
                  <a:lnTo>
                    <a:pt x="163279" y="1439714"/>
                  </a:lnTo>
                  <a:lnTo>
                    <a:pt x="198504" y="1410878"/>
                  </a:lnTo>
                  <a:lnTo>
                    <a:pt x="232860" y="1380814"/>
                  </a:lnTo>
                  <a:lnTo>
                    <a:pt x="266400" y="1349600"/>
                  </a:lnTo>
                  <a:lnTo>
                    <a:pt x="299180" y="1317311"/>
                  </a:lnTo>
                  <a:lnTo>
                    <a:pt x="331253" y="1284025"/>
                  </a:lnTo>
                  <a:lnTo>
                    <a:pt x="362674" y="1249818"/>
                  </a:lnTo>
                  <a:lnTo>
                    <a:pt x="393497" y="1214767"/>
                  </a:lnTo>
                  <a:lnTo>
                    <a:pt x="423776" y="1178949"/>
                  </a:lnTo>
                  <a:lnTo>
                    <a:pt x="453567" y="1142440"/>
                  </a:lnTo>
                  <a:lnTo>
                    <a:pt x="482923" y="1105317"/>
                  </a:lnTo>
                  <a:lnTo>
                    <a:pt x="511898" y="1067658"/>
                  </a:lnTo>
                  <a:lnTo>
                    <a:pt x="540547" y="1029538"/>
                  </a:lnTo>
                  <a:lnTo>
                    <a:pt x="568925" y="991034"/>
                  </a:lnTo>
                  <a:lnTo>
                    <a:pt x="597085" y="952224"/>
                  </a:lnTo>
                  <a:lnTo>
                    <a:pt x="625082" y="913183"/>
                  </a:lnTo>
                  <a:lnTo>
                    <a:pt x="652971" y="873989"/>
                  </a:lnTo>
                  <a:lnTo>
                    <a:pt x="680805" y="834718"/>
                  </a:lnTo>
                  <a:lnTo>
                    <a:pt x="708639" y="795447"/>
                  </a:lnTo>
                  <a:lnTo>
                    <a:pt x="736527" y="756253"/>
                  </a:lnTo>
                  <a:lnTo>
                    <a:pt x="764524" y="717212"/>
                  </a:lnTo>
                  <a:lnTo>
                    <a:pt x="792685" y="678402"/>
                  </a:lnTo>
                  <a:lnTo>
                    <a:pt x="821062" y="639898"/>
                  </a:lnTo>
                  <a:lnTo>
                    <a:pt x="849712" y="601778"/>
                  </a:lnTo>
                  <a:lnTo>
                    <a:pt x="878687" y="564119"/>
                  </a:lnTo>
                  <a:lnTo>
                    <a:pt x="908043" y="526996"/>
                  </a:lnTo>
                  <a:lnTo>
                    <a:pt x="937833" y="490487"/>
                  </a:lnTo>
                  <a:lnTo>
                    <a:pt x="968113" y="454669"/>
                  </a:lnTo>
                  <a:lnTo>
                    <a:pt x="998936" y="419618"/>
                  </a:lnTo>
                  <a:lnTo>
                    <a:pt x="1030357" y="385411"/>
                  </a:lnTo>
                  <a:lnTo>
                    <a:pt x="1062430" y="352125"/>
                  </a:lnTo>
                  <a:lnTo>
                    <a:pt x="1095210" y="319836"/>
                  </a:lnTo>
                  <a:lnTo>
                    <a:pt x="1128750" y="288622"/>
                  </a:lnTo>
                  <a:lnTo>
                    <a:pt x="1163106" y="258558"/>
                  </a:lnTo>
                  <a:lnTo>
                    <a:pt x="1198331" y="229722"/>
                  </a:lnTo>
                  <a:lnTo>
                    <a:pt x="1234480" y="202190"/>
                  </a:lnTo>
                  <a:lnTo>
                    <a:pt x="1271607" y="176039"/>
                  </a:lnTo>
                  <a:lnTo>
                    <a:pt x="1309767" y="151346"/>
                  </a:lnTo>
                  <a:lnTo>
                    <a:pt x="1349014" y="128188"/>
                  </a:lnTo>
                  <a:lnTo>
                    <a:pt x="1389402" y="106640"/>
                  </a:lnTo>
                  <a:lnTo>
                    <a:pt x="1430985" y="86781"/>
                  </a:lnTo>
                  <a:lnTo>
                    <a:pt x="1473819" y="68687"/>
                  </a:lnTo>
                  <a:lnTo>
                    <a:pt x="1517957" y="52434"/>
                  </a:lnTo>
                  <a:lnTo>
                    <a:pt x="1563453" y="38099"/>
                  </a:lnTo>
                  <a:lnTo>
                    <a:pt x="1610362" y="25759"/>
                  </a:lnTo>
                  <a:lnTo>
                    <a:pt x="1658739" y="15490"/>
                  </a:lnTo>
                  <a:lnTo>
                    <a:pt x="1708638" y="7370"/>
                  </a:lnTo>
                  <a:lnTo>
                    <a:pt x="1760112" y="1475"/>
                  </a:lnTo>
                  <a:lnTo>
                    <a:pt x="1781916" y="0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208978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3607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929" y="450739"/>
            <a:ext cx="6207125" cy="617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Blockchain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technology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332B2B"/>
                </a:solidFill>
                <a:latin typeface="Verdana"/>
                <a:cs typeface="Verdana"/>
              </a:rPr>
              <a:t>can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be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used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332B2B"/>
                </a:solidFill>
                <a:latin typeface="Verdana"/>
                <a:cs typeface="Verdana"/>
              </a:rPr>
              <a:t>various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ways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332B2B"/>
                </a:solidFill>
                <a:latin typeface="Verdana"/>
                <a:cs typeface="Verdana"/>
              </a:rPr>
              <a:t>enhance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supply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chain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ﬁnancing,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including: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sz="800" b="1" spc="-25" dirty="0">
                <a:solidFill>
                  <a:srgbClr val="332B2B"/>
                </a:solidFill>
                <a:latin typeface="Verdana"/>
                <a:cs typeface="Verdana"/>
              </a:rPr>
              <a:t>Smart</a:t>
            </a:r>
            <a:r>
              <a:rPr sz="800" b="1" spc="-3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b="1" spc="-2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800" b="1" spc="-25" dirty="0">
                <a:solidFill>
                  <a:srgbClr val="332B2B"/>
                </a:solidFill>
                <a:latin typeface="Verdana"/>
                <a:cs typeface="Verdana"/>
              </a:rPr>
              <a:t>on</a:t>
            </a:r>
            <a:r>
              <a:rPr sz="800" b="1" spc="-2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800" b="1" spc="-25" dirty="0">
                <a:solidFill>
                  <a:srgbClr val="332B2B"/>
                </a:solidFill>
                <a:latin typeface="Verdana"/>
                <a:cs typeface="Verdana"/>
              </a:rPr>
              <a:t>ra</a:t>
            </a:r>
            <a:r>
              <a:rPr sz="800" b="1" spc="-2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800" b="1" spc="-25" dirty="0">
                <a:solidFill>
                  <a:srgbClr val="332B2B"/>
                </a:solidFill>
                <a:latin typeface="Verdana"/>
                <a:cs typeface="Verdana"/>
              </a:rPr>
              <a:t>ts:</a:t>
            </a:r>
            <a:r>
              <a:rPr sz="800" b="1" spc="-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Self-executing</a:t>
            </a:r>
            <a:r>
              <a:rPr sz="800" spc="-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contracts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that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automatically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trigger</a:t>
            </a:r>
            <a:r>
              <a:rPr sz="800" spc="-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payments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based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on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332B2B"/>
                </a:solidFill>
                <a:latin typeface="Verdana"/>
                <a:cs typeface="Verdana"/>
              </a:rPr>
              <a:t>predeﬁned</a:t>
            </a:r>
            <a:r>
              <a:rPr sz="800" spc="-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conditions.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ts val="900"/>
              </a:lnSpc>
              <a:spcBef>
                <a:spcPts val="95"/>
              </a:spcBef>
            </a:pPr>
            <a:r>
              <a:rPr sz="800" b="1" spc="-2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800" b="1" spc="-20" dirty="0">
                <a:solidFill>
                  <a:srgbClr val="332B2B"/>
                </a:solidFill>
                <a:latin typeface="Verdana"/>
                <a:cs typeface="Verdana"/>
              </a:rPr>
              <a:t>uppl</a:t>
            </a:r>
            <a:r>
              <a:rPr sz="800" b="1" spc="-20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800" b="1" spc="-4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800" b="1" spc="-1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800" b="1" spc="-10" dirty="0">
                <a:solidFill>
                  <a:srgbClr val="382F2F"/>
                </a:solidFill>
                <a:latin typeface="Verdana"/>
                <a:cs typeface="Verdana"/>
              </a:rPr>
              <a:t>hai</a:t>
            </a:r>
            <a:r>
              <a:rPr sz="800" b="1" spc="-1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b="1" spc="-3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b="1" spc="-35" dirty="0">
                <a:solidFill>
                  <a:srgbClr val="382F2F"/>
                </a:solidFill>
                <a:latin typeface="Verdana"/>
                <a:cs typeface="Verdana"/>
              </a:rPr>
              <a:t>Vi</a:t>
            </a:r>
            <a:r>
              <a:rPr sz="800" b="1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800" b="1" spc="-35" dirty="0">
                <a:solidFill>
                  <a:srgbClr val="382F2F"/>
                </a:solidFill>
                <a:latin typeface="Verdana"/>
                <a:cs typeface="Verdana"/>
              </a:rPr>
              <a:t>ibility:</a:t>
            </a:r>
            <a:r>
              <a:rPr sz="800" b="1" spc="-5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Real-time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tracking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of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332B2B"/>
                </a:solidFill>
                <a:latin typeface="Verdana"/>
                <a:cs typeface="Verdana"/>
              </a:rPr>
              <a:t>goods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inventory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332B2B"/>
                </a:solidFill>
                <a:latin typeface="Verdana"/>
                <a:cs typeface="Verdana"/>
              </a:rPr>
              <a:t>levels,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enabling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more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accurate</a:t>
            </a:r>
            <a:r>
              <a:rPr sz="800" spc="-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ﬁnancing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decisions.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b="1" spc="-4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800" b="1" spc="-40" dirty="0">
                <a:solidFill>
                  <a:srgbClr val="382F2F"/>
                </a:solidFill>
                <a:latin typeface="Verdana"/>
                <a:cs typeface="Verdana"/>
              </a:rPr>
              <a:t>nvoic</a:t>
            </a:r>
            <a:r>
              <a:rPr sz="800" b="1" spc="-40" dirty="0">
                <a:solidFill>
                  <a:srgbClr val="332B2B"/>
                </a:solidFill>
                <a:latin typeface="Verdana"/>
                <a:cs typeface="Verdana"/>
              </a:rPr>
              <a:t>e </a:t>
            </a:r>
            <a:r>
              <a:rPr sz="800" b="1" spc="-20" dirty="0">
                <a:solidFill>
                  <a:srgbClr val="382F2F"/>
                </a:solidFill>
                <a:latin typeface="Verdana"/>
                <a:cs typeface="Verdana"/>
              </a:rPr>
              <a:t>Fi</a:t>
            </a:r>
            <a:r>
              <a:rPr sz="800" b="1" spc="-2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800" b="1" spc="-20" dirty="0">
                <a:solidFill>
                  <a:srgbClr val="382F2F"/>
                </a:solidFill>
                <a:latin typeface="Verdana"/>
                <a:cs typeface="Verdana"/>
              </a:rPr>
              <a:t>anci</a:t>
            </a:r>
            <a:r>
              <a:rPr sz="800" b="1" spc="-20" dirty="0">
                <a:solidFill>
                  <a:srgbClr val="332B2B"/>
                </a:solidFill>
                <a:latin typeface="Verdana"/>
                <a:cs typeface="Verdana"/>
              </a:rPr>
              <a:t>ng: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Streamlining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invoice 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ﬁnancing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process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by </a:t>
            </a:r>
            <a:r>
              <a:rPr sz="800" dirty="0">
                <a:solidFill>
                  <a:srgbClr val="332B2B"/>
                </a:solidFill>
                <a:latin typeface="Verdana"/>
                <a:cs typeface="Verdana"/>
              </a:rPr>
              <a:t>verifying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recording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invoices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on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blockchain. </a:t>
            </a:r>
            <a:r>
              <a:rPr sz="800" spc="-2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These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use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332B2B"/>
                </a:solidFill>
                <a:latin typeface="Verdana"/>
                <a:cs typeface="Verdana"/>
              </a:rPr>
              <a:t>cases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332B2B"/>
                </a:solidFill>
                <a:latin typeface="Verdana"/>
                <a:cs typeface="Verdana"/>
              </a:rPr>
              <a:t>can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332B2B"/>
                </a:solidFill>
                <a:latin typeface="Verdana"/>
                <a:cs typeface="Verdana"/>
              </a:rPr>
              <a:t>help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businesses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332B2B"/>
                </a:solidFill>
                <a:latin typeface="Verdana"/>
                <a:cs typeface="Verdana"/>
              </a:rPr>
              <a:t>optimize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332B2B"/>
                </a:solidFill>
                <a:latin typeface="Verdana"/>
                <a:cs typeface="Verdana"/>
              </a:rPr>
              <a:t>their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supply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332B2B"/>
                </a:solidFill>
                <a:latin typeface="Verdana"/>
                <a:cs typeface="Verdana"/>
              </a:rPr>
              <a:t>chain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40" dirty="0">
                <a:solidFill>
                  <a:srgbClr val="332B2B"/>
                </a:solidFill>
                <a:latin typeface="Verdana"/>
                <a:cs typeface="Verdana"/>
              </a:rPr>
              <a:t>ﬁnancing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80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improve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332B2B"/>
                </a:solidFill>
                <a:latin typeface="Verdana"/>
                <a:cs typeface="Verdana"/>
              </a:rPr>
              <a:t>cash</a:t>
            </a:r>
            <a:r>
              <a:rPr sz="800" spc="-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2B2B"/>
                </a:solidFill>
                <a:latin typeface="Verdana"/>
                <a:cs typeface="Verdana"/>
              </a:rPr>
              <a:t>ﬂow.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6185" y="1328411"/>
            <a:ext cx="2887980" cy="1962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5085">
              <a:lnSpc>
                <a:spcPct val="100699"/>
              </a:lnSpc>
              <a:spcBef>
                <a:spcPts val="90"/>
              </a:spcBef>
            </a:pP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Whil</a:t>
            </a:r>
            <a:r>
              <a:rPr sz="900" spc="25" dirty="0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cha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n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hn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lo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y 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er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sz="900" spc="-25" dirty="0">
                <a:solidFill>
                  <a:srgbClr val="332B2B"/>
                </a:solidFill>
                <a:latin typeface="Verdana"/>
                <a:cs typeface="Verdana"/>
              </a:rPr>
              <a:t>sever</a:t>
            </a:r>
            <a:r>
              <a:rPr sz="900" spc="-2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32B2B"/>
                </a:solidFill>
                <a:latin typeface="Verdana"/>
                <a:cs typeface="Verdana"/>
              </a:rPr>
              <a:t>l </a:t>
            </a:r>
            <a:r>
              <a:rPr sz="900" spc="-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332B2B"/>
                </a:solidFill>
                <a:latin typeface="Verdana"/>
                <a:cs typeface="Verdana"/>
              </a:rPr>
              <a:t>be</a:t>
            </a:r>
            <a:r>
              <a:rPr sz="900" spc="1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15" dirty="0">
                <a:solidFill>
                  <a:srgbClr val="382F2F"/>
                </a:solidFill>
                <a:latin typeface="Verdana"/>
                <a:cs typeface="Verdana"/>
              </a:rPr>
              <a:t>ﬁt</a:t>
            </a:r>
            <a:r>
              <a:rPr sz="900" spc="1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for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su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pp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ly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332B2B"/>
                </a:solidFill>
                <a:latin typeface="Verdana"/>
                <a:cs typeface="Verdana"/>
              </a:rPr>
              <a:t>chain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ﬁna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cing,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there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82F2F"/>
                </a:solidFill>
                <a:latin typeface="Verdana"/>
                <a:cs typeface="Verdana"/>
              </a:rPr>
              <a:t>ar</a:t>
            </a:r>
            <a:r>
              <a:rPr sz="900" spc="-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al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so </a:t>
            </a:r>
            <a:r>
              <a:rPr sz="900" spc="-3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cha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len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ges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cons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ide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ing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:</a:t>
            </a:r>
            <a:endParaRPr sz="900">
              <a:latin typeface="Verdana"/>
              <a:cs typeface="Verdana"/>
            </a:endParaRPr>
          </a:p>
          <a:p>
            <a:pPr marL="12700" marR="155575">
              <a:lnSpc>
                <a:spcPct val="100699"/>
              </a:lnSpc>
              <a:spcBef>
                <a:spcPts val="40"/>
              </a:spcBef>
            </a:pPr>
            <a:r>
              <a:rPr sz="900" b="1" spc="-60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900" b="1" spc="-6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00" b="1" spc="-60" dirty="0">
                <a:solidFill>
                  <a:srgbClr val="332B2B"/>
                </a:solidFill>
                <a:latin typeface="Verdana"/>
                <a:cs typeface="Verdana"/>
              </a:rPr>
              <a:t>egr</a:t>
            </a:r>
            <a:r>
              <a:rPr sz="900" b="1" spc="-6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b="1" spc="-6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b="1" spc="-60" dirty="0">
                <a:solidFill>
                  <a:srgbClr val="382F2F"/>
                </a:solidFill>
                <a:latin typeface="Verdana"/>
                <a:cs typeface="Verdana"/>
              </a:rPr>
              <a:t>io</a:t>
            </a:r>
            <a:r>
              <a:rPr sz="900" b="1" spc="-6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b="1" spc="-60" dirty="0">
                <a:solidFill>
                  <a:srgbClr val="382F2F"/>
                </a:solidFill>
                <a:latin typeface="Verdana"/>
                <a:cs typeface="Verdana"/>
              </a:rPr>
              <a:t>:</a:t>
            </a:r>
            <a:r>
              <a:rPr sz="900" b="1" spc="-7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eg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ra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tin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block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ha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chno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ogy </a:t>
            </a:r>
            <a:r>
              <a:rPr sz="900" spc="-3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45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3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6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0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5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0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7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900" spc="-3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4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4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90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35" dirty="0">
                <a:solidFill>
                  <a:srgbClr val="382F2F"/>
                </a:solidFill>
                <a:latin typeface="Verdana"/>
                <a:cs typeface="Verdana"/>
              </a:rPr>
              <a:t>ss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3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4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900" spc="2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00" spc="7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900" spc="4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4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00" spc="7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-60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00" spc="3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3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900" spc="7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00" spc="3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5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900" spc="-140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2700" marR="182245" algn="just">
              <a:lnSpc>
                <a:spcPct val="100699"/>
              </a:lnSpc>
              <a:spcBef>
                <a:spcPts val="35"/>
              </a:spcBef>
            </a:pPr>
            <a:r>
              <a:rPr sz="900" b="1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00" b="1" spc="-40" dirty="0">
                <a:solidFill>
                  <a:srgbClr val="382F2F"/>
                </a:solidFill>
                <a:latin typeface="Verdana"/>
                <a:cs typeface="Verdana"/>
              </a:rPr>
              <a:t>eg</a:t>
            </a:r>
            <a:r>
              <a:rPr sz="900" b="1" spc="-40" dirty="0">
                <a:solidFill>
                  <a:srgbClr val="332B2B"/>
                </a:solidFill>
                <a:latin typeface="Verdana"/>
                <a:cs typeface="Verdana"/>
              </a:rPr>
              <a:t>ula</a:t>
            </a:r>
            <a:r>
              <a:rPr sz="900" b="1" spc="-40" dirty="0">
                <a:solidFill>
                  <a:srgbClr val="382F2F"/>
                </a:solidFill>
                <a:latin typeface="Verdana"/>
                <a:cs typeface="Verdana"/>
              </a:rPr>
              <a:t>tory </a:t>
            </a:r>
            <a:r>
              <a:rPr sz="900" b="1" spc="-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b="1" spc="-40" dirty="0">
                <a:solidFill>
                  <a:srgbClr val="382F2F"/>
                </a:solidFill>
                <a:latin typeface="Verdana"/>
                <a:cs typeface="Verdana"/>
              </a:rPr>
              <a:t>omp</a:t>
            </a:r>
            <a:r>
              <a:rPr sz="900" b="1" spc="-40" dirty="0">
                <a:solidFill>
                  <a:srgbClr val="332B2B"/>
                </a:solidFill>
                <a:latin typeface="Verdana"/>
                <a:cs typeface="Verdana"/>
              </a:rPr>
              <a:t>liance: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En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ur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ing </a:t>
            </a:r>
            <a:r>
              <a:rPr sz="900" spc="2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00" spc="20" dirty="0">
                <a:solidFill>
                  <a:srgbClr val="382F2F"/>
                </a:solidFill>
                <a:latin typeface="Verdana"/>
                <a:cs typeface="Verdana"/>
              </a:rPr>
              <a:t>mp</a:t>
            </a:r>
            <a:r>
              <a:rPr sz="900" spc="20" dirty="0">
                <a:solidFill>
                  <a:srgbClr val="332B2B"/>
                </a:solidFill>
                <a:latin typeface="Verdana"/>
                <a:cs typeface="Verdana"/>
              </a:rPr>
              <a:t>liance </a:t>
            </a:r>
            <a:r>
              <a:rPr sz="900" spc="-3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900" spc="20" dirty="0">
                <a:solidFill>
                  <a:srgbClr val="332B2B"/>
                </a:solidFill>
                <a:latin typeface="Verdana"/>
                <a:cs typeface="Verdana"/>
              </a:rPr>
              <a:t>ith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xis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00" spc="-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-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regul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ati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ons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382F2F"/>
                </a:solidFill>
                <a:latin typeface="Verdana"/>
                <a:cs typeface="Verdana"/>
              </a:rPr>
              <a:t>an</a:t>
            </a:r>
            <a:r>
              <a:rPr sz="900" spc="2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standar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spc="15" dirty="0">
                <a:solidFill>
                  <a:srgbClr val="382F2F"/>
                </a:solidFill>
                <a:latin typeface="Verdana"/>
                <a:cs typeface="Verdana"/>
              </a:rPr>
              <a:t>an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82F2F"/>
                </a:solidFill>
                <a:latin typeface="Verdana"/>
                <a:cs typeface="Verdana"/>
              </a:rPr>
              <a:t>be </a:t>
            </a:r>
            <a:r>
              <a:rPr sz="900" spc="-30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cha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ll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enging.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00" b="1" spc="-35" dirty="0">
                <a:solidFill>
                  <a:srgbClr val="332B2B"/>
                </a:solidFill>
                <a:latin typeface="Verdana"/>
                <a:cs typeface="Verdana"/>
              </a:rPr>
              <a:t>Dat</a:t>
            </a:r>
            <a:r>
              <a:rPr sz="900" b="1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b="1" spc="-5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b="1" spc="-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00" b="1" spc="-5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900" b="1" spc="-55" dirty="0">
                <a:solidFill>
                  <a:srgbClr val="332B2B"/>
                </a:solidFill>
                <a:latin typeface="Verdana"/>
                <a:cs typeface="Verdana"/>
              </a:rPr>
              <a:t>iv</a:t>
            </a:r>
            <a:r>
              <a:rPr sz="900" b="1" spc="-55" dirty="0">
                <a:solidFill>
                  <a:srgbClr val="382F2F"/>
                </a:solidFill>
                <a:latin typeface="Verdana"/>
                <a:cs typeface="Verdana"/>
              </a:rPr>
              <a:t>acy:</a:t>
            </a:r>
            <a:r>
              <a:rPr sz="900" b="1" spc="-7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nsu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382F2F"/>
                </a:solidFill>
                <a:latin typeface="Verdana"/>
                <a:cs typeface="Verdana"/>
              </a:rPr>
              <a:t>the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pri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va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cy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2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2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curi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ty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of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65"/>
              </a:lnSpc>
              <a:spcBef>
                <a:spcPts val="45"/>
              </a:spcBef>
            </a:pPr>
            <a:r>
              <a:rPr sz="90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3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spc="-60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4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3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4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0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-3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900" spc="3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-14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65"/>
              </a:lnSpc>
            </a:pP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The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se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5" dirty="0">
                <a:solidFill>
                  <a:srgbClr val="332B2B"/>
                </a:solidFill>
                <a:latin typeface="Verdana"/>
                <a:cs typeface="Verdana"/>
              </a:rPr>
              <a:t>llenge</a:t>
            </a:r>
            <a:r>
              <a:rPr sz="900" spc="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900" spc="2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900" spc="2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spc="2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be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dre</a:t>
            </a:r>
            <a:r>
              <a:rPr sz="90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sed</a:t>
            </a:r>
            <a:r>
              <a:rPr sz="90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endParaRPr sz="900">
              <a:latin typeface="Verdana"/>
              <a:cs typeface="Verdana"/>
            </a:endParaRPr>
          </a:p>
          <a:p>
            <a:pPr marL="12700" marR="46990">
              <a:lnSpc>
                <a:spcPts val="1050"/>
              </a:lnSpc>
              <a:spcBef>
                <a:spcPts val="105"/>
              </a:spcBef>
            </a:pP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ce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ful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00" spc="25" dirty="0">
                <a:solidFill>
                  <a:srgbClr val="382F2F"/>
                </a:solidFill>
                <a:latin typeface="Verdana"/>
                <a:cs typeface="Verdana"/>
              </a:rPr>
              <a:t>mp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00" spc="2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ment</a:t>
            </a:r>
            <a:r>
              <a:rPr sz="90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blockchai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te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ch</a:t>
            </a:r>
            <a:r>
              <a:rPr sz="900" spc="10" dirty="0">
                <a:solidFill>
                  <a:srgbClr val="382F2F"/>
                </a:solidFill>
                <a:latin typeface="Verdana"/>
                <a:cs typeface="Verdana"/>
              </a:rPr>
              <a:t>nology</a:t>
            </a:r>
            <a:r>
              <a:rPr sz="90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32B2B"/>
                </a:solidFill>
                <a:latin typeface="Verdana"/>
                <a:cs typeface="Verdana"/>
              </a:rPr>
              <a:t>in </a:t>
            </a:r>
            <a:r>
              <a:rPr sz="900" spc="-3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00" spc="30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900" spc="4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900" spc="4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0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00" spc="-4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00" spc="3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00" spc="3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00" spc="5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900" spc="3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00" spc="3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0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00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0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00" spc="5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00" spc="-14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496" y="662345"/>
            <a:ext cx="2752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382F2F"/>
                </a:solidFill>
                <a:latin typeface="Cambria"/>
                <a:cs typeface="Cambria"/>
              </a:rPr>
              <a:t>Ch</a:t>
            </a:r>
            <a:r>
              <a:rPr sz="1200" spc="5" dirty="0">
                <a:solidFill>
                  <a:srgbClr val="332B2B"/>
                </a:solidFill>
                <a:latin typeface="Cambria"/>
                <a:cs typeface="Cambria"/>
              </a:rPr>
              <a:t>a</a:t>
            </a:r>
            <a:r>
              <a:rPr sz="1200" spc="5" dirty="0">
                <a:solidFill>
                  <a:srgbClr val="382F2F"/>
                </a:solidFill>
                <a:latin typeface="Cambria"/>
                <a:cs typeface="Cambria"/>
              </a:rPr>
              <a:t>ll</a:t>
            </a:r>
            <a:r>
              <a:rPr sz="1200" spc="5" dirty="0">
                <a:solidFill>
                  <a:srgbClr val="332B2B"/>
                </a:solidFill>
                <a:latin typeface="Cambria"/>
                <a:cs typeface="Cambria"/>
              </a:rPr>
              <a:t>en</a:t>
            </a:r>
            <a:r>
              <a:rPr sz="1200" spc="5" dirty="0">
                <a:solidFill>
                  <a:srgbClr val="382F2F"/>
                </a:solidFill>
                <a:latin typeface="Cambria"/>
                <a:cs typeface="Cambria"/>
              </a:rPr>
              <a:t>ge</a:t>
            </a:r>
            <a:r>
              <a:rPr sz="1200" spc="5" dirty="0">
                <a:solidFill>
                  <a:srgbClr val="332B2B"/>
                </a:solidFill>
                <a:latin typeface="Cambria"/>
                <a:cs typeface="Cambria"/>
              </a:rPr>
              <a:t>s</a:t>
            </a:r>
            <a:r>
              <a:rPr sz="1200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382F2F"/>
                </a:solidFill>
                <a:latin typeface="Cambria"/>
                <a:cs typeface="Cambria"/>
              </a:rPr>
              <a:t>of</a:t>
            </a:r>
            <a:r>
              <a:rPr sz="1200" dirty="0">
                <a:solidFill>
                  <a:srgbClr val="382F2F"/>
                </a:solidFill>
                <a:latin typeface="Cambria"/>
                <a:cs typeface="Cambria"/>
              </a:rPr>
              <a:t> Imp</a:t>
            </a:r>
            <a:r>
              <a:rPr sz="1200" dirty="0">
                <a:solidFill>
                  <a:srgbClr val="332B2B"/>
                </a:solidFill>
                <a:latin typeface="Cambria"/>
                <a:cs typeface="Cambria"/>
              </a:rPr>
              <a:t>l</a:t>
            </a:r>
            <a:r>
              <a:rPr sz="1200" dirty="0">
                <a:solidFill>
                  <a:srgbClr val="382F2F"/>
                </a:solidFill>
                <a:latin typeface="Cambria"/>
                <a:cs typeface="Cambria"/>
              </a:rPr>
              <a:t>em</a:t>
            </a:r>
            <a:r>
              <a:rPr sz="1200" dirty="0">
                <a:solidFill>
                  <a:srgbClr val="332B2B"/>
                </a:solidFill>
                <a:latin typeface="Cambria"/>
                <a:cs typeface="Cambria"/>
              </a:rPr>
              <a:t>e</a:t>
            </a:r>
            <a:r>
              <a:rPr sz="1200" dirty="0">
                <a:solidFill>
                  <a:srgbClr val="382F2F"/>
                </a:solidFill>
                <a:latin typeface="Cambria"/>
                <a:cs typeface="Cambria"/>
              </a:rPr>
              <a:t>n</a:t>
            </a:r>
            <a:r>
              <a:rPr sz="1200" dirty="0">
                <a:solidFill>
                  <a:srgbClr val="332B2B"/>
                </a:solidFill>
                <a:latin typeface="Cambria"/>
                <a:cs typeface="Cambria"/>
              </a:rPr>
              <a:t>ti</a:t>
            </a:r>
            <a:r>
              <a:rPr sz="1200" dirty="0">
                <a:solidFill>
                  <a:srgbClr val="382F2F"/>
                </a:solidFill>
                <a:latin typeface="Cambria"/>
                <a:cs typeface="Cambria"/>
              </a:rPr>
              <a:t>ng</a:t>
            </a:r>
            <a:r>
              <a:rPr sz="1200" spc="5" dirty="0">
                <a:solidFill>
                  <a:srgbClr val="382F2F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382F2F"/>
                </a:solidFill>
                <a:latin typeface="Cambria"/>
                <a:cs typeface="Cambria"/>
              </a:rPr>
              <a:t>Bloc</a:t>
            </a:r>
            <a:r>
              <a:rPr sz="1200" spc="-5" dirty="0">
                <a:solidFill>
                  <a:srgbClr val="332B2B"/>
                </a:solidFill>
                <a:latin typeface="Cambria"/>
                <a:cs typeface="Cambria"/>
              </a:rPr>
              <a:t>k</a:t>
            </a:r>
            <a:r>
              <a:rPr sz="1200" spc="-5" dirty="0">
                <a:solidFill>
                  <a:srgbClr val="382F2F"/>
                </a:solidFill>
                <a:latin typeface="Cambria"/>
                <a:cs typeface="Cambria"/>
              </a:rPr>
              <a:t>ch</a:t>
            </a:r>
            <a:r>
              <a:rPr sz="1200" spc="-5" dirty="0">
                <a:solidFill>
                  <a:srgbClr val="332B2B"/>
                </a:solidFill>
                <a:latin typeface="Cambria"/>
                <a:cs typeface="Cambria"/>
              </a:rPr>
              <a:t>ai</a:t>
            </a:r>
            <a:r>
              <a:rPr sz="1200" spc="-5" dirty="0">
                <a:solidFill>
                  <a:srgbClr val="382F2F"/>
                </a:solidFill>
                <a:latin typeface="Cambria"/>
                <a:cs typeface="Cambria"/>
              </a:rPr>
              <a:t>n</a:t>
            </a:r>
            <a:r>
              <a:rPr sz="1200" dirty="0">
                <a:solidFill>
                  <a:srgbClr val="382F2F"/>
                </a:solidFill>
                <a:latin typeface="Cambria"/>
                <a:cs typeface="Cambria"/>
              </a:rPr>
              <a:t> in</a:t>
            </a:r>
            <a:r>
              <a:rPr sz="1200" spc="5" dirty="0">
                <a:solidFill>
                  <a:srgbClr val="382F2F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332B2B"/>
                </a:solidFill>
                <a:latin typeface="Cambria"/>
                <a:cs typeface="Cambria"/>
              </a:rPr>
              <a:t>Su</a:t>
            </a:r>
            <a:r>
              <a:rPr sz="1200" spc="-5" dirty="0">
                <a:solidFill>
                  <a:srgbClr val="382F2F"/>
                </a:solidFill>
                <a:latin typeface="Cambria"/>
                <a:cs typeface="Cambria"/>
              </a:rPr>
              <a:t>pp</a:t>
            </a:r>
            <a:r>
              <a:rPr sz="1200" spc="-5" dirty="0">
                <a:solidFill>
                  <a:srgbClr val="332B2B"/>
                </a:solidFill>
                <a:latin typeface="Cambria"/>
                <a:cs typeface="Cambria"/>
              </a:rPr>
              <a:t>ly</a:t>
            </a:r>
            <a:r>
              <a:rPr sz="1200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332B2B"/>
                </a:solidFill>
                <a:latin typeface="Cambria"/>
                <a:cs typeface="Cambria"/>
              </a:rPr>
              <a:t>Cha</a:t>
            </a:r>
            <a:r>
              <a:rPr sz="1200" spc="5" dirty="0">
                <a:solidFill>
                  <a:srgbClr val="382F2F"/>
                </a:solidFill>
                <a:latin typeface="Cambria"/>
                <a:cs typeface="Cambria"/>
              </a:rPr>
              <a:t>i</a:t>
            </a:r>
            <a:r>
              <a:rPr sz="1200" spc="5" dirty="0">
                <a:solidFill>
                  <a:srgbClr val="332B2B"/>
                </a:solidFill>
                <a:latin typeface="Cambria"/>
                <a:cs typeface="Cambria"/>
              </a:rPr>
              <a:t>n F</a:t>
            </a:r>
            <a:r>
              <a:rPr sz="1200" spc="5" dirty="0">
                <a:solidFill>
                  <a:srgbClr val="382F2F"/>
                </a:solidFill>
                <a:latin typeface="Cambria"/>
                <a:cs typeface="Cambria"/>
              </a:rPr>
              <a:t>i</a:t>
            </a:r>
            <a:r>
              <a:rPr sz="1200" spc="5" dirty="0">
                <a:solidFill>
                  <a:srgbClr val="332B2B"/>
                </a:solidFill>
                <a:latin typeface="Cambria"/>
                <a:cs typeface="Cambria"/>
              </a:rPr>
              <a:t>nancing</a:t>
            </a:r>
            <a:endParaRPr sz="1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28314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/>
              <a:t>Ca</a:t>
            </a:r>
            <a:r>
              <a:rPr sz="1700" spc="30" dirty="0">
                <a:solidFill>
                  <a:srgbClr val="332B2B"/>
                </a:solidFill>
              </a:rPr>
              <a:t>s</a:t>
            </a:r>
            <a:r>
              <a:rPr sz="1700" spc="30" dirty="0"/>
              <a:t>e</a:t>
            </a:r>
            <a:r>
              <a:rPr sz="1700" spc="-5" dirty="0"/>
              <a:t> </a:t>
            </a:r>
            <a:r>
              <a:rPr sz="1700" spc="10" dirty="0">
                <a:solidFill>
                  <a:srgbClr val="332B2B"/>
                </a:solidFill>
              </a:rPr>
              <a:t>Stu</a:t>
            </a:r>
            <a:r>
              <a:rPr sz="1700" spc="10" dirty="0"/>
              <a:t>d</a:t>
            </a:r>
            <a:r>
              <a:rPr sz="1700" spc="10" dirty="0">
                <a:solidFill>
                  <a:srgbClr val="332B2B"/>
                </a:solidFill>
              </a:rPr>
              <a:t>y</a:t>
            </a:r>
            <a:r>
              <a:rPr sz="1700" spc="10" dirty="0"/>
              <a:t>:</a:t>
            </a:r>
            <a:r>
              <a:rPr sz="1700" dirty="0"/>
              <a:t> </a:t>
            </a:r>
            <a:r>
              <a:rPr sz="1700" spc="60" dirty="0"/>
              <a:t>IB</a:t>
            </a:r>
            <a:r>
              <a:rPr sz="1700" spc="60" dirty="0">
                <a:solidFill>
                  <a:srgbClr val="332B2B"/>
                </a:solidFill>
              </a:rPr>
              <a:t>M</a:t>
            </a:r>
            <a:r>
              <a:rPr sz="1700" dirty="0">
                <a:solidFill>
                  <a:srgbClr val="332B2B"/>
                </a:solidFill>
              </a:rPr>
              <a:t> </a:t>
            </a:r>
            <a:r>
              <a:rPr sz="1700" spc="5" dirty="0">
                <a:solidFill>
                  <a:srgbClr val="332B2B"/>
                </a:solidFill>
              </a:rPr>
              <a:t>and</a:t>
            </a:r>
            <a:r>
              <a:rPr sz="1700" dirty="0">
                <a:solidFill>
                  <a:srgbClr val="332B2B"/>
                </a:solidFill>
              </a:rPr>
              <a:t> Walmart</a:t>
            </a:r>
            <a:endParaRPr sz="17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13735" marR="57785">
              <a:lnSpc>
                <a:spcPct val="101600"/>
              </a:lnSpc>
              <a:spcBef>
                <a:spcPts val="80"/>
              </a:spcBef>
            </a:pPr>
            <a:r>
              <a:rPr spc="-114" dirty="0"/>
              <a:t>I</a:t>
            </a:r>
            <a:r>
              <a:rPr spc="55" dirty="0"/>
              <a:t>B</a:t>
            </a:r>
            <a:r>
              <a:rPr spc="100" dirty="0"/>
              <a:t>M</a:t>
            </a:r>
            <a:r>
              <a:rPr spc="-85" dirty="0"/>
              <a:t> </a:t>
            </a:r>
            <a:r>
              <a:rPr spc="-15" dirty="0"/>
              <a:t>a</a:t>
            </a:r>
            <a:r>
              <a:rPr spc="35" dirty="0"/>
              <a:t>n</a:t>
            </a:r>
            <a:r>
              <a:rPr spc="45" dirty="0"/>
              <a:t>d</a:t>
            </a:r>
            <a:r>
              <a:rPr spc="-85" dirty="0"/>
              <a:t> </a:t>
            </a:r>
            <a:r>
              <a:rPr spc="60" dirty="0"/>
              <a:t>W</a:t>
            </a:r>
            <a:r>
              <a:rPr spc="-15" dirty="0"/>
              <a:t>a</a:t>
            </a:r>
            <a:r>
              <a:rPr spc="-10" dirty="0"/>
              <a:t>l</a:t>
            </a:r>
            <a:r>
              <a:rPr spc="70" dirty="0"/>
              <a:t>m</a:t>
            </a:r>
            <a:r>
              <a:rPr spc="-15" dirty="0"/>
              <a:t>ar</a:t>
            </a:r>
            <a:r>
              <a:rPr spc="10" dirty="0"/>
              <a:t>t</a:t>
            </a:r>
            <a:r>
              <a:rPr spc="-85" dirty="0"/>
              <a:t> </a:t>
            </a:r>
            <a:r>
              <a:rPr spc="30" dirty="0"/>
              <a:t>h</a:t>
            </a:r>
            <a:r>
              <a:rPr spc="-20" dirty="0"/>
              <a:t>a</a:t>
            </a:r>
            <a:r>
              <a:rPr spc="-60" dirty="0"/>
              <a:t>v</a:t>
            </a:r>
            <a:r>
              <a:rPr spc="5" dirty="0"/>
              <a:t>e</a:t>
            </a:r>
            <a:r>
              <a:rPr spc="-85" dirty="0"/>
              <a:t> </a:t>
            </a:r>
            <a:r>
              <a:rPr spc="40" dirty="0"/>
              <a:t>p</a:t>
            </a:r>
            <a:r>
              <a:rPr spc="-15" dirty="0"/>
              <a:t>ar</a:t>
            </a:r>
            <a:r>
              <a:rPr spc="5" dirty="0"/>
              <a:t>t</a:t>
            </a:r>
            <a:r>
              <a:rPr spc="35" dirty="0"/>
              <a:t>n</a:t>
            </a:r>
            <a:r>
              <a:rPr dirty="0"/>
              <a:t>e</a:t>
            </a:r>
            <a:r>
              <a:rPr spc="-40" dirty="0"/>
              <a:t>r</a:t>
            </a:r>
            <a:r>
              <a:rPr dirty="0"/>
              <a:t>e</a:t>
            </a:r>
            <a:r>
              <a:rPr spc="45" dirty="0"/>
              <a:t>d</a:t>
            </a:r>
            <a:r>
              <a:rPr spc="-85" dirty="0"/>
              <a:t> </a:t>
            </a:r>
            <a:r>
              <a:rPr spc="-10" dirty="0"/>
              <a:t>t</a:t>
            </a:r>
            <a:r>
              <a:rPr spc="15" dirty="0"/>
              <a:t>o</a:t>
            </a:r>
            <a:r>
              <a:rPr spc="-85" dirty="0"/>
              <a:t> </a:t>
            </a:r>
            <a:r>
              <a:rPr spc="30" dirty="0"/>
              <a:t>u</a:t>
            </a:r>
            <a:r>
              <a:rPr spc="-35" dirty="0"/>
              <a:t>s</a:t>
            </a:r>
            <a:r>
              <a:rPr spc="5" dirty="0"/>
              <a:t>e  </a:t>
            </a:r>
            <a:r>
              <a:rPr spc="10" dirty="0"/>
              <a:t>blockchain technology </a:t>
            </a:r>
            <a:r>
              <a:rPr dirty="0"/>
              <a:t>to </a:t>
            </a:r>
            <a:r>
              <a:rPr spc="15" dirty="0"/>
              <a:t>enhance </a:t>
            </a:r>
            <a:r>
              <a:rPr spc="5" dirty="0"/>
              <a:t>supply </a:t>
            </a:r>
            <a:r>
              <a:rPr spc="15" dirty="0"/>
              <a:t>chain </a:t>
            </a:r>
            <a:r>
              <a:rPr spc="-305" dirty="0"/>
              <a:t> </a:t>
            </a:r>
            <a:r>
              <a:rPr spc="5" dirty="0"/>
              <a:t>ﬁnancing.</a:t>
            </a:r>
            <a:r>
              <a:rPr spc="-85" dirty="0"/>
              <a:t> </a:t>
            </a:r>
            <a:r>
              <a:rPr spc="-15" dirty="0"/>
              <a:t>They</a:t>
            </a:r>
            <a:r>
              <a:rPr spc="-80" dirty="0"/>
              <a:t> </a:t>
            </a:r>
            <a:r>
              <a:rPr spc="-10" dirty="0"/>
              <a:t>have</a:t>
            </a:r>
            <a:r>
              <a:rPr spc="-85" dirty="0"/>
              <a:t> </a:t>
            </a:r>
            <a:r>
              <a:rPr spc="20" dirty="0"/>
              <a:t>implemented</a:t>
            </a:r>
            <a:r>
              <a:rPr spc="-80" dirty="0"/>
              <a:t> </a:t>
            </a:r>
            <a:r>
              <a:rPr spc="-10" dirty="0"/>
              <a:t>a</a:t>
            </a:r>
            <a:r>
              <a:rPr spc="-85" dirty="0"/>
              <a:t> </a:t>
            </a:r>
            <a:r>
              <a:rPr spc="5" dirty="0"/>
              <a:t>blockchain- </a:t>
            </a:r>
            <a:r>
              <a:rPr spc="-300" dirty="0"/>
              <a:t> </a:t>
            </a:r>
            <a:r>
              <a:rPr spc="5" dirty="0"/>
              <a:t>based</a:t>
            </a:r>
            <a:r>
              <a:rPr spc="-85" dirty="0"/>
              <a:t> </a:t>
            </a:r>
            <a:r>
              <a:rPr spc="-10" dirty="0"/>
              <a:t>system</a:t>
            </a:r>
            <a:r>
              <a:rPr spc="-8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5" dirty="0"/>
              <a:t>track</a:t>
            </a:r>
            <a:r>
              <a:rPr spc="-80" dirty="0"/>
              <a:t> </a:t>
            </a:r>
            <a:r>
              <a:rPr spc="15" dirty="0"/>
              <a:t>the</a:t>
            </a:r>
            <a:r>
              <a:rPr spc="-80" dirty="0"/>
              <a:t> </a:t>
            </a:r>
            <a:r>
              <a:rPr spc="5" dirty="0"/>
              <a:t>origin</a:t>
            </a:r>
            <a:r>
              <a:rPr spc="-80" dirty="0"/>
              <a:t> </a:t>
            </a:r>
            <a:r>
              <a:rPr spc="20" dirty="0"/>
              <a:t>and</a:t>
            </a:r>
            <a:r>
              <a:rPr spc="-85" dirty="0"/>
              <a:t> </a:t>
            </a:r>
            <a:r>
              <a:rPr spc="15" dirty="0"/>
              <a:t>movement </a:t>
            </a:r>
            <a:r>
              <a:rPr spc="20" dirty="0"/>
              <a:t> </a:t>
            </a:r>
            <a:r>
              <a:rPr spc="10" dirty="0"/>
              <a:t>o</a:t>
            </a:r>
            <a:r>
              <a:rPr spc="-15" dirty="0"/>
              <a:t>f</a:t>
            </a:r>
            <a:r>
              <a:rPr spc="-85" dirty="0"/>
              <a:t> </a:t>
            </a:r>
            <a:r>
              <a:rPr spc="-25" dirty="0"/>
              <a:t>f</a:t>
            </a:r>
            <a:r>
              <a:rPr spc="10" dirty="0"/>
              <a:t>oo</a:t>
            </a:r>
            <a:r>
              <a:rPr spc="45" dirty="0"/>
              <a:t>d</a:t>
            </a:r>
            <a:r>
              <a:rPr spc="-85" dirty="0"/>
              <a:t> </a:t>
            </a:r>
            <a:r>
              <a:rPr spc="40" dirty="0"/>
              <a:t>p</a:t>
            </a:r>
            <a:r>
              <a:rPr spc="-40" dirty="0"/>
              <a:t>r</a:t>
            </a:r>
            <a:r>
              <a:rPr spc="10" dirty="0"/>
              <a:t>o</a:t>
            </a:r>
            <a:r>
              <a:rPr spc="40" dirty="0"/>
              <a:t>d</a:t>
            </a:r>
            <a:r>
              <a:rPr spc="30" dirty="0"/>
              <a:t>u</a:t>
            </a:r>
            <a:r>
              <a:rPr spc="40" dirty="0"/>
              <a:t>c</a:t>
            </a:r>
            <a:r>
              <a:rPr spc="5" dirty="0"/>
              <a:t>t</a:t>
            </a:r>
            <a:r>
              <a:rPr spc="-35" dirty="0"/>
              <a:t>s</a:t>
            </a:r>
            <a:r>
              <a:rPr spc="-140" dirty="0"/>
              <a:t>,</a:t>
            </a:r>
            <a:r>
              <a:rPr spc="-85" dirty="0"/>
              <a:t> </a:t>
            </a:r>
            <a:r>
              <a:rPr dirty="0"/>
              <a:t>e</a:t>
            </a:r>
            <a:r>
              <a:rPr spc="30" dirty="0"/>
              <a:t>n</a:t>
            </a:r>
            <a:r>
              <a:rPr spc="-15" dirty="0"/>
              <a:t>a</a:t>
            </a:r>
            <a:r>
              <a:rPr spc="40" dirty="0"/>
              <a:t>b</a:t>
            </a:r>
            <a:r>
              <a:rPr spc="-10" dirty="0"/>
              <a:t>li</a:t>
            </a:r>
            <a:r>
              <a:rPr spc="35" dirty="0"/>
              <a:t>n</a:t>
            </a:r>
            <a:r>
              <a:rPr spc="55" dirty="0"/>
              <a:t>g</a:t>
            </a:r>
            <a:r>
              <a:rPr spc="-85" dirty="0"/>
              <a:t> </a:t>
            </a:r>
            <a:r>
              <a:rPr spc="-25" dirty="0"/>
              <a:t>f</a:t>
            </a:r>
            <a:r>
              <a:rPr spc="-15" dirty="0"/>
              <a:t>a</a:t>
            </a:r>
            <a:r>
              <a:rPr spc="-35" dirty="0"/>
              <a:t>s</a:t>
            </a:r>
            <a:r>
              <a:rPr spc="-10" dirty="0"/>
              <a:t>t</a:t>
            </a:r>
            <a:r>
              <a:rPr dirty="0"/>
              <a:t>e</a:t>
            </a:r>
            <a:r>
              <a:rPr spc="-25" dirty="0"/>
              <a:t>r</a:t>
            </a:r>
            <a:r>
              <a:rPr spc="-85" dirty="0"/>
              <a:t> </a:t>
            </a:r>
            <a:r>
              <a:rPr spc="-15" dirty="0"/>
              <a:t>a</a:t>
            </a:r>
            <a:r>
              <a:rPr spc="35" dirty="0"/>
              <a:t>n</a:t>
            </a:r>
            <a:r>
              <a:rPr spc="45" dirty="0"/>
              <a:t>d</a:t>
            </a:r>
            <a:r>
              <a:rPr spc="-85" dirty="0"/>
              <a:t> </a:t>
            </a:r>
            <a:r>
              <a:rPr spc="75" dirty="0"/>
              <a:t>m</a:t>
            </a:r>
            <a:r>
              <a:rPr spc="10" dirty="0"/>
              <a:t>o</a:t>
            </a:r>
            <a:r>
              <a:rPr spc="-40" dirty="0"/>
              <a:t>r</a:t>
            </a:r>
            <a:r>
              <a:rPr spc="5" dirty="0"/>
              <a:t>e  </a:t>
            </a:r>
            <a:r>
              <a:rPr spc="-10" dirty="0"/>
              <a:t>a</a:t>
            </a:r>
            <a:r>
              <a:rPr spc="25" dirty="0"/>
              <a:t>c</a:t>
            </a:r>
            <a:r>
              <a:rPr spc="30" dirty="0"/>
              <a:t>cu</a:t>
            </a:r>
            <a:r>
              <a:rPr spc="-35" dirty="0"/>
              <a:t>r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5" dirty="0"/>
              <a:t>e</a:t>
            </a:r>
            <a:r>
              <a:rPr spc="-85" dirty="0"/>
              <a:t> </a:t>
            </a:r>
            <a:r>
              <a:rPr spc="5" dirty="0"/>
              <a:t>t</a:t>
            </a:r>
            <a:r>
              <a:rPr spc="-35" dirty="0"/>
              <a:t>r</a:t>
            </a:r>
            <a:r>
              <a:rPr spc="-10" dirty="0"/>
              <a:t>a</a:t>
            </a:r>
            <a:r>
              <a:rPr spc="30" dirty="0"/>
              <a:t>c</a:t>
            </a:r>
            <a:r>
              <a:rPr spc="-10" dirty="0"/>
              <a:t>i</a:t>
            </a:r>
            <a:r>
              <a:rPr spc="35" dirty="0"/>
              <a:t>n</a:t>
            </a:r>
            <a:r>
              <a:rPr spc="55" dirty="0"/>
              <a:t>g</a:t>
            </a:r>
            <a:r>
              <a:rPr spc="-85" dirty="0"/>
              <a:t> </a:t>
            </a:r>
            <a:r>
              <a:rPr spc="10" dirty="0"/>
              <a:t>o</a:t>
            </a:r>
            <a:r>
              <a:rPr spc="-15" dirty="0"/>
              <a:t>f</a:t>
            </a:r>
            <a:r>
              <a:rPr spc="-85" dirty="0"/>
              <a:t> </a:t>
            </a:r>
            <a:r>
              <a:rPr spc="25" dirty="0"/>
              <a:t>c</a:t>
            </a:r>
            <a:r>
              <a:rPr spc="10" dirty="0"/>
              <a:t>o</a:t>
            </a:r>
            <a:r>
              <a:rPr spc="30" dirty="0"/>
              <a:t>n</a:t>
            </a:r>
            <a:r>
              <a:rPr spc="5" dirty="0"/>
              <a:t>t</a:t>
            </a:r>
            <a:r>
              <a:rPr spc="-15" dirty="0"/>
              <a:t>a</a:t>
            </a:r>
            <a:r>
              <a:rPr spc="70" dirty="0"/>
              <a:t>m</a:t>
            </a:r>
            <a:r>
              <a:rPr spc="-10" dirty="0"/>
              <a:t>i</a:t>
            </a:r>
            <a:r>
              <a:rPr spc="30" dirty="0"/>
              <a:t>n</a:t>
            </a:r>
            <a:r>
              <a:rPr spc="-15" dirty="0"/>
              <a:t>a</a:t>
            </a:r>
            <a:r>
              <a:rPr spc="-10" dirty="0"/>
              <a:t>t</a:t>
            </a:r>
            <a:r>
              <a:rPr dirty="0"/>
              <a:t>e</a:t>
            </a:r>
            <a:r>
              <a:rPr spc="45" dirty="0"/>
              <a:t>d</a:t>
            </a:r>
            <a:r>
              <a:rPr spc="-85" dirty="0"/>
              <a:t> </a:t>
            </a:r>
            <a:r>
              <a:rPr spc="40" dirty="0"/>
              <a:t>p</a:t>
            </a:r>
            <a:r>
              <a:rPr spc="-40" dirty="0"/>
              <a:t>r</a:t>
            </a:r>
            <a:r>
              <a:rPr spc="10" dirty="0"/>
              <a:t>o</a:t>
            </a:r>
            <a:r>
              <a:rPr spc="40" dirty="0"/>
              <a:t>d</a:t>
            </a:r>
            <a:r>
              <a:rPr spc="30" dirty="0"/>
              <a:t>u</a:t>
            </a:r>
            <a:r>
              <a:rPr spc="40" dirty="0"/>
              <a:t>c</a:t>
            </a:r>
            <a:r>
              <a:rPr spc="5" dirty="0"/>
              <a:t>t</a:t>
            </a:r>
            <a:r>
              <a:rPr spc="-35" dirty="0"/>
              <a:t>s</a:t>
            </a:r>
            <a:r>
              <a:rPr spc="-140" dirty="0"/>
              <a:t>.</a:t>
            </a:r>
            <a:r>
              <a:rPr spc="-85" dirty="0"/>
              <a:t> </a:t>
            </a:r>
            <a:r>
              <a:rPr spc="-45" dirty="0"/>
              <a:t>T</a:t>
            </a:r>
            <a:r>
              <a:rPr spc="30" dirty="0"/>
              <a:t>h</a:t>
            </a:r>
            <a:r>
              <a:rPr spc="-10" dirty="0"/>
              <a:t>i</a:t>
            </a:r>
            <a:r>
              <a:rPr spc="-25" dirty="0"/>
              <a:t>s  </a:t>
            </a:r>
            <a:r>
              <a:rPr spc="-5" dirty="0"/>
              <a:t>has</a:t>
            </a:r>
            <a:r>
              <a:rPr spc="-85" dirty="0"/>
              <a:t> </a:t>
            </a:r>
            <a:r>
              <a:rPr spc="20" dirty="0"/>
              <a:t>helped</a:t>
            </a:r>
            <a:r>
              <a:rPr spc="-85" dirty="0"/>
              <a:t> </a:t>
            </a:r>
            <a:r>
              <a:rPr spc="10" dirty="0"/>
              <a:t>reduce</a:t>
            </a:r>
            <a:r>
              <a:rPr spc="-85" dirty="0"/>
              <a:t> </a:t>
            </a:r>
            <a:r>
              <a:rPr spc="10" dirty="0"/>
              <a:t>food</a:t>
            </a:r>
            <a:r>
              <a:rPr spc="-85" dirty="0"/>
              <a:t> </a:t>
            </a:r>
            <a:r>
              <a:rPr spc="-5" dirty="0"/>
              <a:t>waste</a:t>
            </a:r>
            <a:r>
              <a:rPr spc="-80" dirty="0"/>
              <a:t> </a:t>
            </a:r>
            <a:r>
              <a:rPr spc="20" dirty="0"/>
              <a:t>and</a:t>
            </a:r>
            <a:r>
              <a:rPr spc="-85" dirty="0"/>
              <a:t> </a:t>
            </a:r>
            <a:r>
              <a:rPr dirty="0"/>
              <a:t>improve</a:t>
            </a:r>
            <a:r>
              <a:rPr spc="-85" dirty="0"/>
              <a:t> </a:t>
            </a:r>
            <a:r>
              <a:rPr spc="10" dirty="0"/>
              <a:t>food </a:t>
            </a:r>
            <a:r>
              <a:rPr spc="15" dirty="0"/>
              <a:t> </a:t>
            </a:r>
            <a:r>
              <a:rPr spc="-35" dirty="0"/>
              <a:t>s</a:t>
            </a:r>
            <a:r>
              <a:rPr spc="-15" dirty="0"/>
              <a:t>a</a:t>
            </a:r>
            <a:r>
              <a:rPr spc="-25" dirty="0"/>
              <a:t>f</a:t>
            </a:r>
            <a:r>
              <a:rPr dirty="0"/>
              <a:t>et</a:t>
            </a:r>
            <a:r>
              <a:rPr spc="-80" dirty="0"/>
              <a:t>y</a:t>
            </a:r>
            <a:r>
              <a:rPr spc="-140" dirty="0"/>
              <a:t>,</a:t>
            </a:r>
            <a:r>
              <a:rPr spc="-85" dirty="0"/>
              <a:t> </a:t>
            </a:r>
            <a:r>
              <a:rPr spc="45" dirty="0"/>
              <a:t>w</a:t>
            </a:r>
            <a:r>
              <a:rPr spc="30" dirty="0"/>
              <a:t>h</a:t>
            </a:r>
            <a:r>
              <a:rPr spc="-10" dirty="0"/>
              <a:t>il</a:t>
            </a:r>
            <a:r>
              <a:rPr spc="5" dirty="0"/>
              <a:t>e</a:t>
            </a:r>
            <a:r>
              <a:rPr spc="-85" dirty="0"/>
              <a:t> </a:t>
            </a:r>
            <a:r>
              <a:rPr spc="-15" dirty="0"/>
              <a:t>a</a:t>
            </a:r>
            <a:r>
              <a:rPr spc="-10" dirty="0"/>
              <a:t>l</a:t>
            </a:r>
            <a:r>
              <a:rPr spc="-35" dirty="0"/>
              <a:t>s</a:t>
            </a:r>
            <a:r>
              <a:rPr spc="15" dirty="0"/>
              <a:t>o</a:t>
            </a:r>
            <a:r>
              <a:rPr spc="-85" dirty="0"/>
              <a:t> </a:t>
            </a:r>
            <a:r>
              <a:rPr spc="-35" dirty="0"/>
              <a:t>s</a:t>
            </a:r>
            <a:r>
              <a:rPr spc="5" dirty="0"/>
              <a:t>t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15" dirty="0"/>
              <a:t>a</a:t>
            </a:r>
            <a:r>
              <a:rPr spc="70" dirty="0"/>
              <a:t>m</a:t>
            </a:r>
            <a:r>
              <a:rPr spc="-10" dirty="0"/>
              <a:t>li</a:t>
            </a:r>
            <a:r>
              <a:rPr spc="30" dirty="0"/>
              <a:t>n</a:t>
            </a:r>
            <a:r>
              <a:rPr spc="-10" dirty="0"/>
              <a:t>i</a:t>
            </a:r>
            <a:r>
              <a:rPr spc="35" dirty="0"/>
              <a:t>n</a:t>
            </a:r>
            <a:r>
              <a:rPr spc="55" dirty="0"/>
              <a:t>g</a:t>
            </a:r>
            <a:r>
              <a:rPr spc="-85" dirty="0"/>
              <a:t> </a:t>
            </a:r>
            <a:r>
              <a:rPr spc="5" dirty="0"/>
              <a:t>t</a:t>
            </a:r>
            <a:r>
              <a:rPr spc="35" dirty="0"/>
              <a:t>h</a:t>
            </a:r>
            <a:r>
              <a:rPr spc="5" dirty="0"/>
              <a:t>e</a:t>
            </a:r>
            <a:r>
              <a:rPr spc="-85" dirty="0"/>
              <a:t> </a:t>
            </a:r>
            <a:r>
              <a:rPr spc="-35" dirty="0"/>
              <a:t>s</a:t>
            </a:r>
            <a:r>
              <a:rPr spc="30" dirty="0"/>
              <a:t>u</a:t>
            </a:r>
            <a:r>
              <a:rPr spc="40" dirty="0"/>
              <a:t>pp</a:t>
            </a:r>
            <a:r>
              <a:rPr spc="-10" dirty="0"/>
              <a:t>l</a:t>
            </a:r>
            <a:r>
              <a:rPr spc="-45" dirty="0"/>
              <a:t>y</a:t>
            </a:r>
            <a:r>
              <a:rPr spc="-85" dirty="0"/>
              <a:t> </a:t>
            </a:r>
            <a:r>
              <a:rPr spc="25" dirty="0"/>
              <a:t>c</a:t>
            </a:r>
            <a:r>
              <a:rPr spc="30" dirty="0"/>
              <a:t>h</a:t>
            </a:r>
            <a:r>
              <a:rPr spc="-15" dirty="0"/>
              <a:t>a</a:t>
            </a:r>
            <a:r>
              <a:rPr spc="-10" dirty="0"/>
              <a:t>i</a:t>
            </a:r>
            <a:r>
              <a:rPr spc="25" dirty="0"/>
              <a:t>n  </a:t>
            </a:r>
            <a:r>
              <a:rPr spc="50" dirty="0"/>
              <a:t>ﬁ</a:t>
            </a:r>
            <a:r>
              <a:rPr spc="30" dirty="0"/>
              <a:t>n</a:t>
            </a:r>
            <a:r>
              <a:rPr spc="-15" dirty="0"/>
              <a:t>a</a:t>
            </a:r>
            <a:r>
              <a:rPr spc="35" dirty="0"/>
              <a:t>n</a:t>
            </a:r>
            <a:r>
              <a:rPr spc="30" dirty="0"/>
              <a:t>c</a:t>
            </a:r>
            <a:r>
              <a:rPr spc="-10" dirty="0"/>
              <a:t>i</a:t>
            </a:r>
            <a:r>
              <a:rPr spc="35" dirty="0"/>
              <a:t>n</a:t>
            </a:r>
            <a:r>
              <a:rPr spc="55" dirty="0"/>
              <a:t>g</a:t>
            </a:r>
            <a:r>
              <a:rPr spc="-85" dirty="0"/>
              <a:t> </a:t>
            </a:r>
            <a:r>
              <a:rPr spc="40" dirty="0"/>
              <a:t>p</a:t>
            </a:r>
            <a:r>
              <a:rPr spc="-40" dirty="0"/>
              <a:t>r</a:t>
            </a:r>
            <a:r>
              <a:rPr spc="10" dirty="0"/>
              <a:t>o</a:t>
            </a:r>
            <a:r>
              <a:rPr spc="25" dirty="0"/>
              <a:t>c</a:t>
            </a:r>
            <a:r>
              <a:rPr dirty="0"/>
              <a:t>e</a:t>
            </a:r>
            <a:r>
              <a:rPr spc="-35" dirty="0"/>
              <a:t>ss</a:t>
            </a:r>
            <a:r>
              <a:rPr spc="-140" dirty="0"/>
              <a:t>.</a:t>
            </a:r>
          </a:p>
          <a:p>
            <a:pPr marL="3213735">
              <a:lnSpc>
                <a:spcPts val="1050"/>
              </a:lnSpc>
            </a:pPr>
            <a:r>
              <a:rPr spc="-45" dirty="0"/>
              <a:t>T</a:t>
            </a:r>
            <a:r>
              <a:rPr spc="30" dirty="0"/>
              <a:t>h</a:t>
            </a:r>
            <a:r>
              <a:rPr spc="-10" dirty="0"/>
              <a:t>i</a:t>
            </a:r>
            <a:r>
              <a:rPr spc="-30" dirty="0"/>
              <a:t>s</a:t>
            </a:r>
            <a:r>
              <a:rPr spc="-85" dirty="0"/>
              <a:t> </a:t>
            </a:r>
            <a:r>
              <a:rPr spc="30" dirty="0"/>
              <a:t>c</a:t>
            </a:r>
            <a:r>
              <a:rPr spc="-15" dirty="0"/>
              <a:t>a</a:t>
            </a:r>
            <a:r>
              <a:rPr spc="-35" dirty="0"/>
              <a:t>s</a:t>
            </a:r>
            <a:r>
              <a:rPr spc="5" dirty="0"/>
              <a:t>e</a:t>
            </a:r>
            <a:r>
              <a:rPr spc="-85" dirty="0"/>
              <a:t> </a:t>
            </a:r>
            <a:r>
              <a:rPr spc="-35" dirty="0"/>
              <a:t>s</a:t>
            </a:r>
            <a:r>
              <a:rPr spc="5" dirty="0"/>
              <a:t>t</a:t>
            </a:r>
            <a:r>
              <a:rPr spc="30" dirty="0"/>
              <a:t>u</a:t>
            </a:r>
            <a:r>
              <a:rPr spc="40" dirty="0"/>
              <a:t>d</a:t>
            </a:r>
            <a:r>
              <a:rPr spc="-45" dirty="0"/>
              <a:t>y</a:t>
            </a:r>
            <a:r>
              <a:rPr spc="-85" dirty="0"/>
              <a:t> </a:t>
            </a:r>
            <a:r>
              <a:rPr spc="40" dirty="0"/>
              <a:t>d</a:t>
            </a:r>
            <a:r>
              <a:rPr dirty="0"/>
              <a:t>e</a:t>
            </a:r>
            <a:r>
              <a:rPr spc="75" dirty="0"/>
              <a:t>m</a:t>
            </a:r>
            <a:r>
              <a:rPr spc="10" dirty="0"/>
              <a:t>o</a:t>
            </a:r>
            <a:r>
              <a:rPr spc="30" dirty="0"/>
              <a:t>n</a:t>
            </a:r>
            <a:r>
              <a:rPr spc="-35" dirty="0"/>
              <a:t>s</a:t>
            </a:r>
            <a:r>
              <a:rPr spc="5" dirty="0"/>
              <a:t>t</a:t>
            </a:r>
            <a:r>
              <a:rPr spc="-35" dirty="0"/>
              <a:t>r</a:t>
            </a:r>
            <a:r>
              <a:rPr spc="-15" dirty="0"/>
              <a:t>a</a:t>
            </a:r>
            <a:r>
              <a:rPr spc="-10" dirty="0"/>
              <a:t>t</a:t>
            </a:r>
            <a:r>
              <a:rPr dirty="0"/>
              <a:t>e</a:t>
            </a:r>
            <a:r>
              <a:rPr spc="-30" dirty="0"/>
              <a:t>s</a:t>
            </a:r>
            <a:r>
              <a:rPr spc="-85" dirty="0"/>
              <a:t> </a:t>
            </a:r>
            <a:r>
              <a:rPr spc="5" dirty="0"/>
              <a:t>t</a:t>
            </a:r>
            <a:r>
              <a:rPr spc="35" dirty="0"/>
              <a:t>h</a:t>
            </a:r>
            <a:r>
              <a:rPr spc="5" dirty="0"/>
              <a:t>e</a:t>
            </a:r>
            <a:r>
              <a:rPr spc="-85" dirty="0"/>
              <a:t> </a:t>
            </a:r>
            <a:r>
              <a:rPr spc="40" dirty="0"/>
              <a:t>p</a:t>
            </a:r>
            <a:r>
              <a:rPr spc="10" dirty="0"/>
              <a:t>o</a:t>
            </a:r>
            <a:r>
              <a:rPr spc="-10" dirty="0"/>
              <a:t>t</a:t>
            </a:r>
            <a:r>
              <a:rPr dirty="0"/>
              <a:t>e</a:t>
            </a:r>
            <a:r>
              <a:rPr spc="30" dirty="0"/>
              <a:t>n</a:t>
            </a:r>
            <a:r>
              <a:rPr spc="5" dirty="0"/>
              <a:t>t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5" dirty="0"/>
              <a:t>l</a:t>
            </a:r>
            <a:r>
              <a:rPr spc="-85" dirty="0"/>
              <a:t> </a:t>
            </a:r>
            <a:r>
              <a:rPr spc="10" dirty="0"/>
              <a:t>o</a:t>
            </a:r>
            <a:r>
              <a:rPr spc="-15" dirty="0"/>
              <a:t>f</a:t>
            </a:r>
          </a:p>
          <a:p>
            <a:pPr marL="3213735" marR="5080">
              <a:lnSpc>
                <a:spcPts val="1050"/>
              </a:lnSpc>
              <a:spcBef>
                <a:spcPts val="105"/>
              </a:spcBef>
            </a:pPr>
            <a:r>
              <a:rPr spc="40" dirty="0"/>
              <a:t>b</a:t>
            </a:r>
            <a:r>
              <a:rPr spc="-10" dirty="0"/>
              <a:t>l</a:t>
            </a:r>
            <a:r>
              <a:rPr spc="10" dirty="0"/>
              <a:t>o</a:t>
            </a:r>
            <a:r>
              <a:rPr spc="25" dirty="0"/>
              <a:t>c</a:t>
            </a:r>
            <a:r>
              <a:rPr spc="-15" dirty="0"/>
              <a:t>k</a:t>
            </a:r>
            <a:r>
              <a:rPr spc="25" dirty="0"/>
              <a:t>c</a:t>
            </a:r>
            <a:r>
              <a:rPr spc="30" dirty="0"/>
              <a:t>h</a:t>
            </a:r>
            <a:r>
              <a:rPr spc="-15" dirty="0"/>
              <a:t>a</a:t>
            </a:r>
            <a:r>
              <a:rPr spc="-10" dirty="0"/>
              <a:t>i</a:t>
            </a:r>
            <a:r>
              <a:rPr spc="35" dirty="0"/>
              <a:t>n</a:t>
            </a:r>
            <a:r>
              <a:rPr spc="-85" dirty="0"/>
              <a:t> </a:t>
            </a:r>
            <a:r>
              <a:rPr spc="-10" dirty="0"/>
              <a:t>t</a:t>
            </a:r>
            <a:r>
              <a:rPr dirty="0"/>
              <a:t>e</a:t>
            </a:r>
            <a:r>
              <a:rPr spc="25" dirty="0"/>
              <a:t>c</a:t>
            </a:r>
            <a:r>
              <a:rPr spc="30" dirty="0"/>
              <a:t>h</a:t>
            </a:r>
            <a:r>
              <a:rPr spc="35" dirty="0"/>
              <a:t>n</a:t>
            </a:r>
            <a:r>
              <a:rPr spc="10" dirty="0"/>
              <a:t>o</a:t>
            </a:r>
            <a:r>
              <a:rPr spc="-10" dirty="0"/>
              <a:t>l</a:t>
            </a:r>
            <a:r>
              <a:rPr spc="10" dirty="0"/>
              <a:t>o</a:t>
            </a:r>
            <a:r>
              <a:rPr spc="50" dirty="0"/>
              <a:t>g</a:t>
            </a:r>
            <a:r>
              <a:rPr spc="-45" dirty="0"/>
              <a:t>y</a:t>
            </a:r>
            <a:r>
              <a:rPr spc="-85" dirty="0"/>
              <a:t> </a:t>
            </a:r>
            <a:r>
              <a:rPr spc="-10" dirty="0"/>
              <a:t>t</a:t>
            </a:r>
            <a:r>
              <a:rPr spc="15" dirty="0"/>
              <a:t>o</a:t>
            </a:r>
            <a:r>
              <a:rPr spc="-85" dirty="0"/>
              <a:t> </a:t>
            </a:r>
            <a:r>
              <a:rPr spc="-40" dirty="0"/>
              <a:t>r</a:t>
            </a:r>
            <a:r>
              <a:rPr spc="-5" dirty="0"/>
              <a:t>e</a:t>
            </a:r>
            <a:r>
              <a:rPr spc="-60" dirty="0"/>
              <a:t>v</a:t>
            </a:r>
            <a:r>
              <a:rPr spc="10" dirty="0"/>
              <a:t>o</a:t>
            </a:r>
            <a:r>
              <a:rPr spc="-10" dirty="0"/>
              <a:t>l</a:t>
            </a:r>
            <a:r>
              <a:rPr spc="30" dirty="0"/>
              <a:t>u</a:t>
            </a:r>
            <a:r>
              <a:rPr spc="5" dirty="0"/>
              <a:t>t</a:t>
            </a:r>
            <a:r>
              <a:rPr spc="-10" dirty="0"/>
              <a:t>i</a:t>
            </a:r>
            <a:r>
              <a:rPr spc="10" dirty="0"/>
              <a:t>o</a:t>
            </a:r>
            <a:r>
              <a:rPr spc="30" dirty="0"/>
              <a:t>n</a:t>
            </a:r>
            <a:r>
              <a:rPr spc="-10" dirty="0"/>
              <a:t>i</a:t>
            </a:r>
            <a:r>
              <a:rPr spc="-25" dirty="0"/>
              <a:t>z</a:t>
            </a:r>
            <a:r>
              <a:rPr spc="5" dirty="0"/>
              <a:t>e</a:t>
            </a:r>
            <a:r>
              <a:rPr spc="-85" dirty="0"/>
              <a:t> </a:t>
            </a:r>
            <a:r>
              <a:rPr spc="-35" dirty="0"/>
              <a:t>s</a:t>
            </a:r>
            <a:r>
              <a:rPr spc="30" dirty="0"/>
              <a:t>u</a:t>
            </a:r>
            <a:r>
              <a:rPr spc="40" dirty="0"/>
              <a:t>pp</a:t>
            </a:r>
            <a:r>
              <a:rPr spc="-10" dirty="0"/>
              <a:t>l</a:t>
            </a:r>
            <a:r>
              <a:rPr spc="-35" dirty="0"/>
              <a:t>y  </a:t>
            </a:r>
            <a:r>
              <a:rPr spc="15" dirty="0"/>
              <a:t>chain</a:t>
            </a:r>
            <a:r>
              <a:rPr spc="-80" dirty="0"/>
              <a:t> </a:t>
            </a:r>
            <a:r>
              <a:rPr spc="25" dirty="0"/>
              <a:t>ﬁnancing</a:t>
            </a:r>
            <a:r>
              <a:rPr spc="-80" dirty="0"/>
              <a:t> </a:t>
            </a:r>
            <a:r>
              <a:rPr spc="20" dirty="0"/>
              <a:t>and</a:t>
            </a:r>
            <a:r>
              <a:rPr spc="-80" dirty="0"/>
              <a:t> </a:t>
            </a:r>
            <a:r>
              <a:rPr dirty="0"/>
              <a:t>improve</a:t>
            </a:r>
            <a:r>
              <a:rPr spc="-80" dirty="0"/>
              <a:t> </a:t>
            </a:r>
            <a:r>
              <a:rPr dirty="0"/>
              <a:t>business</a:t>
            </a:r>
            <a:r>
              <a:rPr spc="-80" dirty="0"/>
              <a:t> </a:t>
            </a:r>
            <a:r>
              <a:rPr spc="-15" dirty="0"/>
              <a:t>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51998" y="673699"/>
            <a:ext cx="2834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Fu</a:t>
            </a:r>
            <a:r>
              <a:rPr sz="1400" dirty="0">
                <a:solidFill>
                  <a:srgbClr val="332B2B"/>
                </a:solidFill>
                <a:latin typeface="Cambria"/>
                <a:cs typeface="Cambria"/>
              </a:rPr>
              <a:t>t</a:t>
            </a: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u</a:t>
            </a:r>
            <a:r>
              <a:rPr sz="1400" dirty="0">
                <a:solidFill>
                  <a:srgbClr val="332B2B"/>
                </a:solidFill>
                <a:latin typeface="Cambria"/>
                <a:cs typeface="Cambria"/>
              </a:rPr>
              <a:t>re</a:t>
            </a:r>
            <a:r>
              <a:rPr sz="1400" spc="-5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332B2B"/>
                </a:solidFill>
                <a:latin typeface="Cambria"/>
                <a:cs typeface="Cambria"/>
              </a:rPr>
              <a:t>O</a:t>
            </a:r>
            <a:r>
              <a:rPr sz="1400" spc="5" dirty="0">
                <a:solidFill>
                  <a:srgbClr val="382F2F"/>
                </a:solidFill>
                <a:latin typeface="Cambria"/>
                <a:cs typeface="Cambria"/>
              </a:rPr>
              <a:t>u</a:t>
            </a:r>
            <a:r>
              <a:rPr sz="1400" spc="5" dirty="0">
                <a:solidFill>
                  <a:srgbClr val="332B2B"/>
                </a:solidFill>
                <a:latin typeface="Cambria"/>
                <a:cs typeface="Cambria"/>
              </a:rPr>
              <a:t>t</a:t>
            </a:r>
            <a:r>
              <a:rPr sz="1400" spc="5" dirty="0">
                <a:solidFill>
                  <a:srgbClr val="382F2F"/>
                </a:solidFill>
                <a:latin typeface="Cambria"/>
                <a:cs typeface="Cambria"/>
              </a:rPr>
              <a:t>lo</a:t>
            </a:r>
            <a:r>
              <a:rPr sz="1400" spc="5" dirty="0">
                <a:solidFill>
                  <a:srgbClr val="332B2B"/>
                </a:solidFill>
                <a:latin typeface="Cambria"/>
                <a:cs typeface="Cambria"/>
              </a:rPr>
              <a:t>ok</a:t>
            </a:r>
            <a:r>
              <a:rPr sz="1400" spc="-5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for</a:t>
            </a:r>
            <a:r>
              <a:rPr sz="1400" spc="-5" dirty="0">
                <a:solidFill>
                  <a:srgbClr val="382F2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Bl</a:t>
            </a:r>
            <a:r>
              <a:rPr sz="1400" dirty="0">
                <a:solidFill>
                  <a:srgbClr val="332B2B"/>
                </a:solidFill>
                <a:latin typeface="Cambria"/>
                <a:cs typeface="Cambria"/>
              </a:rPr>
              <a:t>o</a:t>
            </a: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ck</a:t>
            </a:r>
            <a:r>
              <a:rPr sz="1400" dirty="0">
                <a:solidFill>
                  <a:srgbClr val="332B2B"/>
                </a:solidFill>
                <a:latin typeface="Cambria"/>
                <a:cs typeface="Cambria"/>
              </a:rPr>
              <a:t>c</a:t>
            </a: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h</a:t>
            </a:r>
            <a:r>
              <a:rPr sz="1400" dirty="0">
                <a:solidFill>
                  <a:srgbClr val="332B2B"/>
                </a:solidFill>
                <a:latin typeface="Cambria"/>
                <a:cs typeface="Cambria"/>
              </a:rPr>
              <a:t>a</a:t>
            </a: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in</a:t>
            </a:r>
            <a:r>
              <a:rPr sz="1400" spc="-5" dirty="0">
                <a:solidFill>
                  <a:srgbClr val="382F2F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382F2F"/>
                </a:solidFill>
                <a:latin typeface="Cambria"/>
                <a:cs typeface="Cambria"/>
              </a:rPr>
              <a:t>i</a:t>
            </a:r>
            <a:r>
              <a:rPr sz="1400" spc="5" dirty="0">
                <a:solidFill>
                  <a:srgbClr val="332B2B"/>
                </a:solidFill>
                <a:latin typeface="Cambria"/>
                <a:cs typeface="Cambria"/>
              </a:rPr>
              <a:t>n</a:t>
            </a:r>
            <a:r>
              <a:rPr sz="1400" spc="-5" dirty="0">
                <a:solidFill>
                  <a:srgbClr val="332B2B"/>
                </a:solidFill>
                <a:latin typeface="Cambria"/>
                <a:cs typeface="Cambria"/>
              </a:rPr>
              <a:t> S</a:t>
            </a:r>
            <a:r>
              <a:rPr sz="1400" spc="-5" dirty="0">
                <a:solidFill>
                  <a:srgbClr val="382F2F"/>
                </a:solidFill>
                <a:latin typeface="Cambria"/>
                <a:cs typeface="Cambria"/>
              </a:rPr>
              <a:t>u</a:t>
            </a:r>
            <a:r>
              <a:rPr sz="1400" spc="-5" dirty="0">
                <a:solidFill>
                  <a:srgbClr val="332B2B"/>
                </a:solidFill>
                <a:latin typeface="Cambria"/>
                <a:cs typeface="Cambria"/>
              </a:rPr>
              <a:t>pply </a:t>
            </a:r>
            <a:r>
              <a:rPr sz="1400" spc="10" dirty="0">
                <a:solidFill>
                  <a:srgbClr val="332B2B"/>
                </a:solidFill>
                <a:latin typeface="Cambria"/>
                <a:cs typeface="Cambria"/>
              </a:rPr>
              <a:t>Ch</a:t>
            </a:r>
            <a:r>
              <a:rPr sz="1400" spc="10" dirty="0">
                <a:solidFill>
                  <a:srgbClr val="382F2F"/>
                </a:solidFill>
                <a:latin typeface="Cambria"/>
                <a:cs typeface="Cambria"/>
              </a:rPr>
              <a:t>ain</a:t>
            </a:r>
            <a:r>
              <a:rPr sz="1400" dirty="0">
                <a:solidFill>
                  <a:srgbClr val="382F2F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382F2F"/>
                </a:solidFill>
                <a:latin typeface="Cambria"/>
                <a:cs typeface="Cambria"/>
              </a:rPr>
              <a:t>Financin</a:t>
            </a:r>
            <a:r>
              <a:rPr sz="1400" spc="5" dirty="0">
                <a:solidFill>
                  <a:srgbClr val="332B2B"/>
                </a:solidFill>
                <a:latin typeface="Cambria"/>
                <a:cs typeface="Cambria"/>
              </a:rPr>
              <a:t>g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3902" y="1323832"/>
            <a:ext cx="2868930" cy="19837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75"/>
              </a:spcBef>
            </a:pPr>
            <a:r>
              <a:rPr sz="950" spc="1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blo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ckchain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echn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ol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gy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co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nt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ue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30" dirty="0">
                <a:solidFill>
                  <a:srgbClr val="382F2F"/>
                </a:solidFill>
                <a:latin typeface="Verdana"/>
                <a:cs typeface="Verdana"/>
              </a:rPr>
              <a:t>evol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ve, </a:t>
            </a:r>
            <a:r>
              <a:rPr sz="950" spc="-3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2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950" spc="60" dirty="0">
                <a:solidFill>
                  <a:srgbClr val="382F2F"/>
                </a:solidFill>
                <a:latin typeface="Verdana"/>
                <a:cs typeface="Verdana"/>
              </a:rPr>
              <a:t>pp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950" spc="-3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ai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70" dirty="0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4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50" spc="7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il</a:t>
            </a:r>
            <a:r>
              <a:rPr sz="950" dirty="0">
                <a:solidFill>
                  <a:srgbClr val="382F2F"/>
                </a:solidFill>
                <a:latin typeface="Verdana"/>
                <a:cs typeface="Verdana"/>
              </a:rPr>
              <a:t>l 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3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14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114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5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950" spc="4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4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14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5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5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950" spc="6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o  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see</a:t>
            </a:r>
            <a:r>
              <a:rPr sz="95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382F2F"/>
                </a:solidFill>
                <a:latin typeface="Verdana"/>
                <a:cs typeface="Verdana"/>
              </a:rPr>
              <a:t>more</a:t>
            </a:r>
            <a:r>
              <a:rPr sz="95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wide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sp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95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382F2F"/>
                </a:solidFill>
                <a:latin typeface="Verdana"/>
                <a:cs typeface="Verdana"/>
              </a:rPr>
              <a:t>ad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opti</a:t>
            </a:r>
            <a:r>
              <a:rPr sz="950" spc="3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382F2F"/>
                </a:solidFill>
                <a:latin typeface="Verdana"/>
                <a:cs typeface="Verdana"/>
              </a:rPr>
              <a:t>of</a:t>
            </a:r>
            <a:r>
              <a:rPr sz="950" spc="-7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blo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ck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n- </a:t>
            </a:r>
            <a:r>
              <a:rPr sz="950" spc="-31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2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6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50" spc="4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950" spc="6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3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5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50" spc="4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5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950" spc="4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5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14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-15" dirty="0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50" spc="10" dirty="0">
                <a:solidFill>
                  <a:srgbClr val="382F2F"/>
                </a:solidFill>
                <a:latin typeface="Verdana"/>
                <a:cs typeface="Verdana"/>
              </a:rPr>
              <a:t>us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10" dirty="0">
                <a:solidFill>
                  <a:srgbClr val="382F2F"/>
                </a:solidFill>
                <a:latin typeface="Verdana"/>
                <a:cs typeface="Verdana"/>
              </a:rPr>
              <a:t>nesse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sz="950" spc="5" dirty="0">
                <a:solidFill>
                  <a:srgbClr val="382F2F"/>
                </a:solidFill>
                <a:latin typeface="Verdana"/>
                <a:cs typeface="Verdana"/>
              </a:rPr>
              <a:t>se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5" dirty="0">
                <a:solidFill>
                  <a:srgbClr val="382F2F"/>
                </a:solidFill>
                <a:latin typeface="Verdana"/>
                <a:cs typeface="Verdana"/>
              </a:rPr>
              <a:t>k 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o </a:t>
            </a:r>
            <a:r>
              <a:rPr sz="950" spc="35" dirty="0">
                <a:solidFill>
                  <a:srgbClr val="382F2F"/>
                </a:solidFill>
                <a:latin typeface="Verdana"/>
                <a:cs typeface="Verdana"/>
              </a:rPr>
              <a:t>enha</a:t>
            </a:r>
            <a:r>
              <a:rPr sz="950" spc="35" dirty="0">
                <a:solidFill>
                  <a:srgbClr val="332B2B"/>
                </a:solidFill>
                <a:latin typeface="Verdana"/>
                <a:cs typeface="Verdana"/>
              </a:rPr>
              <a:t>nc</a:t>
            </a:r>
            <a:r>
              <a:rPr sz="950" spc="35" dirty="0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efﬁcien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y </a:t>
            </a:r>
            <a:r>
              <a:rPr sz="950" spc="4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nd 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ti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el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in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ess</a:t>
            </a:r>
            <a:r>
              <a:rPr sz="9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of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382F2F"/>
                </a:solidFill>
                <a:latin typeface="Verdana"/>
                <a:cs typeface="Verdana"/>
              </a:rPr>
              <a:t>payme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5" dirty="0">
                <a:solidFill>
                  <a:srgbClr val="382F2F"/>
                </a:solidFill>
                <a:latin typeface="Verdana"/>
                <a:cs typeface="Verdana"/>
              </a:rPr>
              <a:t>ts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  <a:p>
            <a:pPr marL="12700" marR="5080">
              <a:lnSpc>
                <a:spcPct val="103899"/>
              </a:lnSpc>
              <a:spcBef>
                <a:spcPts val="15"/>
              </a:spcBef>
            </a:pPr>
            <a:r>
              <a:rPr sz="950" spc="7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950" spc="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5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-14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3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50" spc="7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o 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5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950" spc="4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14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4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la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-3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10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ia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4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45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50" spc="-5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-3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5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950" spc="4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2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950" spc="-140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-114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7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lang="en-US" sz="950" spc="100" dirty="0">
                <a:solidFill>
                  <a:srgbClr val="382F2F"/>
                </a:solidFill>
                <a:latin typeface="Verdana"/>
                <a:cs typeface="Verdana"/>
              </a:rPr>
              <a:t>mp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-8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-15" dirty="0">
                <a:solidFill>
                  <a:srgbClr val="382F2F"/>
                </a:solidFill>
                <a:latin typeface="Verdana"/>
                <a:cs typeface="Verdana"/>
              </a:rPr>
              <a:t>r 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50" spc="10" dirty="0">
                <a:solidFill>
                  <a:srgbClr val="382F2F"/>
                </a:solidFill>
                <a:latin typeface="Verdana"/>
                <a:cs typeface="Verdana"/>
              </a:rPr>
              <a:t>us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inesse</a:t>
            </a:r>
            <a:r>
              <a:rPr sz="950" spc="10" dirty="0">
                <a:solidFill>
                  <a:srgbClr val="382F2F"/>
                </a:solidFill>
                <a:latin typeface="Verdana"/>
                <a:cs typeface="Verdana"/>
              </a:rPr>
              <a:t>s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o 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10" dirty="0">
                <a:solidFill>
                  <a:srgbClr val="382F2F"/>
                </a:solidFill>
                <a:latin typeface="Verdana"/>
                <a:cs typeface="Verdana"/>
              </a:rPr>
              <a:t>ddress 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these 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al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enge</a:t>
            </a:r>
            <a:r>
              <a:rPr sz="950" spc="20" dirty="0">
                <a:solidFill>
                  <a:srgbClr val="382F2F"/>
                </a:solidFill>
                <a:latin typeface="Verdana"/>
                <a:cs typeface="Verdana"/>
              </a:rPr>
              <a:t>s </a:t>
            </a:r>
            <a:r>
              <a:rPr sz="950" spc="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o 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ful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ly 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reali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sz="950" spc="-5" dirty="0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sz="950" spc="3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30" dirty="0">
                <a:solidFill>
                  <a:srgbClr val="382F2F"/>
                </a:solidFill>
                <a:latin typeface="Verdana"/>
                <a:cs typeface="Verdana"/>
              </a:rPr>
              <a:t>e b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en</a:t>
            </a:r>
            <a:r>
              <a:rPr sz="950" spc="3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950" spc="30" dirty="0">
                <a:solidFill>
                  <a:srgbClr val="382F2F"/>
                </a:solidFill>
                <a:latin typeface="Verdana"/>
                <a:cs typeface="Verdana"/>
              </a:rPr>
              <a:t>ts </a:t>
            </a:r>
            <a:r>
              <a:rPr sz="950" spc="1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f 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bloc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sz="950" spc="25" dirty="0">
                <a:solidFill>
                  <a:srgbClr val="332B2B"/>
                </a:solidFill>
                <a:latin typeface="Verdana"/>
                <a:cs typeface="Verdana"/>
              </a:rPr>
              <a:t>chai</a:t>
            </a:r>
            <a:r>
              <a:rPr sz="950" spc="25" dirty="0">
                <a:solidFill>
                  <a:srgbClr val="382F2F"/>
                </a:solidFill>
                <a:latin typeface="Verdana"/>
                <a:cs typeface="Verdana"/>
              </a:rPr>
              <a:t>n </a:t>
            </a:r>
            <a:r>
              <a:rPr sz="950" spc="3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echn</a:t>
            </a:r>
            <a:r>
              <a:rPr sz="950" spc="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lo</a:t>
            </a:r>
            <a:r>
              <a:rPr sz="950" spc="5" dirty="0">
                <a:solidFill>
                  <a:srgbClr val="382F2F"/>
                </a:solidFill>
                <a:latin typeface="Verdana"/>
                <a:cs typeface="Verdana"/>
              </a:rPr>
              <a:t>gy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760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SimSun</vt:lpstr>
      <vt:lpstr>Calibri</vt:lpstr>
      <vt:lpstr>Cambria</vt:lpstr>
      <vt:lpstr>Tahoma</vt:lpstr>
      <vt:lpstr>Verdana</vt:lpstr>
      <vt:lpstr>Office Theme</vt:lpstr>
      <vt:lpstr>Revolutionizing Supply Chain Financing:  Leveraging Blockchain Technology to Enhance  Efficiency and Timeliness of Payments.</vt:lpstr>
      <vt:lpstr>Introduction</vt:lpstr>
      <vt:lpstr>PowerPoint Presentation</vt:lpstr>
      <vt:lpstr>What is Blockchain Technology?</vt:lpstr>
      <vt:lpstr>PowerPoint Presentation</vt:lpstr>
      <vt:lpstr>PowerPoint Presentation</vt:lpstr>
      <vt:lpstr>PowerPoint Presentation</vt:lpstr>
      <vt:lpstr>Case Study: IBM and Walmart</vt:lpstr>
      <vt:lpstr>PowerPoint Presentation</vt:lpstr>
      <vt:lpstr>Key Takeaways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Supply Chain Financing:  Leveraging Blockchain Technology to Enhance  Efficiency and Timeliness of Payments.</dc:title>
  <dc:creator>Sreya Adhikary</dc:creator>
  <cp:lastModifiedBy>Sreya Adhikary</cp:lastModifiedBy>
  <cp:revision>1</cp:revision>
  <dcterms:created xsi:type="dcterms:W3CDTF">2023-10-07T18:46:23Z</dcterms:created>
  <dcterms:modified xsi:type="dcterms:W3CDTF">2023-10-07T18:53:39Z</dcterms:modified>
</cp:coreProperties>
</file>