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6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DD1FC-D9F7-4502-A65E-D0952CC4CD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4419B5-E37E-4D39-8960-3CC7568B934D}">
      <dgm:prSet phldrT="[Text]"/>
      <dgm:spPr/>
      <dgm:t>
        <a:bodyPr/>
        <a:lstStyle/>
        <a:p>
          <a:r>
            <a:rPr lang="en-IN" dirty="0" smtClean="0"/>
            <a:t>Target Population</a:t>
          </a:r>
          <a:endParaRPr lang="en-IN" dirty="0"/>
        </a:p>
      </dgm:t>
    </dgm:pt>
    <dgm:pt modelId="{F2971EEF-3C4F-4A67-8FAB-F2CF02290196}" type="parTrans" cxnId="{34003089-0D2F-4CA1-B23D-CB74647969A5}">
      <dgm:prSet/>
      <dgm:spPr/>
      <dgm:t>
        <a:bodyPr/>
        <a:lstStyle/>
        <a:p>
          <a:endParaRPr lang="en-IN"/>
        </a:p>
      </dgm:t>
    </dgm:pt>
    <dgm:pt modelId="{E80D324E-8181-4D46-AA26-21A381A60EFB}" type="sibTrans" cxnId="{34003089-0D2F-4CA1-B23D-CB74647969A5}">
      <dgm:prSet/>
      <dgm:spPr/>
      <dgm:t>
        <a:bodyPr/>
        <a:lstStyle/>
        <a:p>
          <a:endParaRPr lang="en-IN"/>
        </a:p>
      </dgm:t>
    </dgm:pt>
    <dgm:pt modelId="{9FFD5A55-8B12-4B66-A10C-3E3B62BC9914}">
      <dgm:prSet phldrT="[Text]"/>
      <dgm:spPr/>
      <dgm:t>
        <a:bodyPr/>
        <a:lstStyle/>
        <a:p>
          <a:r>
            <a:rPr lang="en-US" dirty="0" smtClean="0"/>
            <a:t>Young adult migrants in Mumbai</a:t>
          </a:r>
          <a:endParaRPr lang="en-IN" dirty="0"/>
        </a:p>
      </dgm:t>
    </dgm:pt>
    <dgm:pt modelId="{DF48ADA8-163F-4ACD-918E-AD3F931EC444}" type="parTrans" cxnId="{0110794F-B2C9-4283-9D2D-EFA5EE42D3E1}">
      <dgm:prSet/>
      <dgm:spPr/>
      <dgm:t>
        <a:bodyPr/>
        <a:lstStyle/>
        <a:p>
          <a:endParaRPr lang="en-IN"/>
        </a:p>
      </dgm:t>
    </dgm:pt>
    <dgm:pt modelId="{D1FA80A2-D19E-4A88-95A0-D4410A5F533B}" type="sibTrans" cxnId="{0110794F-B2C9-4283-9D2D-EFA5EE42D3E1}">
      <dgm:prSet/>
      <dgm:spPr/>
      <dgm:t>
        <a:bodyPr/>
        <a:lstStyle/>
        <a:p>
          <a:endParaRPr lang="en-IN"/>
        </a:p>
      </dgm:t>
    </dgm:pt>
    <dgm:pt modelId="{6E418C47-7594-47B1-AD9D-1F299EF4CB4A}">
      <dgm:prSet phldrT="[Text]"/>
      <dgm:spPr/>
      <dgm:t>
        <a:bodyPr/>
        <a:lstStyle/>
        <a:p>
          <a:r>
            <a:rPr lang="en-IN" dirty="0" smtClean="0"/>
            <a:t>Data Collection</a:t>
          </a:r>
          <a:endParaRPr lang="en-IN" dirty="0"/>
        </a:p>
      </dgm:t>
    </dgm:pt>
    <dgm:pt modelId="{4EC0C501-EDE7-4816-B421-0965D098C38E}" type="parTrans" cxnId="{333F838C-E8C4-404F-A74E-3086EB57A96E}">
      <dgm:prSet/>
      <dgm:spPr/>
      <dgm:t>
        <a:bodyPr/>
        <a:lstStyle/>
        <a:p>
          <a:endParaRPr lang="en-IN"/>
        </a:p>
      </dgm:t>
    </dgm:pt>
    <dgm:pt modelId="{256E3874-F641-4647-9F1F-19F0CE810419}" type="sibTrans" cxnId="{333F838C-E8C4-404F-A74E-3086EB57A96E}">
      <dgm:prSet/>
      <dgm:spPr/>
      <dgm:t>
        <a:bodyPr/>
        <a:lstStyle/>
        <a:p>
          <a:endParaRPr lang="en-IN"/>
        </a:p>
      </dgm:t>
    </dgm:pt>
    <dgm:pt modelId="{AA8D5DFA-E4AD-4CC7-9E42-5A0A9913F2AF}">
      <dgm:prSet phldrT="[Text]" custT="1"/>
      <dgm:spPr/>
      <dgm:t>
        <a:bodyPr/>
        <a:lstStyle/>
        <a:p>
          <a:r>
            <a:rPr lang="en-IN" sz="2000" dirty="0" smtClean="0"/>
            <a:t>Confidentiality</a:t>
          </a:r>
          <a:endParaRPr lang="en-IN" sz="2000" dirty="0"/>
        </a:p>
      </dgm:t>
    </dgm:pt>
    <dgm:pt modelId="{4C6F6E95-0BB6-432F-877F-B76EA6A948B8}" type="parTrans" cxnId="{1361D3D2-92BB-4B9B-BBB2-6A483CD19B45}">
      <dgm:prSet/>
      <dgm:spPr/>
      <dgm:t>
        <a:bodyPr/>
        <a:lstStyle/>
        <a:p>
          <a:endParaRPr lang="en-IN"/>
        </a:p>
      </dgm:t>
    </dgm:pt>
    <dgm:pt modelId="{9B624786-D649-4CA0-B939-A98C6AFD97F6}" type="sibTrans" cxnId="{1361D3D2-92BB-4B9B-BBB2-6A483CD19B45}">
      <dgm:prSet/>
      <dgm:spPr/>
      <dgm:t>
        <a:bodyPr/>
        <a:lstStyle/>
        <a:p>
          <a:endParaRPr lang="en-IN"/>
        </a:p>
      </dgm:t>
    </dgm:pt>
    <dgm:pt modelId="{07853797-78EF-4675-B85D-6940BA49E37E}">
      <dgm:prSet phldrT="[Text]"/>
      <dgm:spPr/>
      <dgm:t>
        <a:bodyPr/>
        <a:lstStyle/>
        <a:p>
          <a:r>
            <a:rPr lang="en-US" dirty="0" smtClean="0"/>
            <a:t>All responses will be confidential </a:t>
          </a:r>
          <a:endParaRPr lang="en-IN" dirty="0"/>
        </a:p>
      </dgm:t>
    </dgm:pt>
    <dgm:pt modelId="{F89A3379-A5E3-44AE-AE85-466AA6CFE68B}" type="parTrans" cxnId="{A4228F44-1C80-4699-BFBE-C3A86D8F7DA6}">
      <dgm:prSet/>
      <dgm:spPr/>
      <dgm:t>
        <a:bodyPr/>
        <a:lstStyle/>
        <a:p>
          <a:endParaRPr lang="en-IN"/>
        </a:p>
      </dgm:t>
    </dgm:pt>
    <dgm:pt modelId="{C65D2094-994A-42A5-AC3C-1828BC9327D1}" type="sibTrans" cxnId="{A4228F44-1C80-4699-BFBE-C3A86D8F7DA6}">
      <dgm:prSet/>
      <dgm:spPr/>
      <dgm:t>
        <a:bodyPr/>
        <a:lstStyle/>
        <a:p>
          <a:endParaRPr lang="en-IN"/>
        </a:p>
      </dgm:t>
    </dgm:pt>
    <dgm:pt modelId="{68172580-648B-4B72-BD3E-86E0DF2EA049}">
      <dgm:prSet custT="1"/>
      <dgm:spPr/>
      <dgm:t>
        <a:bodyPr/>
        <a:lstStyle/>
        <a:p>
          <a:r>
            <a:rPr lang="en-US" sz="1800" dirty="0" smtClean="0"/>
            <a:t>In-depth interviews with open-ended questions</a:t>
          </a:r>
          <a:endParaRPr lang="en-IN" sz="1800" dirty="0"/>
        </a:p>
      </dgm:t>
    </dgm:pt>
    <dgm:pt modelId="{43E7C570-F4ED-4563-97BE-87107D0B991D}" type="parTrans" cxnId="{50534A9B-A7AF-43E9-ADA4-53A5FA6418A9}">
      <dgm:prSet/>
      <dgm:spPr/>
      <dgm:t>
        <a:bodyPr/>
        <a:lstStyle/>
        <a:p>
          <a:endParaRPr lang="en-IN"/>
        </a:p>
      </dgm:t>
    </dgm:pt>
    <dgm:pt modelId="{8A011E8A-FF9B-4E06-BC99-77B416BBBB35}" type="sibTrans" cxnId="{50534A9B-A7AF-43E9-ADA4-53A5FA6418A9}">
      <dgm:prSet/>
      <dgm:spPr/>
      <dgm:t>
        <a:bodyPr/>
        <a:lstStyle/>
        <a:p>
          <a:endParaRPr lang="en-IN"/>
        </a:p>
      </dgm:t>
    </dgm:pt>
    <dgm:pt modelId="{8798E9CF-84E0-41CD-92FA-BDC781D9DED0}">
      <dgm:prSet custT="1"/>
      <dgm:spPr/>
      <dgm:t>
        <a:bodyPr/>
        <a:lstStyle/>
        <a:p>
          <a:r>
            <a:rPr lang="en-US" sz="1800" dirty="0" smtClean="0"/>
            <a:t>Sampling Technique</a:t>
          </a:r>
          <a:endParaRPr lang="en-IN" sz="1800" dirty="0"/>
        </a:p>
      </dgm:t>
    </dgm:pt>
    <dgm:pt modelId="{0D51AA25-FB68-4159-BB5C-FED6B04D3EAE}" type="parTrans" cxnId="{342A24EC-9EE2-49AE-8A0B-C409C977A7D5}">
      <dgm:prSet/>
      <dgm:spPr/>
      <dgm:t>
        <a:bodyPr/>
        <a:lstStyle/>
        <a:p>
          <a:endParaRPr lang="en-IN"/>
        </a:p>
      </dgm:t>
    </dgm:pt>
    <dgm:pt modelId="{68817EFE-F45A-4625-8B7F-417FD4E5D1FE}" type="sibTrans" cxnId="{342A24EC-9EE2-49AE-8A0B-C409C977A7D5}">
      <dgm:prSet/>
      <dgm:spPr/>
      <dgm:t>
        <a:bodyPr/>
        <a:lstStyle/>
        <a:p>
          <a:endParaRPr lang="en-IN"/>
        </a:p>
      </dgm:t>
    </dgm:pt>
    <dgm:pt modelId="{AA1C166C-E1D3-4249-8899-5393BACE6733}">
      <dgm:prSet/>
      <dgm:spPr/>
      <dgm:t>
        <a:bodyPr/>
        <a:lstStyle/>
        <a:p>
          <a:r>
            <a:rPr lang="en-US" dirty="0" smtClean="0"/>
            <a:t>We used </a:t>
          </a:r>
          <a:r>
            <a:rPr lang="en-IN" dirty="0" smtClean="0"/>
            <a:t>Convenience Sampling Method for the study.</a:t>
          </a:r>
          <a:endParaRPr lang="en-IN" dirty="0"/>
        </a:p>
      </dgm:t>
    </dgm:pt>
    <dgm:pt modelId="{4A7E6841-7066-4A6B-8282-9E1847643F2D}" type="parTrans" cxnId="{8945BDCD-04EC-40CD-81AC-66C7F983CAF2}">
      <dgm:prSet/>
      <dgm:spPr/>
      <dgm:t>
        <a:bodyPr/>
        <a:lstStyle/>
        <a:p>
          <a:endParaRPr lang="en-IN"/>
        </a:p>
      </dgm:t>
    </dgm:pt>
    <dgm:pt modelId="{750B2A5F-9AA0-4EB7-8470-A0F9DDFDF538}" type="sibTrans" cxnId="{8945BDCD-04EC-40CD-81AC-66C7F983CAF2}">
      <dgm:prSet/>
      <dgm:spPr/>
      <dgm:t>
        <a:bodyPr/>
        <a:lstStyle/>
        <a:p>
          <a:endParaRPr lang="en-IN"/>
        </a:p>
      </dgm:t>
    </dgm:pt>
    <dgm:pt modelId="{F70F022D-6009-44B4-93E8-ADE2F60022BE}" type="pres">
      <dgm:prSet presAssocID="{355DD1FC-D9F7-4502-A65E-D0952CC4CD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B3319E-2D5B-44AE-824D-1010CF454A85}" type="pres">
      <dgm:prSet presAssocID="{EC4419B5-E37E-4D39-8960-3CC7568B934D}" presName="composite" presStyleCnt="0"/>
      <dgm:spPr/>
    </dgm:pt>
    <dgm:pt modelId="{ACC8B35C-DEDA-45AB-B773-FCDE58812B19}" type="pres">
      <dgm:prSet presAssocID="{EC4419B5-E37E-4D39-8960-3CC7568B934D}" presName="parTx" presStyleLbl="alignNode1" presStyleIdx="0" presStyleCnt="4" custScaleX="93601" custScaleY="93000" custLinFactNeighborY="-3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942408-0027-4CFA-BB53-5F745987D8D2}" type="pres">
      <dgm:prSet presAssocID="{EC4419B5-E37E-4D39-8960-3CC7568B934D}" presName="desTx" presStyleLbl="alignAccFollowNode1" presStyleIdx="0" presStyleCnt="4" custScaleX="84950" custScaleY="82333" custLinFactNeighborX="-294" custLinFactNeighborY="-28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D373F2-551A-42F0-A996-5D40575851E6}" type="pres">
      <dgm:prSet presAssocID="{E80D324E-8181-4D46-AA26-21A381A60EFB}" presName="space" presStyleCnt="0"/>
      <dgm:spPr/>
    </dgm:pt>
    <dgm:pt modelId="{CE93F045-2C57-4DC8-8B36-FA3DFB03E8B0}" type="pres">
      <dgm:prSet presAssocID="{6E418C47-7594-47B1-AD9D-1F299EF4CB4A}" presName="composite" presStyleCnt="0"/>
      <dgm:spPr/>
    </dgm:pt>
    <dgm:pt modelId="{98C2B810-F782-44F4-A0A7-EDD2E14EF341}" type="pres">
      <dgm:prSet presAssocID="{6E418C47-7594-47B1-AD9D-1F299EF4CB4A}" presName="parTx" presStyleLbl="alignNode1" presStyleIdx="1" presStyleCnt="4" custScaleX="86436" custScaleY="90297" custLinFactNeighborX="-11886" custLinFactNeighborY="-33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F421AA-9097-4090-B497-B01D8348BD78}" type="pres">
      <dgm:prSet presAssocID="{6E418C47-7594-47B1-AD9D-1F299EF4CB4A}" presName="desTx" presStyleLbl="alignAccFollowNode1" presStyleIdx="1" presStyleCnt="4" custScaleX="77077" custScaleY="86723" custLinFactNeighborX="-11886" custLinFactNeighborY="8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C71F7E-3007-4BC2-A96D-2015F0D04EA4}" type="pres">
      <dgm:prSet presAssocID="{256E3874-F641-4647-9F1F-19F0CE810419}" presName="space" presStyleCnt="0"/>
      <dgm:spPr/>
    </dgm:pt>
    <dgm:pt modelId="{EAD7C99A-4255-428C-92BA-69EB0E9C8653}" type="pres">
      <dgm:prSet presAssocID="{AA8D5DFA-E4AD-4CC7-9E42-5A0A9913F2AF}" presName="composite" presStyleCnt="0"/>
      <dgm:spPr/>
    </dgm:pt>
    <dgm:pt modelId="{CF21DF21-3B21-42B3-A831-3FF8EEDB01CB}" type="pres">
      <dgm:prSet presAssocID="{AA8D5DFA-E4AD-4CC7-9E42-5A0A9913F2AF}" presName="parTx" presStyleLbl="alignNode1" presStyleIdx="2" presStyleCnt="4" custScaleX="129341" custScaleY="93046" custLinFactNeighborX="-22193" custLinFactNeighborY="-8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E9ACE9-A3D4-4ED1-8796-6D9107D722CD}" type="pres">
      <dgm:prSet presAssocID="{AA8D5DFA-E4AD-4CC7-9E42-5A0A9913F2AF}" presName="desTx" presStyleLbl="alignAccFollowNode1" presStyleIdx="2" presStyleCnt="4" custScaleX="104120" custScaleY="76055" custLinFactNeighborX="-17726" custLinFactNeighborY="-70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3C51C-95A5-4FB7-90EA-D14A42C3D8DC}" type="pres">
      <dgm:prSet presAssocID="{9B624786-D649-4CA0-B939-A98C6AFD97F6}" presName="space" presStyleCnt="0"/>
      <dgm:spPr/>
    </dgm:pt>
    <dgm:pt modelId="{22BFEE4B-0C0E-47CB-86AA-4453C6747620}" type="pres">
      <dgm:prSet presAssocID="{8798E9CF-84E0-41CD-92FA-BDC781D9DED0}" presName="composite" presStyleCnt="0"/>
      <dgm:spPr/>
    </dgm:pt>
    <dgm:pt modelId="{6C94892E-78B7-4CBA-B0FE-2EA191AEA39E}" type="pres">
      <dgm:prSet presAssocID="{8798E9CF-84E0-41CD-92FA-BDC781D9DED0}" presName="parTx" presStyleLbl="alignNode1" presStyleIdx="3" presStyleCnt="4" custScaleX="94142" custScaleY="97719" custLinFactNeighborX="-31638" custLinFactNeighborY="-7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159487-F20A-48DE-93EF-E97A926BB733}" type="pres">
      <dgm:prSet presAssocID="{8798E9CF-84E0-41CD-92FA-BDC781D9DED0}" presName="desTx" presStyleLbl="alignAccFollowNode1" presStyleIdx="3" presStyleCnt="4" custScaleX="83203" custScaleY="75211" custLinFactNeighborX="-32782" custLinFactNeighborY="-104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61D3D2-92BB-4B9B-BBB2-6A483CD19B45}" srcId="{355DD1FC-D9F7-4502-A65E-D0952CC4CDEB}" destId="{AA8D5DFA-E4AD-4CC7-9E42-5A0A9913F2AF}" srcOrd="2" destOrd="0" parTransId="{4C6F6E95-0BB6-432F-877F-B76EA6A948B8}" sibTransId="{9B624786-D649-4CA0-B939-A98C6AFD97F6}"/>
    <dgm:cxn modelId="{A4228F44-1C80-4699-BFBE-C3A86D8F7DA6}" srcId="{AA8D5DFA-E4AD-4CC7-9E42-5A0A9913F2AF}" destId="{07853797-78EF-4675-B85D-6940BA49E37E}" srcOrd="0" destOrd="0" parTransId="{F89A3379-A5E3-44AE-AE85-466AA6CFE68B}" sibTransId="{C65D2094-994A-42A5-AC3C-1828BC9327D1}"/>
    <dgm:cxn modelId="{333F838C-E8C4-404F-A74E-3086EB57A96E}" srcId="{355DD1FC-D9F7-4502-A65E-D0952CC4CDEB}" destId="{6E418C47-7594-47B1-AD9D-1F299EF4CB4A}" srcOrd="1" destOrd="0" parTransId="{4EC0C501-EDE7-4816-B421-0965D098C38E}" sibTransId="{256E3874-F641-4647-9F1F-19F0CE810419}"/>
    <dgm:cxn modelId="{34003089-0D2F-4CA1-B23D-CB74647969A5}" srcId="{355DD1FC-D9F7-4502-A65E-D0952CC4CDEB}" destId="{EC4419B5-E37E-4D39-8960-3CC7568B934D}" srcOrd="0" destOrd="0" parTransId="{F2971EEF-3C4F-4A67-8FAB-F2CF02290196}" sibTransId="{E80D324E-8181-4D46-AA26-21A381A60EFB}"/>
    <dgm:cxn modelId="{342A24EC-9EE2-49AE-8A0B-C409C977A7D5}" srcId="{355DD1FC-D9F7-4502-A65E-D0952CC4CDEB}" destId="{8798E9CF-84E0-41CD-92FA-BDC781D9DED0}" srcOrd="3" destOrd="0" parTransId="{0D51AA25-FB68-4159-BB5C-FED6B04D3EAE}" sibTransId="{68817EFE-F45A-4625-8B7F-417FD4E5D1FE}"/>
    <dgm:cxn modelId="{606F2762-B905-4158-8DDB-EFC70419F719}" type="presOf" srcId="{6E418C47-7594-47B1-AD9D-1F299EF4CB4A}" destId="{98C2B810-F782-44F4-A0A7-EDD2E14EF341}" srcOrd="0" destOrd="0" presId="urn:microsoft.com/office/officeart/2005/8/layout/hList1"/>
    <dgm:cxn modelId="{090AEB62-56DC-45AB-95DE-C09CC1B9BFCB}" type="presOf" srcId="{8798E9CF-84E0-41CD-92FA-BDC781D9DED0}" destId="{6C94892E-78B7-4CBA-B0FE-2EA191AEA39E}" srcOrd="0" destOrd="0" presId="urn:microsoft.com/office/officeart/2005/8/layout/hList1"/>
    <dgm:cxn modelId="{18D2D1AA-5333-409C-AF1C-6AB28199A406}" type="presOf" srcId="{AA1C166C-E1D3-4249-8899-5393BACE6733}" destId="{91159487-F20A-48DE-93EF-E97A926BB733}" srcOrd="0" destOrd="0" presId="urn:microsoft.com/office/officeart/2005/8/layout/hList1"/>
    <dgm:cxn modelId="{38927BF3-0CDA-4DC3-A644-F64E48CDA396}" type="presOf" srcId="{9FFD5A55-8B12-4B66-A10C-3E3B62BC9914}" destId="{DE942408-0027-4CFA-BB53-5F745987D8D2}" srcOrd="0" destOrd="0" presId="urn:microsoft.com/office/officeart/2005/8/layout/hList1"/>
    <dgm:cxn modelId="{6CF42869-FB44-4D78-A58E-0E039C53643F}" type="presOf" srcId="{AA8D5DFA-E4AD-4CC7-9E42-5A0A9913F2AF}" destId="{CF21DF21-3B21-42B3-A831-3FF8EEDB01CB}" srcOrd="0" destOrd="0" presId="urn:microsoft.com/office/officeart/2005/8/layout/hList1"/>
    <dgm:cxn modelId="{4E215C58-E696-477A-8AD5-4DDAD9560CE6}" type="presOf" srcId="{EC4419B5-E37E-4D39-8960-3CC7568B934D}" destId="{ACC8B35C-DEDA-45AB-B773-FCDE58812B19}" srcOrd="0" destOrd="0" presId="urn:microsoft.com/office/officeart/2005/8/layout/hList1"/>
    <dgm:cxn modelId="{0110794F-B2C9-4283-9D2D-EFA5EE42D3E1}" srcId="{EC4419B5-E37E-4D39-8960-3CC7568B934D}" destId="{9FFD5A55-8B12-4B66-A10C-3E3B62BC9914}" srcOrd="0" destOrd="0" parTransId="{DF48ADA8-163F-4ACD-918E-AD3F931EC444}" sibTransId="{D1FA80A2-D19E-4A88-95A0-D4410A5F533B}"/>
    <dgm:cxn modelId="{4B5AB7C9-A93F-4F45-B16B-CE70B4288BCD}" type="presOf" srcId="{07853797-78EF-4675-B85D-6940BA49E37E}" destId="{1DE9ACE9-A3D4-4ED1-8796-6D9107D722CD}" srcOrd="0" destOrd="0" presId="urn:microsoft.com/office/officeart/2005/8/layout/hList1"/>
    <dgm:cxn modelId="{8A15BBF1-3ADA-4614-B0A5-72739781C865}" type="presOf" srcId="{355DD1FC-D9F7-4502-A65E-D0952CC4CDEB}" destId="{F70F022D-6009-44B4-93E8-ADE2F60022BE}" srcOrd="0" destOrd="0" presId="urn:microsoft.com/office/officeart/2005/8/layout/hList1"/>
    <dgm:cxn modelId="{49E82C93-5EB7-4431-98CE-235F24B60892}" type="presOf" srcId="{68172580-648B-4B72-BD3E-86E0DF2EA049}" destId="{43F421AA-9097-4090-B497-B01D8348BD78}" srcOrd="0" destOrd="0" presId="urn:microsoft.com/office/officeart/2005/8/layout/hList1"/>
    <dgm:cxn modelId="{50534A9B-A7AF-43E9-ADA4-53A5FA6418A9}" srcId="{6E418C47-7594-47B1-AD9D-1F299EF4CB4A}" destId="{68172580-648B-4B72-BD3E-86E0DF2EA049}" srcOrd="0" destOrd="0" parTransId="{43E7C570-F4ED-4563-97BE-87107D0B991D}" sibTransId="{8A011E8A-FF9B-4E06-BC99-77B416BBBB35}"/>
    <dgm:cxn modelId="{8945BDCD-04EC-40CD-81AC-66C7F983CAF2}" srcId="{8798E9CF-84E0-41CD-92FA-BDC781D9DED0}" destId="{AA1C166C-E1D3-4249-8899-5393BACE6733}" srcOrd="0" destOrd="0" parTransId="{4A7E6841-7066-4A6B-8282-9E1847643F2D}" sibTransId="{750B2A5F-9AA0-4EB7-8470-A0F9DDFDF538}"/>
    <dgm:cxn modelId="{D9EAA9B6-2F1E-490E-8A50-89A6AC981579}" type="presParOf" srcId="{F70F022D-6009-44B4-93E8-ADE2F60022BE}" destId="{CBB3319E-2D5B-44AE-824D-1010CF454A85}" srcOrd="0" destOrd="0" presId="urn:microsoft.com/office/officeart/2005/8/layout/hList1"/>
    <dgm:cxn modelId="{95BC9D90-961B-4F84-90F2-B2E497C641B8}" type="presParOf" srcId="{CBB3319E-2D5B-44AE-824D-1010CF454A85}" destId="{ACC8B35C-DEDA-45AB-B773-FCDE58812B19}" srcOrd="0" destOrd="0" presId="urn:microsoft.com/office/officeart/2005/8/layout/hList1"/>
    <dgm:cxn modelId="{313E3D79-B0C0-4FEC-BED4-450807DBEF98}" type="presParOf" srcId="{CBB3319E-2D5B-44AE-824D-1010CF454A85}" destId="{DE942408-0027-4CFA-BB53-5F745987D8D2}" srcOrd="1" destOrd="0" presId="urn:microsoft.com/office/officeart/2005/8/layout/hList1"/>
    <dgm:cxn modelId="{EBDA3ADE-F964-47E8-B0BD-A16571E8A583}" type="presParOf" srcId="{F70F022D-6009-44B4-93E8-ADE2F60022BE}" destId="{A0D373F2-551A-42F0-A996-5D40575851E6}" srcOrd="1" destOrd="0" presId="urn:microsoft.com/office/officeart/2005/8/layout/hList1"/>
    <dgm:cxn modelId="{72EDD607-3DD8-4C95-8E1F-EF57106E15BC}" type="presParOf" srcId="{F70F022D-6009-44B4-93E8-ADE2F60022BE}" destId="{CE93F045-2C57-4DC8-8B36-FA3DFB03E8B0}" srcOrd="2" destOrd="0" presId="urn:microsoft.com/office/officeart/2005/8/layout/hList1"/>
    <dgm:cxn modelId="{391CEF7C-DD18-40CF-8E74-BE7977CE0F5D}" type="presParOf" srcId="{CE93F045-2C57-4DC8-8B36-FA3DFB03E8B0}" destId="{98C2B810-F782-44F4-A0A7-EDD2E14EF341}" srcOrd="0" destOrd="0" presId="urn:microsoft.com/office/officeart/2005/8/layout/hList1"/>
    <dgm:cxn modelId="{61040E37-B2B4-42F1-B1FE-02AFA763109A}" type="presParOf" srcId="{CE93F045-2C57-4DC8-8B36-FA3DFB03E8B0}" destId="{43F421AA-9097-4090-B497-B01D8348BD78}" srcOrd="1" destOrd="0" presId="urn:microsoft.com/office/officeart/2005/8/layout/hList1"/>
    <dgm:cxn modelId="{4200963F-BA15-4077-A5F4-30D11CC16891}" type="presParOf" srcId="{F70F022D-6009-44B4-93E8-ADE2F60022BE}" destId="{CAC71F7E-3007-4BC2-A96D-2015F0D04EA4}" srcOrd="3" destOrd="0" presId="urn:microsoft.com/office/officeart/2005/8/layout/hList1"/>
    <dgm:cxn modelId="{9DF7571A-ECD6-4E12-83AC-4CA5D92954D2}" type="presParOf" srcId="{F70F022D-6009-44B4-93E8-ADE2F60022BE}" destId="{EAD7C99A-4255-428C-92BA-69EB0E9C8653}" srcOrd="4" destOrd="0" presId="urn:microsoft.com/office/officeart/2005/8/layout/hList1"/>
    <dgm:cxn modelId="{369DB8C9-1238-4A50-BD47-39B2CD73D5C8}" type="presParOf" srcId="{EAD7C99A-4255-428C-92BA-69EB0E9C8653}" destId="{CF21DF21-3B21-42B3-A831-3FF8EEDB01CB}" srcOrd="0" destOrd="0" presId="urn:microsoft.com/office/officeart/2005/8/layout/hList1"/>
    <dgm:cxn modelId="{930BDFA6-8801-4072-B81A-4F9D18EE2152}" type="presParOf" srcId="{EAD7C99A-4255-428C-92BA-69EB0E9C8653}" destId="{1DE9ACE9-A3D4-4ED1-8796-6D9107D722CD}" srcOrd="1" destOrd="0" presId="urn:microsoft.com/office/officeart/2005/8/layout/hList1"/>
    <dgm:cxn modelId="{D7229E47-16BF-4ABF-B2F6-77E44D71191E}" type="presParOf" srcId="{F70F022D-6009-44B4-93E8-ADE2F60022BE}" destId="{2483C51C-95A5-4FB7-90EA-D14A42C3D8DC}" srcOrd="5" destOrd="0" presId="urn:microsoft.com/office/officeart/2005/8/layout/hList1"/>
    <dgm:cxn modelId="{D1EC3443-DA49-4D1A-BB57-5E35EF716F04}" type="presParOf" srcId="{F70F022D-6009-44B4-93E8-ADE2F60022BE}" destId="{22BFEE4B-0C0E-47CB-86AA-4453C6747620}" srcOrd="6" destOrd="0" presId="urn:microsoft.com/office/officeart/2005/8/layout/hList1"/>
    <dgm:cxn modelId="{25A83C63-D9C4-4526-A0E8-B52DBE409828}" type="presParOf" srcId="{22BFEE4B-0C0E-47CB-86AA-4453C6747620}" destId="{6C94892E-78B7-4CBA-B0FE-2EA191AEA39E}" srcOrd="0" destOrd="0" presId="urn:microsoft.com/office/officeart/2005/8/layout/hList1"/>
    <dgm:cxn modelId="{73BD4A5C-5F78-4546-B297-502FC3104747}" type="presParOf" srcId="{22BFEE4B-0C0E-47CB-86AA-4453C6747620}" destId="{91159487-F20A-48DE-93EF-E97A926BB7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DA969-08B0-4A13-A064-590184F178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210D39-897B-449D-827F-8D0CBE83720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Flexibility</a:t>
          </a:r>
          <a:endParaRPr lang="en-IN" dirty="0"/>
        </a:p>
      </dgm:t>
    </dgm:pt>
    <dgm:pt modelId="{9DAA2C38-570B-4413-9560-23009159D5A8}" type="parTrans" cxnId="{0A268C52-A221-437D-A0A5-87C8974C2DA6}">
      <dgm:prSet/>
      <dgm:spPr/>
      <dgm:t>
        <a:bodyPr/>
        <a:lstStyle/>
        <a:p>
          <a:endParaRPr lang="en-IN"/>
        </a:p>
      </dgm:t>
    </dgm:pt>
    <dgm:pt modelId="{678D6206-902D-4134-8FD2-A508C054CE6E}" type="sibTrans" cxnId="{0A268C52-A221-437D-A0A5-87C8974C2DA6}">
      <dgm:prSet/>
      <dgm:spPr/>
      <dgm:t>
        <a:bodyPr/>
        <a:lstStyle/>
        <a:p>
          <a:endParaRPr lang="en-IN"/>
        </a:p>
      </dgm:t>
    </dgm:pt>
    <dgm:pt modelId="{399BBF47-DF86-4AF9-8351-F719839180AA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Personal Connection Building</a:t>
          </a:r>
          <a:endParaRPr lang="en-IN" dirty="0"/>
        </a:p>
      </dgm:t>
    </dgm:pt>
    <dgm:pt modelId="{2E46C243-EBEA-4185-9ABE-A406F1E94597}" type="parTrans" cxnId="{19B3642C-EEA1-49B9-8A7D-69371D3142E3}">
      <dgm:prSet/>
      <dgm:spPr/>
      <dgm:t>
        <a:bodyPr/>
        <a:lstStyle/>
        <a:p>
          <a:endParaRPr lang="en-IN"/>
        </a:p>
      </dgm:t>
    </dgm:pt>
    <dgm:pt modelId="{56098D55-1089-4C9F-8090-E61759B3F115}" type="sibTrans" cxnId="{19B3642C-EEA1-49B9-8A7D-69371D3142E3}">
      <dgm:prSet/>
      <dgm:spPr/>
      <dgm:t>
        <a:bodyPr/>
        <a:lstStyle/>
        <a:p>
          <a:endParaRPr lang="en-IN"/>
        </a:p>
      </dgm:t>
    </dgm:pt>
    <dgm:pt modelId="{ECABF979-ACA4-4CB9-ABA6-2EF41B2A9BD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Rich, Detailed Data</a:t>
          </a:r>
          <a:endParaRPr lang="en-IN" dirty="0"/>
        </a:p>
      </dgm:t>
    </dgm:pt>
    <dgm:pt modelId="{AED7544E-7A8F-481C-8A17-1C269BD670C5}" type="sibTrans" cxnId="{3AE3A8F7-17FB-455A-B904-A397D0F7AB74}">
      <dgm:prSet/>
      <dgm:spPr/>
      <dgm:t>
        <a:bodyPr/>
        <a:lstStyle/>
        <a:p>
          <a:endParaRPr lang="en-IN"/>
        </a:p>
      </dgm:t>
    </dgm:pt>
    <dgm:pt modelId="{ECAA023D-7C82-4BFE-8C64-B61A083E2D85}" type="parTrans" cxnId="{3AE3A8F7-17FB-455A-B904-A397D0F7AB74}">
      <dgm:prSet/>
      <dgm:spPr/>
      <dgm:t>
        <a:bodyPr/>
        <a:lstStyle/>
        <a:p>
          <a:endParaRPr lang="en-IN"/>
        </a:p>
      </dgm:t>
    </dgm:pt>
    <dgm:pt modelId="{7396C9B2-8BB9-4C1D-8F7B-BCF1A43B3866}" type="pres">
      <dgm:prSet presAssocID="{7FFDA969-08B0-4A13-A064-590184F178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99D5014-481A-4085-9C3C-74A3BEB9269B}" type="pres">
      <dgm:prSet presAssocID="{ECABF979-ACA4-4CB9-ABA6-2EF41B2A9BD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E33656-B4B7-4DD7-AF54-742D3A6E4CE5}" type="pres">
      <dgm:prSet presAssocID="{AED7544E-7A8F-481C-8A17-1C269BD670C5}" presName="sibTrans" presStyleCnt="0"/>
      <dgm:spPr/>
    </dgm:pt>
    <dgm:pt modelId="{A24336C3-0889-4D5C-8DD9-4691A5D28487}" type="pres">
      <dgm:prSet presAssocID="{B5210D39-897B-449D-827F-8D0CBE837209}" presName="node" presStyleLbl="node1" presStyleIdx="1" presStyleCnt="3" custLinFactNeighborX="2789" custLinFactNeighborY="11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5888B9-A39B-4BE2-9269-C3D55C55CC66}" type="pres">
      <dgm:prSet presAssocID="{678D6206-902D-4134-8FD2-A508C054CE6E}" presName="sibTrans" presStyleCnt="0"/>
      <dgm:spPr/>
    </dgm:pt>
    <dgm:pt modelId="{BEDD9F41-92C9-4064-A390-B354A7F79D5E}" type="pres">
      <dgm:prSet presAssocID="{399BBF47-DF86-4AF9-8351-F719839180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0794EFD-C3B0-4123-8874-A6D60015E622}" type="presOf" srcId="{ECABF979-ACA4-4CB9-ABA6-2EF41B2A9BD5}" destId="{299D5014-481A-4085-9C3C-74A3BEB9269B}" srcOrd="0" destOrd="0" presId="urn:microsoft.com/office/officeart/2005/8/layout/default"/>
    <dgm:cxn modelId="{3AE3A8F7-17FB-455A-B904-A397D0F7AB74}" srcId="{7FFDA969-08B0-4A13-A064-590184F178AE}" destId="{ECABF979-ACA4-4CB9-ABA6-2EF41B2A9BD5}" srcOrd="0" destOrd="0" parTransId="{ECAA023D-7C82-4BFE-8C64-B61A083E2D85}" sibTransId="{AED7544E-7A8F-481C-8A17-1C269BD670C5}"/>
    <dgm:cxn modelId="{0A268C52-A221-437D-A0A5-87C8974C2DA6}" srcId="{7FFDA969-08B0-4A13-A064-590184F178AE}" destId="{B5210D39-897B-449D-827F-8D0CBE837209}" srcOrd="1" destOrd="0" parTransId="{9DAA2C38-570B-4413-9560-23009159D5A8}" sibTransId="{678D6206-902D-4134-8FD2-A508C054CE6E}"/>
    <dgm:cxn modelId="{88ACE7F2-ECC1-495A-8636-F81701F72282}" type="presOf" srcId="{B5210D39-897B-449D-827F-8D0CBE837209}" destId="{A24336C3-0889-4D5C-8DD9-4691A5D28487}" srcOrd="0" destOrd="0" presId="urn:microsoft.com/office/officeart/2005/8/layout/default"/>
    <dgm:cxn modelId="{66A02965-6B4F-4F95-9B18-EA98C6894FE3}" type="presOf" srcId="{399BBF47-DF86-4AF9-8351-F719839180AA}" destId="{BEDD9F41-92C9-4064-A390-B354A7F79D5E}" srcOrd="0" destOrd="0" presId="urn:microsoft.com/office/officeart/2005/8/layout/default"/>
    <dgm:cxn modelId="{19B3642C-EEA1-49B9-8A7D-69371D3142E3}" srcId="{7FFDA969-08B0-4A13-A064-590184F178AE}" destId="{399BBF47-DF86-4AF9-8351-F719839180AA}" srcOrd="2" destOrd="0" parTransId="{2E46C243-EBEA-4185-9ABE-A406F1E94597}" sibTransId="{56098D55-1089-4C9F-8090-E61759B3F115}"/>
    <dgm:cxn modelId="{64AAAD5E-BE3E-4498-85F6-142DDE9AF0C9}" type="presOf" srcId="{7FFDA969-08B0-4A13-A064-590184F178AE}" destId="{7396C9B2-8BB9-4C1D-8F7B-BCF1A43B3866}" srcOrd="0" destOrd="0" presId="urn:microsoft.com/office/officeart/2005/8/layout/default"/>
    <dgm:cxn modelId="{58AEF032-76DB-44BB-AB9A-BF17B585F694}" type="presParOf" srcId="{7396C9B2-8BB9-4C1D-8F7B-BCF1A43B3866}" destId="{299D5014-481A-4085-9C3C-74A3BEB9269B}" srcOrd="0" destOrd="0" presId="urn:microsoft.com/office/officeart/2005/8/layout/default"/>
    <dgm:cxn modelId="{C944502D-1E00-42EB-9129-2D5C1D47AEFA}" type="presParOf" srcId="{7396C9B2-8BB9-4C1D-8F7B-BCF1A43B3866}" destId="{44E33656-B4B7-4DD7-AF54-742D3A6E4CE5}" srcOrd="1" destOrd="0" presId="urn:microsoft.com/office/officeart/2005/8/layout/default"/>
    <dgm:cxn modelId="{B01FA89C-25E3-45E1-A97B-9FB79382AF7B}" type="presParOf" srcId="{7396C9B2-8BB9-4C1D-8F7B-BCF1A43B3866}" destId="{A24336C3-0889-4D5C-8DD9-4691A5D28487}" srcOrd="2" destOrd="0" presId="urn:microsoft.com/office/officeart/2005/8/layout/default"/>
    <dgm:cxn modelId="{D240BB52-5061-42C8-9FC7-1E7B97EBFE7E}" type="presParOf" srcId="{7396C9B2-8BB9-4C1D-8F7B-BCF1A43B3866}" destId="{1D5888B9-A39B-4BE2-9269-C3D55C55CC66}" srcOrd="3" destOrd="0" presId="urn:microsoft.com/office/officeart/2005/8/layout/default"/>
    <dgm:cxn modelId="{2D157590-6F79-4E95-9126-69949707017A}" type="presParOf" srcId="{7396C9B2-8BB9-4C1D-8F7B-BCF1A43B3866}" destId="{BEDD9F41-92C9-4064-A390-B354A7F79D5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55047-B4C6-4372-BE6E-CB5108BADE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79AA81-9ECE-4837-A516-6554EB40BB09}">
      <dgm:prSet phldrT="[Text]" custT="1"/>
      <dgm:spPr/>
      <dgm:t>
        <a:bodyPr/>
        <a:lstStyle/>
        <a:p>
          <a:r>
            <a:rPr lang="en-US" sz="2400" dirty="0" smtClean="0"/>
            <a:t>We get to know diverse perspectives on balancing modern lifestyle with family traditions and expectations.</a:t>
          </a:r>
          <a:endParaRPr lang="en-IN" sz="2400" dirty="0"/>
        </a:p>
      </dgm:t>
    </dgm:pt>
    <dgm:pt modelId="{D98C7745-85CC-47F8-AA38-9C74351FB755}" type="parTrans" cxnId="{417F32F3-6D5E-4835-9404-908379C9A403}">
      <dgm:prSet/>
      <dgm:spPr/>
      <dgm:t>
        <a:bodyPr/>
        <a:lstStyle/>
        <a:p>
          <a:endParaRPr lang="en-IN"/>
        </a:p>
      </dgm:t>
    </dgm:pt>
    <dgm:pt modelId="{537CC708-3B6F-411A-9FF9-E0FE27C3CF3A}" type="sibTrans" cxnId="{417F32F3-6D5E-4835-9404-908379C9A403}">
      <dgm:prSet/>
      <dgm:spPr/>
      <dgm:t>
        <a:bodyPr/>
        <a:lstStyle/>
        <a:p>
          <a:endParaRPr lang="en-IN"/>
        </a:p>
      </dgm:t>
    </dgm:pt>
    <dgm:pt modelId="{456E5B8C-1498-4702-86E4-E647F0E48A94}">
      <dgm:prSet phldrT="[Text]" custT="1"/>
      <dgm:spPr/>
      <dgm:t>
        <a:bodyPr/>
        <a:lstStyle/>
        <a:p>
          <a:r>
            <a:rPr lang="en-US" sz="2400" dirty="0" smtClean="0"/>
            <a:t>Participants shared their personal stories and revealed deep emotional connection to their cultural identities and family pressures</a:t>
          </a:r>
          <a:r>
            <a:rPr lang="en-US" sz="2700" dirty="0" smtClean="0"/>
            <a:t>.</a:t>
          </a:r>
          <a:endParaRPr lang="en-IN" sz="2700" dirty="0"/>
        </a:p>
      </dgm:t>
    </dgm:pt>
    <dgm:pt modelId="{89B524FD-88D3-496F-A085-30931F664ECA}" type="parTrans" cxnId="{8A3598D8-B465-4AE1-ABDB-93395E274117}">
      <dgm:prSet/>
      <dgm:spPr/>
      <dgm:t>
        <a:bodyPr/>
        <a:lstStyle/>
        <a:p>
          <a:endParaRPr lang="en-IN"/>
        </a:p>
      </dgm:t>
    </dgm:pt>
    <dgm:pt modelId="{E1044A9C-3144-416C-BCC6-287F7565017F}" type="sibTrans" cxnId="{8A3598D8-B465-4AE1-ABDB-93395E274117}">
      <dgm:prSet/>
      <dgm:spPr/>
      <dgm:t>
        <a:bodyPr/>
        <a:lstStyle/>
        <a:p>
          <a:endParaRPr lang="en-IN"/>
        </a:p>
      </dgm:t>
    </dgm:pt>
    <dgm:pt modelId="{C4DD48D1-2448-45B4-BA01-01808D2FFCC3}">
      <dgm:prSet phldrT="[Text]" custT="1"/>
      <dgm:spPr/>
      <dgm:t>
        <a:bodyPr/>
        <a:lstStyle/>
        <a:p>
          <a:r>
            <a:rPr lang="en-US" sz="2400" dirty="0" smtClean="0"/>
            <a:t>Experienced significance of establishing Rapport with the participants</a:t>
          </a:r>
          <a:r>
            <a:rPr lang="en-US" sz="2700" dirty="0" smtClean="0"/>
            <a:t>.</a:t>
          </a:r>
          <a:endParaRPr lang="en-IN" sz="2700" dirty="0"/>
        </a:p>
      </dgm:t>
    </dgm:pt>
    <dgm:pt modelId="{218F1D1F-5094-40A8-8549-F6F2CC68AD2C}" type="parTrans" cxnId="{AC2C9A6D-3545-4EEE-9A2E-1477848278B5}">
      <dgm:prSet/>
      <dgm:spPr/>
      <dgm:t>
        <a:bodyPr/>
        <a:lstStyle/>
        <a:p>
          <a:endParaRPr lang="en-IN"/>
        </a:p>
      </dgm:t>
    </dgm:pt>
    <dgm:pt modelId="{D07B4EF2-DA7B-486B-8C2C-17798999050C}" type="sibTrans" cxnId="{AC2C9A6D-3545-4EEE-9A2E-1477848278B5}">
      <dgm:prSet/>
      <dgm:spPr/>
      <dgm:t>
        <a:bodyPr/>
        <a:lstStyle/>
        <a:p>
          <a:endParaRPr lang="en-IN"/>
        </a:p>
      </dgm:t>
    </dgm:pt>
    <dgm:pt modelId="{765505B8-5D3F-4666-A212-C8FC994C043E}">
      <dgm:prSet custT="1"/>
      <dgm:spPr/>
      <dgm:t>
        <a:bodyPr/>
        <a:lstStyle/>
        <a:p>
          <a:r>
            <a:rPr lang="en-US" sz="2400" dirty="0" smtClean="0"/>
            <a:t>Gained insights into specific cultural nuances that influenced the experience of the young migrants.</a:t>
          </a:r>
          <a:endParaRPr lang="en-IN" sz="2400" dirty="0"/>
        </a:p>
      </dgm:t>
    </dgm:pt>
    <dgm:pt modelId="{B13DE467-8B85-4B00-AD02-C5C8D3C58E4A}" type="parTrans" cxnId="{88CFA257-EB3A-4CBE-B09C-B825D639A50D}">
      <dgm:prSet/>
      <dgm:spPr/>
      <dgm:t>
        <a:bodyPr/>
        <a:lstStyle/>
        <a:p>
          <a:endParaRPr lang="en-IN"/>
        </a:p>
      </dgm:t>
    </dgm:pt>
    <dgm:pt modelId="{887A234B-29E4-4E04-85B4-28CADECA3B64}" type="sibTrans" cxnId="{88CFA257-EB3A-4CBE-B09C-B825D639A50D}">
      <dgm:prSet/>
      <dgm:spPr/>
      <dgm:t>
        <a:bodyPr/>
        <a:lstStyle/>
        <a:p>
          <a:endParaRPr lang="en-IN"/>
        </a:p>
      </dgm:t>
    </dgm:pt>
    <dgm:pt modelId="{01E32252-6C92-402D-8D1A-D3A35DA5D5F7}" type="pres">
      <dgm:prSet presAssocID="{39455047-B4C6-4372-BE6E-CB5108BADE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2DBADC8-E50D-4BD7-8A5B-B7EB200CD730}" type="pres">
      <dgm:prSet presAssocID="{A979AA81-9ECE-4837-A516-6554EB40BB09}" presName="parentLin" presStyleCnt="0"/>
      <dgm:spPr/>
    </dgm:pt>
    <dgm:pt modelId="{996FC59B-AEB3-49FB-9C21-8FCD00F2398B}" type="pres">
      <dgm:prSet presAssocID="{A979AA81-9ECE-4837-A516-6554EB40BB09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17B3251-6160-4ED6-9F0C-8136C06A7103}" type="pres">
      <dgm:prSet presAssocID="{A979AA81-9ECE-4837-A516-6554EB40BB09}" presName="parentText" presStyleLbl="node1" presStyleIdx="0" presStyleCnt="4" custScaleX="14033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879A2D-6B99-425A-96AA-E17B56F9D446}" type="pres">
      <dgm:prSet presAssocID="{A979AA81-9ECE-4837-A516-6554EB40BB09}" presName="negativeSpace" presStyleCnt="0"/>
      <dgm:spPr/>
    </dgm:pt>
    <dgm:pt modelId="{2AFED0B8-C287-45E7-967F-83AEDE9885E7}" type="pres">
      <dgm:prSet presAssocID="{A979AA81-9ECE-4837-A516-6554EB40BB09}" presName="childText" presStyleLbl="conFgAcc1" presStyleIdx="0" presStyleCnt="4" custLinFactNeighborX="465">
        <dgm:presLayoutVars>
          <dgm:bulletEnabled val="1"/>
        </dgm:presLayoutVars>
      </dgm:prSet>
      <dgm:spPr/>
    </dgm:pt>
    <dgm:pt modelId="{99304A38-B23B-4925-9D09-FE260BCC7142}" type="pres">
      <dgm:prSet presAssocID="{537CC708-3B6F-411A-9FF9-E0FE27C3CF3A}" presName="spaceBetweenRectangles" presStyleCnt="0"/>
      <dgm:spPr/>
    </dgm:pt>
    <dgm:pt modelId="{585DFC4C-0480-486F-ABBB-81B4E5A26C25}" type="pres">
      <dgm:prSet presAssocID="{456E5B8C-1498-4702-86E4-E647F0E48A94}" presName="parentLin" presStyleCnt="0"/>
      <dgm:spPr/>
    </dgm:pt>
    <dgm:pt modelId="{222DFC7D-ECDD-45B5-86B6-9F431446AD7D}" type="pres">
      <dgm:prSet presAssocID="{456E5B8C-1498-4702-86E4-E647F0E48A94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AE66F25D-C816-4600-A0F7-7BDFC4D3A954}" type="pres">
      <dgm:prSet presAssocID="{456E5B8C-1498-4702-86E4-E647F0E48A94}" presName="parentText" presStyleLbl="node1" presStyleIdx="1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000F12-166B-4483-BADC-74CF8B2B3F1F}" type="pres">
      <dgm:prSet presAssocID="{456E5B8C-1498-4702-86E4-E647F0E48A94}" presName="negativeSpace" presStyleCnt="0"/>
      <dgm:spPr/>
    </dgm:pt>
    <dgm:pt modelId="{409B139F-4144-4478-B758-33EC651C847A}" type="pres">
      <dgm:prSet presAssocID="{456E5B8C-1498-4702-86E4-E647F0E48A94}" presName="childText" presStyleLbl="conFgAcc1" presStyleIdx="1" presStyleCnt="4">
        <dgm:presLayoutVars>
          <dgm:bulletEnabled val="1"/>
        </dgm:presLayoutVars>
      </dgm:prSet>
      <dgm:spPr/>
    </dgm:pt>
    <dgm:pt modelId="{EF2A235E-62A3-42CF-9019-FC1224D81C81}" type="pres">
      <dgm:prSet presAssocID="{E1044A9C-3144-416C-BCC6-287F7565017F}" presName="spaceBetweenRectangles" presStyleCnt="0"/>
      <dgm:spPr/>
    </dgm:pt>
    <dgm:pt modelId="{CA61D3C5-134A-4DF8-8572-772AFB68A02B}" type="pres">
      <dgm:prSet presAssocID="{C4DD48D1-2448-45B4-BA01-01808D2FFCC3}" presName="parentLin" presStyleCnt="0"/>
      <dgm:spPr/>
    </dgm:pt>
    <dgm:pt modelId="{63269F71-AB4D-4515-B78D-42F262D62A36}" type="pres">
      <dgm:prSet presAssocID="{C4DD48D1-2448-45B4-BA01-01808D2FFCC3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4D88F60B-2F6B-40AF-8EBE-3D87D429BC59}" type="pres">
      <dgm:prSet presAssocID="{C4DD48D1-2448-45B4-BA01-01808D2FFCC3}" presName="parentText" presStyleLbl="node1" presStyleIdx="2" presStyleCnt="4" custScaleX="142857" custLinFactNeighborX="16575" custLinFactNeighborY="-182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540F3E-922B-444E-ACA2-36A139FA2EC8}" type="pres">
      <dgm:prSet presAssocID="{C4DD48D1-2448-45B4-BA01-01808D2FFCC3}" presName="negativeSpace" presStyleCnt="0"/>
      <dgm:spPr/>
    </dgm:pt>
    <dgm:pt modelId="{A6A4F49A-B3BA-4D13-AD73-D7E46A2FA310}" type="pres">
      <dgm:prSet presAssocID="{C4DD48D1-2448-45B4-BA01-01808D2FFCC3}" presName="childText" presStyleLbl="conFgAcc1" presStyleIdx="2" presStyleCnt="4">
        <dgm:presLayoutVars>
          <dgm:bulletEnabled val="1"/>
        </dgm:presLayoutVars>
      </dgm:prSet>
      <dgm:spPr/>
    </dgm:pt>
    <dgm:pt modelId="{9C98EC67-21E6-4C38-A977-C583E2BB0D14}" type="pres">
      <dgm:prSet presAssocID="{D07B4EF2-DA7B-486B-8C2C-17798999050C}" presName="spaceBetweenRectangles" presStyleCnt="0"/>
      <dgm:spPr/>
    </dgm:pt>
    <dgm:pt modelId="{828BFD7B-DAD3-4381-9679-CDFA1FBEA2C0}" type="pres">
      <dgm:prSet presAssocID="{765505B8-5D3F-4666-A212-C8FC994C043E}" presName="parentLin" presStyleCnt="0"/>
      <dgm:spPr/>
    </dgm:pt>
    <dgm:pt modelId="{C7D510F5-C88C-4F04-99DD-C0DEA8AFA3A7}" type="pres">
      <dgm:prSet presAssocID="{765505B8-5D3F-4666-A212-C8FC994C043E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6BD5BD1F-5A4B-4AA0-A732-3B99348127F5}" type="pres">
      <dgm:prSet presAssocID="{765505B8-5D3F-4666-A212-C8FC994C043E}" presName="parentText" presStyleLbl="node1" presStyleIdx="3" presStyleCnt="4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D32AA3-2E9F-4A01-854C-0FB9D0DFD7F8}" type="pres">
      <dgm:prSet presAssocID="{765505B8-5D3F-4666-A212-C8FC994C043E}" presName="negativeSpace" presStyleCnt="0"/>
      <dgm:spPr/>
    </dgm:pt>
    <dgm:pt modelId="{58BD3364-EF3F-40BB-916D-F57598988938}" type="pres">
      <dgm:prSet presAssocID="{765505B8-5D3F-4666-A212-C8FC994C04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3598D8-B465-4AE1-ABDB-93395E274117}" srcId="{39455047-B4C6-4372-BE6E-CB5108BADE4B}" destId="{456E5B8C-1498-4702-86E4-E647F0E48A94}" srcOrd="1" destOrd="0" parTransId="{89B524FD-88D3-496F-A085-30931F664ECA}" sibTransId="{E1044A9C-3144-416C-BCC6-287F7565017F}"/>
    <dgm:cxn modelId="{417F32F3-6D5E-4835-9404-908379C9A403}" srcId="{39455047-B4C6-4372-BE6E-CB5108BADE4B}" destId="{A979AA81-9ECE-4837-A516-6554EB40BB09}" srcOrd="0" destOrd="0" parTransId="{D98C7745-85CC-47F8-AA38-9C74351FB755}" sibTransId="{537CC708-3B6F-411A-9FF9-E0FE27C3CF3A}"/>
    <dgm:cxn modelId="{355B50F7-5449-4613-ADA6-B3AE30F81A5D}" type="presOf" srcId="{A979AA81-9ECE-4837-A516-6554EB40BB09}" destId="{996FC59B-AEB3-49FB-9C21-8FCD00F2398B}" srcOrd="0" destOrd="0" presId="urn:microsoft.com/office/officeart/2005/8/layout/list1"/>
    <dgm:cxn modelId="{9B755D09-EFB4-493A-9C62-810D41755F19}" type="presOf" srcId="{A979AA81-9ECE-4837-A516-6554EB40BB09}" destId="{017B3251-6160-4ED6-9F0C-8136C06A7103}" srcOrd="1" destOrd="0" presId="urn:microsoft.com/office/officeart/2005/8/layout/list1"/>
    <dgm:cxn modelId="{AC2C9A6D-3545-4EEE-9A2E-1477848278B5}" srcId="{39455047-B4C6-4372-BE6E-CB5108BADE4B}" destId="{C4DD48D1-2448-45B4-BA01-01808D2FFCC3}" srcOrd="2" destOrd="0" parTransId="{218F1D1F-5094-40A8-8549-F6F2CC68AD2C}" sibTransId="{D07B4EF2-DA7B-486B-8C2C-17798999050C}"/>
    <dgm:cxn modelId="{90C083D0-01E4-474F-84D2-9DC18DF3E44C}" type="presOf" srcId="{456E5B8C-1498-4702-86E4-E647F0E48A94}" destId="{AE66F25D-C816-4600-A0F7-7BDFC4D3A954}" srcOrd="1" destOrd="0" presId="urn:microsoft.com/office/officeart/2005/8/layout/list1"/>
    <dgm:cxn modelId="{71C21D0A-F001-451B-BD67-AEAFE3D58A24}" type="presOf" srcId="{765505B8-5D3F-4666-A212-C8FC994C043E}" destId="{6BD5BD1F-5A4B-4AA0-A732-3B99348127F5}" srcOrd="1" destOrd="0" presId="urn:microsoft.com/office/officeart/2005/8/layout/list1"/>
    <dgm:cxn modelId="{52577831-EA88-46FB-8694-E4E0758F2790}" type="presOf" srcId="{456E5B8C-1498-4702-86E4-E647F0E48A94}" destId="{222DFC7D-ECDD-45B5-86B6-9F431446AD7D}" srcOrd="0" destOrd="0" presId="urn:microsoft.com/office/officeart/2005/8/layout/list1"/>
    <dgm:cxn modelId="{5333FC73-6A34-4685-B119-5B7E75423FB2}" type="presOf" srcId="{C4DD48D1-2448-45B4-BA01-01808D2FFCC3}" destId="{63269F71-AB4D-4515-B78D-42F262D62A36}" srcOrd="0" destOrd="0" presId="urn:microsoft.com/office/officeart/2005/8/layout/list1"/>
    <dgm:cxn modelId="{7B8CFC13-8729-4829-8FF1-D0647D527B3E}" type="presOf" srcId="{C4DD48D1-2448-45B4-BA01-01808D2FFCC3}" destId="{4D88F60B-2F6B-40AF-8EBE-3D87D429BC59}" srcOrd="1" destOrd="0" presId="urn:microsoft.com/office/officeart/2005/8/layout/list1"/>
    <dgm:cxn modelId="{6B054C5F-8EDD-48A7-AD70-5C69F253E476}" type="presOf" srcId="{765505B8-5D3F-4666-A212-C8FC994C043E}" destId="{C7D510F5-C88C-4F04-99DD-C0DEA8AFA3A7}" srcOrd="0" destOrd="0" presId="urn:microsoft.com/office/officeart/2005/8/layout/list1"/>
    <dgm:cxn modelId="{88CFA257-EB3A-4CBE-B09C-B825D639A50D}" srcId="{39455047-B4C6-4372-BE6E-CB5108BADE4B}" destId="{765505B8-5D3F-4666-A212-C8FC994C043E}" srcOrd="3" destOrd="0" parTransId="{B13DE467-8B85-4B00-AD02-C5C8D3C58E4A}" sibTransId="{887A234B-29E4-4E04-85B4-28CADECA3B64}"/>
    <dgm:cxn modelId="{81972D75-A86A-46F9-9429-E04E3A05AA34}" type="presOf" srcId="{39455047-B4C6-4372-BE6E-CB5108BADE4B}" destId="{01E32252-6C92-402D-8D1A-D3A35DA5D5F7}" srcOrd="0" destOrd="0" presId="urn:microsoft.com/office/officeart/2005/8/layout/list1"/>
    <dgm:cxn modelId="{F8705B53-4A63-4628-ACB8-52EE64B4D51C}" type="presParOf" srcId="{01E32252-6C92-402D-8D1A-D3A35DA5D5F7}" destId="{92DBADC8-E50D-4BD7-8A5B-B7EB200CD730}" srcOrd="0" destOrd="0" presId="urn:microsoft.com/office/officeart/2005/8/layout/list1"/>
    <dgm:cxn modelId="{E8F1930F-1140-4650-A5D5-746FB3AE616F}" type="presParOf" srcId="{92DBADC8-E50D-4BD7-8A5B-B7EB200CD730}" destId="{996FC59B-AEB3-49FB-9C21-8FCD00F2398B}" srcOrd="0" destOrd="0" presId="urn:microsoft.com/office/officeart/2005/8/layout/list1"/>
    <dgm:cxn modelId="{925449DC-CDED-4D14-B3A9-F4ADE38429B3}" type="presParOf" srcId="{92DBADC8-E50D-4BD7-8A5B-B7EB200CD730}" destId="{017B3251-6160-4ED6-9F0C-8136C06A7103}" srcOrd="1" destOrd="0" presId="urn:microsoft.com/office/officeart/2005/8/layout/list1"/>
    <dgm:cxn modelId="{56B46A10-F9A6-40E3-AF5C-03EC48E3AF18}" type="presParOf" srcId="{01E32252-6C92-402D-8D1A-D3A35DA5D5F7}" destId="{EE879A2D-6B99-425A-96AA-E17B56F9D446}" srcOrd="1" destOrd="0" presId="urn:microsoft.com/office/officeart/2005/8/layout/list1"/>
    <dgm:cxn modelId="{DD53E88A-E5F0-41A6-8E14-EC4A74E308AC}" type="presParOf" srcId="{01E32252-6C92-402D-8D1A-D3A35DA5D5F7}" destId="{2AFED0B8-C287-45E7-967F-83AEDE9885E7}" srcOrd="2" destOrd="0" presId="urn:microsoft.com/office/officeart/2005/8/layout/list1"/>
    <dgm:cxn modelId="{96455C53-D9DF-4292-B985-0DE67393EF6C}" type="presParOf" srcId="{01E32252-6C92-402D-8D1A-D3A35DA5D5F7}" destId="{99304A38-B23B-4925-9D09-FE260BCC7142}" srcOrd="3" destOrd="0" presId="urn:microsoft.com/office/officeart/2005/8/layout/list1"/>
    <dgm:cxn modelId="{E51033D7-510C-4FE3-88D6-7DB31F0A2341}" type="presParOf" srcId="{01E32252-6C92-402D-8D1A-D3A35DA5D5F7}" destId="{585DFC4C-0480-486F-ABBB-81B4E5A26C25}" srcOrd="4" destOrd="0" presId="urn:microsoft.com/office/officeart/2005/8/layout/list1"/>
    <dgm:cxn modelId="{66D88AE0-5942-440C-A9EF-C31405C68BF6}" type="presParOf" srcId="{585DFC4C-0480-486F-ABBB-81B4E5A26C25}" destId="{222DFC7D-ECDD-45B5-86B6-9F431446AD7D}" srcOrd="0" destOrd="0" presId="urn:microsoft.com/office/officeart/2005/8/layout/list1"/>
    <dgm:cxn modelId="{68D5211B-A732-4EAF-85F8-7C6D9DEA3E59}" type="presParOf" srcId="{585DFC4C-0480-486F-ABBB-81B4E5A26C25}" destId="{AE66F25D-C816-4600-A0F7-7BDFC4D3A954}" srcOrd="1" destOrd="0" presId="urn:microsoft.com/office/officeart/2005/8/layout/list1"/>
    <dgm:cxn modelId="{139A56AE-0F2A-41DA-98E1-6FD5D1A3F456}" type="presParOf" srcId="{01E32252-6C92-402D-8D1A-D3A35DA5D5F7}" destId="{15000F12-166B-4483-BADC-74CF8B2B3F1F}" srcOrd="5" destOrd="0" presId="urn:microsoft.com/office/officeart/2005/8/layout/list1"/>
    <dgm:cxn modelId="{65BFAB9B-C115-4229-B170-84B0C49B5E47}" type="presParOf" srcId="{01E32252-6C92-402D-8D1A-D3A35DA5D5F7}" destId="{409B139F-4144-4478-B758-33EC651C847A}" srcOrd="6" destOrd="0" presId="urn:microsoft.com/office/officeart/2005/8/layout/list1"/>
    <dgm:cxn modelId="{D8DC3535-7FFF-4C5E-AF05-37D4879FB6A2}" type="presParOf" srcId="{01E32252-6C92-402D-8D1A-D3A35DA5D5F7}" destId="{EF2A235E-62A3-42CF-9019-FC1224D81C81}" srcOrd="7" destOrd="0" presId="urn:microsoft.com/office/officeart/2005/8/layout/list1"/>
    <dgm:cxn modelId="{91597610-017A-4E2D-9E2C-D3AA2A0DEDE6}" type="presParOf" srcId="{01E32252-6C92-402D-8D1A-D3A35DA5D5F7}" destId="{CA61D3C5-134A-4DF8-8572-772AFB68A02B}" srcOrd="8" destOrd="0" presId="urn:microsoft.com/office/officeart/2005/8/layout/list1"/>
    <dgm:cxn modelId="{7E9242FC-F0B7-4F39-9FDB-43086D8D137C}" type="presParOf" srcId="{CA61D3C5-134A-4DF8-8572-772AFB68A02B}" destId="{63269F71-AB4D-4515-B78D-42F262D62A36}" srcOrd="0" destOrd="0" presId="urn:microsoft.com/office/officeart/2005/8/layout/list1"/>
    <dgm:cxn modelId="{1EAB3577-6FD0-4975-8910-36DC7F75DBDE}" type="presParOf" srcId="{CA61D3C5-134A-4DF8-8572-772AFB68A02B}" destId="{4D88F60B-2F6B-40AF-8EBE-3D87D429BC59}" srcOrd="1" destOrd="0" presId="urn:microsoft.com/office/officeart/2005/8/layout/list1"/>
    <dgm:cxn modelId="{3CAF9369-F81B-491E-91C3-093420A07BBE}" type="presParOf" srcId="{01E32252-6C92-402D-8D1A-D3A35DA5D5F7}" destId="{53540F3E-922B-444E-ACA2-36A139FA2EC8}" srcOrd="9" destOrd="0" presId="urn:microsoft.com/office/officeart/2005/8/layout/list1"/>
    <dgm:cxn modelId="{478DD2A6-D5D1-42E8-A93C-343D63CDB027}" type="presParOf" srcId="{01E32252-6C92-402D-8D1A-D3A35DA5D5F7}" destId="{A6A4F49A-B3BA-4D13-AD73-D7E46A2FA310}" srcOrd="10" destOrd="0" presId="urn:microsoft.com/office/officeart/2005/8/layout/list1"/>
    <dgm:cxn modelId="{1662B402-9BB8-4CB9-AB5F-9EA77AA09CFA}" type="presParOf" srcId="{01E32252-6C92-402D-8D1A-D3A35DA5D5F7}" destId="{9C98EC67-21E6-4C38-A977-C583E2BB0D14}" srcOrd="11" destOrd="0" presId="urn:microsoft.com/office/officeart/2005/8/layout/list1"/>
    <dgm:cxn modelId="{0E21C413-AABF-40A7-B2CB-768338CFABC5}" type="presParOf" srcId="{01E32252-6C92-402D-8D1A-D3A35DA5D5F7}" destId="{828BFD7B-DAD3-4381-9679-CDFA1FBEA2C0}" srcOrd="12" destOrd="0" presId="urn:microsoft.com/office/officeart/2005/8/layout/list1"/>
    <dgm:cxn modelId="{858C720B-9DB1-4FE5-B64B-53DE446E3B03}" type="presParOf" srcId="{828BFD7B-DAD3-4381-9679-CDFA1FBEA2C0}" destId="{C7D510F5-C88C-4F04-99DD-C0DEA8AFA3A7}" srcOrd="0" destOrd="0" presId="urn:microsoft.com/office/officeart/2005/8/layout/list1"/>
    <dgm:cxn modelId="{6A0D16BE-444B-471F-882B-69C1F26D96F1}" type="presParOf" srcId="{828BFD7B-DAD3-4381-9679-CDFA1FBEA2C0}" destId="{6BD5BD1F-5A4B-4AA0-A732-3B99348127F5}" srcOrd="1" destOrd="0" presId="urn:microsoft.com/office/officeart/2005/8/layout/list1"/>
    <dgm:cxn modelId="{4C7D167B-E9E4-45EB-9B36-F0652F145679}" type="presParOf" srcId="{01E32252-6C92-402D-8D1A-D3A35DA5D5F7}" destId="{1DD32AA3-2E9F-4A01-854C-0FB9D0DFD7F8}" srcOrd="13" destOrd="0" presId="urn:microsoft.com/office/officeart/2005/8/layout/list1"/>
    <dgm:cxn modelId="{5C170ACA-12CB-477D-83C5-1A15F793B2A8}" type="presParOf" srcId="{01E32252-6C92-402D-8D1A-D3A35DA5D5F7}" destId="{58BD3364-EF3F-40BB-916D-F575989889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3C9F74-A7F6-4BDC-A6A2-254F7F6F40F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2E694F-5AC4-4421-9BB2-88EDB16A9C09}">
      <dgm:prSet custT="1"/>
      <dgm:spPr/>
      <dgm:t>
        <a:bodyPr/>
        <a:lstStyle/>
        <a:p>
          <a:r>
            <a:rPr lang="en-US" sz="2000" b="1" dirty="0" smtClean="0"/>
            <a:t>Family Dynamics</a:t>
          </a:r>
          <a:r>
            <a:rPr lang="en-US" sz="2300" dirty="0" smtClean="0"/>
            <a:t>: </a:t>
          </a:r>
          <a:r>
            <a:rPr lang="en-US" sz="1800" dirty="0" smtClean="0"/>
            <a:t>Family expectations play a significant role in shaping personal choices, with many participants feeling pressure to conform to traditional paths while striving for individual aspirations</a:t>
          </a:r>
          <a:endParaRPr lang="en-IN" sz="1800" dirty="0"/>
        </a:p>
      </dgm:t>
    </dgm:pt>
    <dgm:pt modelId="{75F0D887-EC67-4F1C-98EA-FCBA17CA57BA}" type="parTrans" cxnId="{DA7CE876-BA84-4FFC-BFC1-DE865FDAD198}">
      <dgm:prSet/>
      <dgm:spPr/>
      <dgm:t>
        <a:bodyPr/>
        <a:lstStyle/>
        <a:p>
          <a:endParaRPr lang="en-IN"/>
        </a:p>
      </dgm:t>
    </dgm:pt>
    <dgm:pt modelId="{7B7FF3B9-7C7E-462A-A02F-602FD4B35732}" type="sibTrans" cxnId="{DA7CE876-BA84-4FFC-BFC1-DE865FDAD198}">
      <dgm:prSet/>
      <dgm:spPr/>
      <dgm:t>
        <a:bodyPr/>
        <a:lstStyle/>
        <a:p>
          <a:endParaRPr lang="en-IN"/>
        </a:p>
      </dgm:t>
    </dgm:pt>
    <dgm:pt modelId="{B4F21321-92DA-450A-B7A0-D058EC65D7BF}">
      <dgm:prSet custT="1"/>
      <dgm:spPr/>
      <dgm:t>
        <a:bodyPr/>
        <a:lstStyle/>
        <a:p>
          <a:r>
            <a:rPr lang="en-US" sz="1800" b="1" dirty="0" smtClean="0"/>
            <a:t>Influence of Peer Networks</a:t>
          </a:r>
          <a:r>
            <a:rPr lang="en-US" sz="1700" dirty="0" smtClean="0"/>
            <a:t>: Social circles and peer influences are crucial in shaping attitudes and choices</a:t>
          </a:r>
          <a:endParaRPr lang="en-IN" sz="1700" dirty="0"/>
        </a:p>
      </dgm:t>
    </dgm:pt>
    <dgm:pt modelId="{AACC6056-C6F7-45EB-8151-0B42DCA9F6B7}" type="parTrans" cxnId="{1C17DBC9-F7F6-4DA3-B350-30F5120B9E54}">
      <dgm:prSet/>
      <dgm:spPr/>
      <dgm:t>
        <a:bodyPr/>
        <a:lstStyle/>
        <a:p>
          <a:endParaRPr lang="en-IN"/>
        </a:p>
      </dgm:t>
    </dgm:pt>
    <dgm:pt modelId="{E7B335FB-BE93-4C1A-B46D-A320F328D02E}" type="sibTrans" cxnId="{1C17DBC9-F7F6-4DA3-B350-30F5120B9E54}">
      <dgm:prSet/>
      <dgm:spPr/>
      <dgm:t>
        <a:bodyPr/>
        <a:lstStyle/>
        <a:p>
          <a:endParaRPr lang="en-IN"/>
        </a:p>
      </dgm:t>
    </dgm:pt>
    <dgm:pt modelId="{AB138953-01D4-4E9F-B20B-166D7A9B9190}">
      <dgm:prSet custT="1"/>
      <dgm:spPr/>
      <dgm:t>
        <a:bodyPr/>
        <a:lstStyle/>
        <a:p>
          <a:r>
            <a:rPr lang="en-US" sz="1800" b="1" dirty="0" smtClean="0"/>
            <a:t>Adaptation: </a:t>
          </a:r>
          <a:r>
            <a:rPr lang="en-US" sz="1600" dirty="0" smtClean="0"/>
            <a:t>Participants demonstrate resilience and adaptability, developing effective coping strategies to navigate cultural tensions and personal identity conflicts</a:t>
          </a:r>
          <a:r>
            <a:rPr lang="en-US" sz="500" dirty="0" smtClean="0"/>
            <a:t>.</a:t>
          </a:r>
          <a:endParaRPr lang="en-IN" sz="500" dirty="0"/>
        </a:p>
      </dgm:t>
    </dgm:pt>
    <dgm:pt modelId="{89C57808-51A6-4F57-952C-4AB731B4C3F8}" type="parTrans" cxnId="{879C2AF5-1F75-4F83-BFFE-B0ED8C0AD842}">
      <dgm:prSet/>
      <dgm:spPr/>
      <dgm:t>
        <a:bodyPr/>
        <a:lstStyle/>
        <a:p>
          <a:endParaRPr lang="en-IN"/>
        </a:p>
      </dgm:t>
    </dgm:pt>
    <dgm:pt modelId="{08DFF99F-49D5-4D0A-AE65-16C995436C87}" type="sibTrans" cxnId="{879C2AF5-1F75-4F83-BFFE-B0ED8C0AD842}">
      <dgm:prSet/>
      <dgm:spPr/>
      <dgm:t>
        <a:bodyPr/>
        <a:lstStyle/>
        <a:p>
          <a:endParaRPr lang="en-IN"/>
        </a:p>
      </dgm:t>
    </dgm:pt>
    <dgm:pt modelId="{D72FB03C-E020-443F-9957-F8D5250D57C8}">
      <dgm:prSet custT="1"/>
      <dgm:spPr/>
      <dgm:t>
        <a:bodyPr/>
        <a:lstStyle/>
        <a:p>
          <a:r>
            <a:rPr lang="en-US" sz="1800" b="1" dirty="0" smtClean="0"/>
            <a:t>Stress</a:t>
          </a:r>
          <a:r>
            <a:rPr lang="en-US" sz="1600" dirty="0" smtClean="0"/>
            <a:t> : The struggle to meet both familial and personal expectations can lead to stress and identity confusion for some</a:t>
          </a:r>
          <a:endParaRPr lang="en-IN" sz="1600" dirty="0"/>
        </a:p>
      </dgm:t>
    </dgm:pt>
    <dgm:pt modelId="{C0DB8251-2B85-4198-B013-3A1E29A0175A}" type="parTrans" cxnId="{8D490DE3-F2C8-43B4-BEB3-1EE03DCF96E7}">
      <dgm:prSet/>
      <dgm:spPr/>
      <dgm:t>
        <a:bodyPr/>
        <a:lstStyle/>
        <a:p>
          <a:endParaRPr lang="en-IN"/>
        </a:p>
      </dgm:t>
    </dgm:pt>
    <dgm:pt modelId="{96ABABD5-D720-4A00-893A-3B59AD71FEEF}" type="sibTrans" cxnId="{8D490DE3-F2C8-43B4-BEB3-1EE03DCF96E7}">
      <dgm:prSet/>
      <dgm:spPr/>
      <dgm:t>
        <a:bodyPr/>
        <a:lstStyle/>
        <a:p>
          <a:endParaRPr lang="en-IN"/>
        </a:p>
      </dgm:t>
    </dgm:pt>
    <dgm:pt modelId="{FDF98BFA-150A-4FA9-82BB-7D0FE4D91486}">
      <dgm:prSet custT="1"/>
      <dgm:spPr/>
      <dgm:t>
        <a:bodyPr/>
        <a:lstStyle/>
        <a:p>
          <a:r>
            <a:rPr lang="en-US" sz="1600" b="1" dirty="0" smtClean="0"/>
            <a:t>Gender Role Differences: </a:t>
          </a:r>
          <a:r>
            <a:rPr lang="en-US" sz="1400" dirty="0" smtClean="0"/>
            <a:t>There were notable differences in perspectives between male and female respondents, with female participants more likely to emphasize the importance of equality in modern lifestyles</a:t>
          </a:r>
          <a:r>
            <a:rPr lang="en-US" sz="500" dirty="0" smtClean="0"/>
            <a:t>.</a:t>
          </a:r>
          <a:endParaRPr lang="en-IN" sz="500" dirty="0"/>
        </a:p>
      </dgm:t>
    </dgm:pt>
    <dgm:pt modelId="{BDF663EC-4705-4AC3-B66E-5A3F2BD8DFF1}" type="parTrans" cxnId="{D2C09E49-E8CD-442E-B5FD-BAF91AA67BBB}">
      <dgm:prSet/>
      <dgm:spPr/>
      <dgm:t>
        <a:bodyPr/>
        <a:lstStyle/>
        <a:p>
          <a:endParaRPr lang="en-IN"/>
        </a:p>
      </dgm:t>
    </dgm:pt>
    <dgm:pt modelId="{6C52CD6D-4B0B-4020-A7D4-2BA361B4E9AE}" type="sibTrans" cxnId="{D2C09E49-E8CD-442E-B5FD-BAF91AA67BBB}">
      <dgm:prSet/>
      <dgm:spPr/>
      <dgm:t>
        <a:bodyPr/>
        <a:lstStyle/>
        <a:p>
          <a:endParaRPr lang="en-IN"/>
        </a:p>
      </dgm:t>
    </dgm:pt>
    <dgm:pt modelId="{990CD7A8-3FA7-41B1-B32B-DC720D32FE8A}" type="pres">
      <dgm:prSet presAssocID="{A03C9F74-A7F6-4BDC-A6A2-254F7F6F40F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CD75808-B2FD-4C66-97B0-243445FA6AA6}" type="pres">
      <dgm:prSet presAssocID="{7E2E694F-5AC4-4421-9BB2-88EDB16A9C09}" presName="vertOne" presStyleCnt="0"/>
      <dgm:spPr/>
    </dgm:pt>
    <dgm:pt modelId="{F563662E-CD7E-4AAD-9099-80008A17EE37}" type="pres">
      <dgm:prSet presAssocID="{7E2E694F-5AC4-4421-9BB2-88EDB16A9C09}" presName="txOne" presStyleLbl="node0" presStyleIdx="0" presStyleCnt="5" custScaleX="2000000" custScaleY="138072" custLinFactX="303897" custLinFactNeighborX="400000" custLinFactNeighborY="1920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FC45AF-3AE7-49CF-B0FB-FC3EC498904A}" type="pres">
      <dgm:prSet presAssocID="{7E2E694F-5AC4-4421-9BB2-88EDB16A9C09}" presName="horzOne" presStyleCnt="0"/>
      <dgm:spPr/>
    </dgm:pt>
    <dgm:pt modelId="{B4DF533D-1A6F-4F0D-A37E-5F84BA1EF713}" type="pres">
      <dgm:prSet presAssocID="{7B7FF3B9-7C7E-462A-A02F-602FD4B35732}" presName="sibSpaceOne" presStyleCnt="0"/>
      <dgm:spPr/>
    </dgm:pt>
    <dgm:pt modelId="{588F3325-828B-4DC9-B0CE-4356AD4C575B}" type="pres">
      <dgm:prSet presAssocID="{B4F21321-92DA-450A-B7A0-D058EC65D7BF}" presName="vertOne" presStyleCnt="0"/>
      <dgm:spPr/>
    </dgm:pt>
    <dgm:pt modelId="{1875810B-ED39-4F12-8E41-8406725BDE9E}" type="pres">
      <dgm:prSet presAssocID="{B4F21321-92DA-450A-B7A0-D058EC65D7BF}" presName="txOne" presStyleLbl="node0" presStyleIdx="1" presStyleCnt="5" custScaleX="1177118" custScaleY="147264" custLinFactX="1300000" custLinFactNeighborX="1387334" custLinFactNeighborY="207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DC0A75-5CD6-498C-B07F-65A0F3F6E4A5}" type="pres">
      <dgm:prSet presAssocID="{B4F21321-92DA-450A-B7A0-D058EC65D7BF}" presName="horzOne" presStyleCnt="0"/>
      <dgm:spPr/>
    </dgm:pt>
    <dgm:pt modelId="{255CF7D0-179A-497E-B53C-4BAA548BFEDF}" type="pres">
      <dgm:prSet presAssocID="{E7B335FB-BE93-4C1A-B46D-A320F328D02E}" presName="sibSpaceOne" presStyleCnt="0"/>
      <dgm:spPr/>
    </dgm:pt>
    <dgm:pt modelId="{34156B7F-7C57-4D22-8B1C-9E8B1DE64DFE}" type="pres">
      <dgm:prSet presAssocID="{AB138953-01D4-4E9F-B20B-166D7A9B9190}" presName="vertOne" presStyleCnt="0"/>
      <dgm:spPr/>
    </dgm:pt>
    <dgm:pt modelId="{859599EF-188D-4EB4-9A85-54DBA5F69A3B}" type="pres">
      <dgm:prSet presAssocID="{AB138953-01D4-4E9F-B20B-166D7A9B9190}" presName="txOne" presStyleLbl="node0" presStyleIdx="2" presStyleCnt="5" custScaleX="1811278" custScaleY="84042" custLinFactX="-200000" custLinFactNeighborX="-211596" custLinFactNeighborY="575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6465E-3234-4BD9-BE88-6EE885960892}" type="pres">
      <dgm:prSet presAssocID="{AB138953-01D4-4E9F-B20B-166D7A9B9190}" presName="horzOne" presStyleCnt="0"/>
      <dgm:spPr/>
    </dgm:pt>
    <dgm:pt modelId="{F85BDCFC-216B-486F-829C-B368E64AD966}" type="pres">
      <dgm:prSet presAssocID="{08DFF99F-49D5-4D0A-AE65-16C995436C87}" presName="sibSpaceOne" presStyleCnt="0"/>
      <dgm:spPr/>
    </dgm:pt>
    <dgm:pt modelId="{7D261AC1-D65A-4375-8F85-BC5A29E203CD}" type="pres">
      <dgm:prSet presAssocID="{D72FB03C-E020-443F-9957-F8D5250D57C8}" presName="vertOne" presStyleCnt="0"/>
      <dgm:spPr/>
    </dgm:pt>
    <dgm:pt modelId="{84A2B1A5-C0AC-48DE-A6CE-3C06439BC994}" type="pres">
      <dgm:prSet presAssocID="{D72FB03C-E020-443F-9957-F8D5250D57C8}" presName="txOne" presStyleLbl="node0" presStyleIdx="3" presStyleCnt="5" custScaleX="1777668" custScaleY="77239" custLinFactX="-1100000" custLinFactNeighborX="-1126796" custLinFactNeighborY="9385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15DE14-08D8-4163-9660-452D10EE7AB2}" type="pres">
      <dgm:prSet presAssocID="{D72FB03C-E020-443F-9957-F8D5250D57C8}" presName="horzOne" presStyleCnt="0"/>
      <dgm:spPr/>
    </dgm:pt>
    <dgm:pt modelId="{F016F839-E66A-4A05-8264-3EF83AF969FD}" type="pres">
      <dgm:prSet presAssocID="{96ABABD5-D720-4A00-893A-3B59AD71FEEF}" presName="sibSpaceOne" presStyleCnt="0"/>
      <dgm:spPr/>
    </dgm:pt>
    <dgm:pt modelId="{C5847B8F-1297-4120-B90C-08D4000FF13A}" type="pres">
      <dgm:prSet presAssocID="{FDF98BFA-150A-4FA9-82BB-7D0FE4D91486}" presName="vertOne" presStyleCnt="0"/>
      <dgm:spPr/>
    </dgm:pt>
    <dgm:pt modelId="{67558FC0-B3A2-425A-8771-0E6862F939A1}" type="pres">
      <dgm:prSet presAssocID="{FDF98BFA-150A-4FA9-82BB-7D0FE4D91486}" presName="txOne" presStyleLbl="node0" presStyleIdx="4" presStyleCnt="5" custScaleX="2000000" custScaleY="183839" custLinFactX="-400000" custLinFactNeighborX="-437150" custLinFactNeighborY="10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43027D-F705-4526-B880-92A438EDFE7D}" type="pres">
      <dgm:prSet presAssocID="{FDF98BFA-150A-4FA9-82BB-7D0FE4D91486}" presName="horzOne" presStyleCnt="0"/>
      <dgm:spPr/>
    </dgm:pt>
  </dgm:ptLst>
  <dgm:cxnLst>
    <dgm:cxn modelId="{D2C09E49-E8CD-442E-B5FD-BAF91AA67BBB}" srcId="{A03C9F74-A7F6-4BDC-A6A2-254F7F6F40F2}" destId="{FDF98BFA-150A-4FA9-82BB-7D0FE4D91486}" srcOrd="4" destOrd="0" parTransId="{BDF663EC-4705-4AC3-B66E-5A3F2BD8DFF1}" sibTransId="{6C52CD6D-4B0B-4020-A7D4-2BA361B4E9AE}"/>
    <dgm:cxn modelId="{879C2AF5-1F75-4F83-BFFE-B0ED8C0AD842}" srcId="{A03C9F74-A7F6-4BDC-A6A2-254F7F6F40F2}" destId="{AB138953-01D4-4E9F-B20B-166D7A9B9190}" srcOrd="2" destOrd="0" parTransId="{89C57808-51A6-4F57-952C-4AB731B4C3F8}" sibTransId="{08DFF99F-49D5-4D0A-AE65-16C995436C87}"/>
    <dgm:cxn modelId="{8D490DE3-F2C8-43B4-BEB3-1EE03DCF96E7}" srcId="{A03C9F74-A7F6-4BDC-A6A2-254F7F6F40F2}" destId="{D72FB03C-E020-443F-9957-F8D5250D57C8}" srcOrd="3" destOrd="0" parTransId="{C0DB8251-2B85-4198-B013-3A1E29A0175A}" sibTransId="{96ABABD5-D720-4A00-893A-3B59AD71FEEF}"/>
    <dgm:cxn modelId="{8DB572D8-1D28-4CA9-8716-C1C4F7F57139}" type="presOf" srcId="{D72FB03C-E020-443F-9957-F8D5250D57C8}" destId="{84A2B1A5-C0AC-48DE-A6CE-3C06439BC994}" srcOrd="0" destOrd="0" presId="urn:microsoft.com/office/officeart/2005/8/layout/hierarchy4"/>
    <dgm:cxn modelId="{1C17DBC9-F7F6-4DA3-B350-30F5120B9E54}" srcId="{A03C9F74-A7F6-4BDC-A6A2-254F7F6F40F2}" destId="{B4F21321-92DA-450A-B7A0-D058EC65D7BF}" srcOrd="1" destOrd="0" parTransId="{AACC6056-C6F7-45EB-8151-0B42DCA9F6B7}" sibTransId="{E7B335FB-BE93-4C1A-B46D-A320F328D02E}"/>
    <dgm:cxn modelId="{9BA5CA64-CD03-4C42-98A5-BF5E6055DFCB}" type="presOf" srcId="{AB138953-01D4-4E9F-B20B-166D7A9B9190}" destId="{859599EF-188D-4EB4-9A85-54DBA5F69A3B}" srcOrd="0" destOrd="0" presId="urn:microsoft.com/office/officeart/2005/8/layout/hierarchy4"/>
    <dgm:cxn modelId="{413861FE-D918-4983-B2DB-1C27933286CC}" type="presOf" srcId="{A03C9F74-A7F6-4BDC-A6A2-254F7F6F40F2}" destId="{990CD7A8-3FA7-41B1-B32B-DC720D32FE8A}" srcOrd="0" destOrd="0" presId="urn:microsoft.com/office/officeart/2005/8/layout/hierarchy4"/>
    <dgm:cxn modelId="{FEDEECB0-A59A-43CF-AC5E-AF4B2BB30F8F}" type="presOf" srcId="{FDF98BFA-150A-4FA9-82BB-7D0FE4D91486}" destId="{67558FC0-B3A2-425A-8771-0E6862F939A1}" srcOrd="0" destOrd="0" presId="urn:microsoft.com/office/officeart/2005/8/layout/hierarchy4"/>
    <dgm:cxn modelId="{9EC01B11-878E-49CD-AE82-12089292C893}" type="presOf" srcId="{B4F21321-92DA-450A-B7A0-D058EC65D7BF}" destId="{1875810B-ED39-4F12-8E41-8406725BDE9E}" srcOrd="0" destOrd="0" presId="urn:microsoft.com/office/officeart/2005/8/layout/hierarchy4"/>
    <dgm:cxn modelId="{7310EB43-8E39-4E74-ADEA-96D06027C01B}" type="presOf" srcId="{7E2E694F-5AC4-4421-9BB2-88EDB16A9C09}" destId="{F563662E-CD7E-4AAD-9099-80008A17EE37}" srcOrd="0" destOrd="0" presId="urn:microsoft.com/office/officeart/2005/8/layout/hierarchy4"/>
    <dgm:cxn modelId="{DA7CE876-BA84-4FFC-BFC1-DE865FDAD198}" srcId="{A03C9F74-A7F6-4BDC-A6A2-254F7F6F40F2}" destId="{7E2E694F-5AC4-4421-9BB2-88EDB16A9C09}" srcOrd="0" destOrd="0" parTransId="{75F0D887-EC67-4F1C-98EA-FCBA17CA57BA}" sibTransId="{7B7FF3B9-7C7E-462A-A02F-602FD4B35732}"/>
    <dgm:cxn modelId="{24EB5A7C-DEDA-4D83-8411-D251ABE43E88}" type="presParOf" srcId="{990CD7A8-3FA7-41B1-B32B-DC720D32FE8A}" destId="{5CD75808-B2FD-4C66-97B0-243445FA6AA6}" srcOrd="0" destOrd="0" presId="urn:microsoft.com/office/officeart/2005/8/layout/hierarchy4"/>
    <dgm:cxn modelId="{B324C7B9-D8A2-44D6-9D8E-06908488BDFE}" type="presParOf" srcId="{5CD75808-B2FD-4C66-97B0-243445FA6AA6}" destId="{F563662E-CD7E-4AAD-9099-80008A17EE37}" srcOrd="0" destOrd="0" presId="urn:microsoft.com/office/officeart/2005/8/layout/hierarchy4"/>
    <dgm:cxn modelId="{8784D256-2D81-4F95-856B-3B9730A774C9}" type="presParOf" srcId="{5CD75808-B2FD-4C66-97B0-243445FA6AA6}" destId="{3EFC45AF-3AE7-49CF-B0FB-FC3EC498904A}" srcOrd="1" destOrd="0" presId="urn:microsoft.com/office/officeart/2005/8/layout/hierarchy4"/>
    <dgm:cxn modelId="{07BE3F45-081E-4196-A95A-C8991B17F12C}" type="presParOf" srcId="{990CD7A8-3FA7-41B1-B32B-DC720D32FE8A}" destId="{B4DF533D-1A6F-4F0D-A37E-5F84BA1EF713}" srcOrd="1" destOrd="0" presId="urn:microsoft.com/office/officeart/2005/8/layout/hierarchy4"/>
    <dgm:cxn modelId="{B1A7AA85-F9CB-4E6D-A345-9184498CACB1}" type="presParOf" srcId="{990CD7A8-3FA7-41B1-B32B-DC720D32FE8A}" destId="{588F3325-828B-4DC9-B0CE-4356AD4C575B}" srcOrd="2" destOrd="0" presId="urn:microsoft.com/office/officeart/2005/8/layout/hierarchy4"/>
    <dgm:cxn modelId="{8B55B95E-1BA2-4C11-8832-05483441A0E2}" type="presParOf" srcId="{588F3325-828B-4DC9-B0CE-4356AD4C575B}" destId="{1875810B-ED39-4F12-8E41-8406725BDE9E}" srcOrd="0" destOrd="0" presId="urn:microsoft.com/office/officeart/2005/8/layout/hierarchy4"/>
    <dgm:cxn modelId="{BC232AA6-21A2-45E7-B147-E00997ADB26C}" type="presParOf" srcId="{588F3325-828B-4DC9-B0CE-4356AD4C575B}" destId="{41DC0A75-5CD6-498C-B07F-65A0F3F6E4A5}" srcOrd="1" destOrd="0" presId="urn:microsoft.com/office/officeart/2005/8/layout/hierarchy4"/>
    <dgm:cxn modelId="{941B22FE-9575-4A6E-BDDE-2D3FEEAA29E8}" type="presParOf" srcId="{990CD7A8-3FA7-41B1-B32B-DC720D32FE8A}" destId="{255CF7D0-179A-497E-B53C-4BAA548BFEDF}" srcOrd="3" destOrd="0" presId="urn:microsoft.com/office/officeart/2005/8/layout/hierarchy4"/>
    <dgm:cxn modelId="{B624B40E-D4E6-4F1B-980A-67F411DB0674}" type="presParOf" srcId="{990CD7A8-3FA7-41B1-B32B-DC720D32FE8A}" destId="{34156B7F-7C57-4D22-8B1C-9E8B1DE64DFE}" srcOrd="4" destOrd="0" presId="urn:microsoft.com/office/officeart/2005/8/layout/hierarchy4"/>
    <dgm:cxn modelId="{AF9D58A3-B54F-497E-86D4-C12A2DA8C17F}" type="presParOf" srcId="{34156B7F-7C57-4D22-8B1C-9E8B1DE64DFE}" destId="{859599EF-188D-4EB4-9A85-54DBA5F69A3B}" srcOrd="0" destOrd="0" presId="urn:microsoft.com/office/officeart/2005/8/layout/hierarchy4"/>
    <dgm:cxn modelId="{C95FD5FC-CC19-4A20-9280-AA050C7C4D78}" type="presParOf" srcId="{34156B7F-7C57-4D22-8B1C-9E8B1DE64DFE}" destId="{EDC6465E-3234-4BD9-BE88-6EE885960892}" srcOrd="1" destOrd="0" presId="urn:microsoft.com/office/officeart/2005/8/layout/hierarchy4"/>
    <dgm:cxn modelId="{A871B9EB-D9A8-4737-8A1D-11B61F5C03B5}" type="presParOf" srcId="{990CD7A8-3FA7-41B1-B32B-DC720D32FE8A}" destId="{F85BDCFC-216B-486F-829C-B368E64AD966}" srcOrd="5" destOrd="0" presId="urn:microsoft.com/office/officeart/2005/8/layout/hierarchy4"/>
    <dgm:cxn modelId="{4D75EE4C-0129-4EF6-A7C6-B8E188642CD5}" type="presParOf" srcId="{990CD7A8-3FA7-41B1-B32B-DC720D32FE8A}" destId="{7D261AC1-D65A-4375-8F85-BC5A29E203CD}" srcOrd="6" destOrd="0" presId="urn:microsoft.com/office/officeart/2005/8/layout/hierarchy4"/>
    <dgm:cxn modelId="{ECA2C685-4D24-4D0F-B7E7-665C36EC1FC3}" type="presParOf" srcId="{7D261AC1-D65A-4375-8F85-BC5A29E203CD}" destId="{84A2B1A5-C0AC-48DE-A6CE-3C06439BC994}" srcOrd="0" destOrd="0" presId="urn:microsoft.com/office/officeart/2005/8/layout/hierarchy4"/>
    <dgm:cxn modelId="{268C5716-DD29-4C09-A34A-C2BE13515147}" type="presParOf" srcId="{7D261AC1-D65A-4375-8F85-BC5A29E203CD}" destId="{6F15DE14-08D8-4163-9660-452D10EE7AB2}" srcOrd="1" destOrd="0" presId="urn:microsoft.com/office/officeart/2005/8/layout/hierarchy4"/>
    <dgm:cxn modelId="{C9E6858B-8C9E-4498-AD28-768EA6784FBB}" type="presParOf" srcId="{990CD7A8-3FA7-41B1-B32B-DC720D32FE8A}" destId="{F016F839-E66A-4A05-8264-3EF83AF969FD}" srcOrd="7" destOrd="0" presId="urn:microsoft.com/office/officeart/2005/8/layout/hierarchy4"/>
    <dgm:cxn modelId="{9CA35151-75B1-430A-A3B3-4F284701BC26}" type="presParOf" srcId="{990CD7A8-3FA7-41B1-B32B-DC720D32FE8A}" destId="{C5847B8F-1297-4120-B90C-08D4000FF13A}" srcOrd="8" destOrd="0" presId="urn:microsoft.com/office/officeart/2005/8/layout/hierarchy4"/>
    <dgm:cxn modelId="{5D51BDFC-14CA-40F9-B5F6-06D633A1F4CE}" type="presParOf" srcId="{C5847B8F-1297-4120-B90C-08D4000FF13A}" destId="{67558FC0-B3A2-425A-8771-0E6862F939A1}" srcOrd="0" destOrd="0" presId="urn:microsoft.com/office/officeart/2005/8/layout/hierarchy4"/>
    <dgm:cxn modelId="{81863CAF-1B65-4140-A7FA-246DB672D02B}" type="presParOf" srcId="{C5847B8F-1297-4120-B90C-08D4000FF13A}" destId="{4043027D-F705-4526-B880-92A438EDFE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8B35C-DEDA-45AB-B773-FCDE58812B19}">
      <dsp:nvSpPr>
        <dsp:cNvPr id="0" name=""/>
        <dsp:cNvSpPr/>
      </dsp:nvSpPr>
      <dsp:spPr>
        <a:xfrm>
          <a:off x="2200" y="1651576"/>
          <a:ext cx="2264751" cy="616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Target Population</a:t>
          </a:r>
          <a:endParaRPr lang="en-IN" sz="1800" kern="1200" dirty="0"/>
        </a:p>
      </dsp:txBody>
      <dsp:txXfrm>
        <a:off x="2200" y="1651576"/>
        <a:ext cx="2264751" cy="616032"/>
      </dsp:txXfrm>
    </dsp:sp>
    <dsp:sp modelId="{DE942408-0027-4CFA-BB53-5F745987D8D2}">
      <dsp:nvSpPr>
        <dsp:cNvPr id="0" name=""/>
        <dsp:cNvSpPr/>
      </dsp:nvSpPr>
      <dsp:spPr>
        <a:xfrm>
          <a:off x="99745" y="2372948"/>
          <a:ext cx="2055433" cy="14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Young adult migrants in Mumbai</a:t>
          </a:r>
          <a:endParaRPr lang="en-IN" sz="1800" kern="1200" dirty="0"/>
        </a:p>
      </dsp:txBody>
      <dsp:txXfrm>
        <a:off x="99745" y="2372948"/>
        <a:ext cx="2055433" cy="1476400"/>
      </dsp:txXfrm>
    </dsp:sp>
    <dsp:sp modelId="{98C2B810-F782-44F4-A0A7-EDD2E14EF341}">
      <dsp:nvSpPr>
        <dsp:cNvPr id="0" name=""/>
        <dsp:cNvSpPr/>
      </dsp:nvSpPr>
      <dsp:spPr>
        <a:xfrm>
          <a:off x="2318101" y="1644821"/>
          <a:ext cx="2091388" cy="5981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Data Collection</a:t>
          </a:r>
          <a:endParaRPr lang="en-IN" sz="1800" kern="1200" dirty="0"/>
        </a:p>
      </dsp:txBody>
      <dsp:txXfrm>
        <a:off x="2318101" y="1644821"/>
        <a:ext cx="2091388" cy="598127"/>
      </dsp:txXfrm>
    </dsp:sp>
    <dsp:sp modelId="{43F421AA-9097-4090-B497-B01D8348BD78}">
      <dsp:nvSpPr>
        <dsp:cNvPr id="0" name=""/>
        <dsp:cNvSpPr/>
      </dsp:nvSpPr>
      <dsp:spPr>
        <a:xfrm>
          <a:off x="2431325" y="2367920"/>
          <a:ext cx="1864940" cy="15551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In-depth interviews with open-ended questions</a:t>
          </a:r>
          <a:endParaRPr lang="en-IN" sz="1800" kern="1200" dirty="0"/>
        </a:p>
      </dsp:txBody>
      <dsp:txXfrm>
        <a:off x="2431325" y="2367920"/>
        <a:ext cx="1864940" cy="1555122"/>
      </dsp:txXfrm>
    </dsp:sp>
    <dsp:sp modelId="{CF21DF21-3B21-42B3-A831-3FF8EEDB01CB}">
      <dsp:nvSpPr>
        <dsp:cNvPr id="0" name=""/>
        <dsp:cNvSpPr/>
      </dsp:nvSpPr>
      <dsp:spPr>
        <a:xfrm>
          <a:off x="4498845" y="1642775"/>
          <a:ext cx="3129509" cy="616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Confidentiality</a:t>
          </a:r>
          <a:endParaRPr lang="en-IN" sz="2000" kern="1200" dirty="0"/>
        </a:p>
      </dsp:txBody>
      <dsp:txXfrm>
        <a:off x="4498845" y="1642775"/>
        <a:ext cx="3129509" cy="616336"/>
      </dsp:txXfrm>
    </dsp:sp>
    <dsp:sp modelId="{1DE9ACE9-A3D4-4ED1-8796-6D9107D722CD}">
      <dsp:nvSpPr>
        <dsp:cNvPr id="0" name=""/>
        <dsp:cNvSpPr/>
      </dsp:nvSpPr>
      <dsp:spPr>
        <a:xfrm>
          <a:off x="4912049" y="2382671"/>
          <a:ext cx="2519267" cy="1363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All responses will be confidential </a:t>
          </a:r>
          <a:endParaRPr lang="en-IN" sz="1800" kern="1200" dirty="0"/>
        </a:p>
      </dsp:txBody>
      <dsp:txXfrm>
        <a:off x="4912049" y="2382671"/>
        <a:ext cx="2519267" cy="1363823"/>
      </dsp:txXfrm>
    </dsp:sp>
    <dsp:sp modelId="{6C94892E-78B7-4CBA-B0FE-2EA191AEA39E}">
      <dsp:nvSpPr>
        <dsp:cNvPr id="0" name=""/>
        <dsp:cNvSpPr/>
      </dsp:nvSpPr>
      <dsp:spPr>
        <a:xfrm>
          <a:off x="7738566" y="1633810"/>
          <a:ext cx="2277841" cy="647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Sampling Technique</a:t>
          </a:r>
          <a:endParaRPr lang="en-IN" sz="1800" kern="1200" dirty="0"/>
        </a:p>
      </dsp:txBody>
      <dsp:txXfrm>
        <a:off x="7738566" y="1633810"/>
        <a:ext cx="2277841" cy="647290"/>
      </dsp:txXfrm>
    </dsp:sp>
    <dsp:sp modelId="{91159487-F20A-48DE-93EF-E97A926BB733}">
      <dsp:nvSpPr>
        <dsp:cNvPr id="0" name=""/>
        <dsp:cNvSpPr/>
      </dsp:nvSpPr>
      <dsp:spPr>
        <a:xfrm>
          <a:off x="7843225" y="2356287"/>
          <a:ext cx="2013163" cy="134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We used </a:t>
          </a:r>
          <a:r>
            <a:rPr lang="en-IN" sz="1800" kern="1200" dirty="0" smtClean="0"/>
            <a:t>Convenience Sampling Method for the study.</a:t>
          </a:r>
          <a:endParaRPr lang="en-IN" sz="1800" kern="1200" dirty="0"/>
        </a:p>
      </dsp:txBody>
      <dsp:txXfrm>
        <a:off x="7843225" y="2356287"/>
        <a:ext cx="2013163" cy="134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D5014-481A-4085-9C3C-74A3BEB9269B}">
      <dsp:nvSpPr>
        <dsp:cNvPr id="0" name=""/>
        <dsp:cNvSpPr/>
      </dsp:nvSpPr>
      <dsp:spPr>
        <a:xfrm>
          <a:off x="82635" y="614"/>
          <a:ext cx="2962388" cy="1777433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Rich, Detailed Data</a:t>
          </a:r>
          <a:endParaRPr lang="en-IN" sz="3900" kern="1200" dirty="0"/>
        </a:p>
      </dsp:txBody>
      <dsp:txXfrm>
        <a:off x="82635" y="614"/>
        <a:ext cx="2962388" cy="1777433"/>
      </dsp:txXfrm>
    </dsp:sp>
    <dsp:sp modelId="{A24336C3-0889-4D5C-8DD9-4691A5D28487}">
      <dsp:nvSpPr>
        <dsp:cNvPr id="0" name=""/>
        <dsp:cNvSpPr/>
      </dsp:nvSpPr>
      <dsp:spPr>
        <a:xfrm>
          <a:off x="3423883" y="20912"/>
          <a:ext cx="2962388" cy="1777433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Flexibility</a:t>
          </a:r>
          <a:endParaRPr lang="en-IN" sz="3900" kern="1200" dirty="0"/>
        </a:p>
      </dsp:txBody>
      <dsp:txXfrm>
        <a:off x="3423883" y="20912"/>
        <a:ext cx="2962388" cy="1777433"/>
      </dsp:txXfrm>
    </dsp:sp>
    <dsp:sp modelId="{BEDD9F41-92C9-4064-A390-B354A7F79D5E}">
      <dsp:nvSpPr>
        <dsp:cNvPr id="0" name=""/>
        <dsp:cNvSpPr/>
      </dsp:nvSpPr>
      <dsp:spPr>
        <a:xfrm>
          <a:off x="1711948" y="2074286"/>
          <a:ext cx="2962388" cy="1777433"/>
        </a:xfrm>
        <a:prstGeom prst="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Personal Connection Building</a:t>
          </a:r>
          <a:endParaRPr lang="en-IN" sz="3900" kern="1200" dirty="0"/>
        </a:p>
      </dsp:txBody>
      <dsp:txXfrm>
        <a:off x="1711948" y="2074286"/>
        <a:ext cx="2962388" cy="1777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ED0B8-C287-45E7-967F-83AEDE9885E7}">
      <dsp:nvSpPr>
        <dsp:cNvPr id="0" name=""/>
        <dsp:cNvSpPr/>
      </dsp:nvSpPr>
      <dsp:spPr>
        <a:xfrm>
          <a:off x="0" y="416231"/>
          <a:ext cx="112630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B3251-6160-4ED6-9F0C-8136C06A7103}">
      <dsp:nvSpPr>
        <dsp:cNvPr id="0" name=""/>
        <dsp:cNvSpPr/>
      </dsp:nvSpPr>
      <dsp:spPr>
        <a:xfrm>
          <a:off x="545005" y="17711"/>
          <a:ext cx="10707294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03" tIns="0" rIns="2980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 get to know diverse perspectives on balancing modern lifestyle with family traditions and expectations.</a:t>
          </a:r>
          <a:endParaRPr lang="en-IN" sz="2400" kern="1200" dirty="0"/>
        </a:p>
      </dsp:txBody>
      <dsp:txXfrm>
        <a:off x="583913" y="56619"/>
        <a:ext cx="10629478" cy="719224"/>
      </dsp:txXfrm>
    </dsp:sp>
    <dsp:sp modelId="{409B139F-4144-4478-B758-33EC651C847A}">
      <dsp:nvSpPr>
        <dsp:cNvPr id="0" name=""/>
        <dsp:cNvSpPr/>
      </dsp:nvSpPr>
      <dsp:spPr>
        <a:xfrm>
          <a:off x="0" y="1640951"/>
          <a:ext cx="112630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6F25D-C816-4600-A0F7-7BDFC4D3A954}">
      <dsp:nvSpPr>
        <dsp:cNvPr id="0" name=""/>
        <dsp:cNvSpPr/>
      </dsp:nvSpPr>
      <dsp:spPr>
        <a:xfrm>
          <a:off x="536206" y="1242431"/>
          <a:ext cx="107241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03" tIns="0" rIns="2980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Participants shared their personal stories and revealed deep emotional connection to their cultural identities and family pressures</a:t>
          </a:r>
          <a:r>
            <a:rPr lang="en-US" sz="2700" kern="1200" dirty="0" smtClean="0"/>
            <a:t>.</a:t>
          </a:r>
          <a:endParaRPr lang="en-IN" sz="2700" kern="1200" dirty="0"/>
        </a:p>
      </dsp:txBody>
      <dsp:txXfrm>
        <a:off x="575114" y="1281339"/>
        <a:ext cx="10646304" cy="719224"/>
      </dsp:txXfrm>
    </dsp:sp>
    <dsp:sp modelId="{A6A4F49A-B3BA-4D13-AD73-D7E46A2FA310}">
      <dsp:nvSpPr>
        <dsp:cNvPr id="0" name=""/>
        <dsp:cNvSpPr/>
      </dsp:nvSpPr>
      <dsp:spPr>
        <a:xfrm>
          <a:off x="0" y="2865672"/>
          <a:ext cx="112630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8F60B-2F6B-40AF-8EBE-3D87D429BC59}">
      <dsp:nvSpPr>
        <dsp:cNvPr id="0" name=""/>
        <dsp:cNvSpPr/>
      </dsp:nvSpPr>
      <dsp:spPr>
        <a:xfrm>
          <a:off x="538967" y="2452637"/>
          <a:ext cx="107241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03" tIns="0" rIns="2980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Experienced significance of establishing Rapport with the participants</a:t>
          </a:r>
          <a:r>
            <a:rPr lang="en-US" sz="2700" kern="1200" dirty="0" smtClean="0"/>
            <a:t>.</a:t>
          </a:r>
          <a:endParaRPr lang="en-IN" sz="2700" kern="1200" dirty="0"/>
        </a:p>
      </dsp:txBody>
      <dsp:txXfrm>
        <a:off x="577875" y="2491545"/>
        <a:ext cx="10646304" cy="719224"/>
      </dsp:txXfrm>
    </dsp:sp>
    <dsp:sp modelId="{58BD3364-EF3F-40BB-916D-F57598988938}">
      <dsp:nvSpPr>
        <dsp:cNvPr id="0" name=""/>
        <dsp:cNvSpPr/>
      </dsp:nvSpPr>
      <dsp:spPr>
        <a:xfrm>
          <a:off x="0" y="4090392"/>
          <a:ext cx="112630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5BD1F-5A4B-4AA0-A732-3B99348127F5}">
      <dsp:nvSpPr>
        <dsp:cNvPr id="0" name=""/>
        <dsp:cNvSpPr/>
      </dsp:nvSpPr>
      <dsp:spPr>
        <a:xfrm>
          <a:off x="511458" y="3691872"/>
          <a:ext cx="1074327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03" tIns="0" rIns="29800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Gained insights into specific cultural nuances that influenced the experience of the young migrants.</a:t>
          </a:r>
          <a:endParaRPr lang="en-IN" sz="2400" kern="1200" dirty="0"/>
        </a:p>
      </dsp:txBody>
      <dsp:txXfrm>
        <a:off x="550366" y="3730780"/>
        <a:ext cx="10665463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3662E-CD7E-4AAD-9099-80008A17EE37}">
      <dsp:nvSpPr>
        <dsp:cNvPr id="0" name=""/>
        <dsp:cNvSpPr/>
      </dsp:nvSpPr>
      <dsp:spPr>
        <a:xfrm>
          <a:off x="826574" y="517176"/>
          <a:ext cx="2330356" cy="371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Family Dynamics</a:t>
          </a:r>
          <a:r>
            <a:rPr lang="en-US" sz="2300" kern="1200" dirty="0" smtClean="0"/>
            <a:t>: </a:t>
          </a:r>
          <a:r>
            <a:rPr lang="en-US" sz="1800" kern="1200" dirty="0" smtClean="0"/>
            <a:t>Family expectations play a significant role in shaping personal choices, with many participants feeling pressure to conform to traditional paths while striving for individual aspirations</a:t>
          </a:r>
          <a:endParaRPr lang="en-IN" sz="1800" kern="1200" dirty="0"/>
        </a:p>
      </dsp:txBody>
      <dsp:txXfrm>
        <a:off x="894828" y="585430"/>
        <a:ext cx="2193848" cy="3580457"/>
      </dsp:txXfrm>
    </dsp:sp>
    <dsp:sp modelId="{1875810B-ED39-4F12-8E41-8406725BDE9E}">
      <dsp:nvSpPr>
        <dsp:cNvPr id="0" name=""/>
        <dsp:cNvSpPr/>
      </dsp:nvSpPr>
      <dsp:spPr>
        <a:xfrm>
          <a:off x="5487562" y="557880"/>
          <a:ext cx="1371552" cy="3964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Influence of Peer Networks</a:t>
          </a:r>
          <a:r>
            <a:rPr lang="en-US" sz="1700" kern="1200" dirty="0" smtClean="0"/>
            <a:t>: Social circles and peer influences are crucial in shaping attitudes and choices</a:t>
          </a:r>
          <a:endParaRPr lang="en-IN" sz="1700" kern="1200" dirty="0"/>
        </a:p>
      </dsp:txBody>
      <dsp:txXfrm>
        <a:off x="5527733" y="598051"/>
        <a:ext cx="1291210" cy="3884076"/>
      </dsp:txXfrm>
    </dsp:sp>
    <dsp:sp modelId="{859599EF-188D-4EB4-9A85-54DBA5F69A3B}">
      <dsp:nvSpPr>
        <dsp:cNvPr id="0" name=""/>
        <dsp:cNvSpPr/>
      </dsp:nvSpPr>
      <dsp:spPr>
        <a:xfrm>
          <a:off x="3267884" y="155015"/>
          <a:ext cx="2110461" cy="2262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Adaptation: </a:t>
          </a:r>
          <a:r>
            <a:rPr lang="en-US" sz="1600" kern="1200" dirty="0" smtClean="0"/>
            <a:t>Participants demonstrate resilience and adaptability, developing effective coping strategies to navigate cultural tensions and personal identity conflicts</a:t>
          </a:r>
          <a:r>
            <a:rPr lang="en-US" sz="500" kern="1200" dirty="0" smtClean="0"/>
            <a:t>.</a:t>
          </a:r>
          <a:endParaRPr lang="en-IN" sz="500" kern="1200" dirty="0"/>
        </a:p>
      </dsp:txBody>
      <dsp:txXfrm>
        <a:off x="3329697" y="216828"/>
        <a:ext cx="1986835" cy="2138825"/>
      </dsp:txXfrm>
    </dsp:sp>
    <dsp:sp modelId="{84A2B1A5-C0AC-48DE-A6CE-3C06439BC994}">
      <dsp:nvSpPr>
        <dsp:cNvPr id="0" name=""/>
        <dsp:cNvSpPr/>
      </dsp:nvSpPr>
      <dsp:spPr>
        <a:xfrm>
          <a:off x="3282889" y="2526737"/>
          <a:ext cx="2071299" cy="2079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Stress</a:t>
          </a:r>
          <a:r>
            <a:rPr lang="en-US" sz="1600" kern="1200" dirty="0" smtClean="0"/>
            <a:t> : The struggle to meet both familial and personal expectations can lead to stress and identity confusion for some</a:t>
          </a:r>
          <a:endParaRPr lang="en-IN" sz="1600" kern="1200" dirty="0"/>
        </a:p>
      </dsp:txBody>
      <dsp:txXfrm>
        <a:off x="3343555" y="2587403"/>
        <a:ext cx="1949967" cy="1957979"/>
      </dsp:txXfrm>
    </dsp:sp>
    <dsp:sp modelId="{67558FC0-B3A2-425A-8771-0E6862F939A1}">
      <dsp:nvSpPr>
        <dsp:cNvPr id="0" name=""/>
        <dsp:cNvSpPr/>
      </dsp:nvSpPr>
      <dsp:spPr>
        <a:xfrm>
          <a:off x="6992949" y="337"/>
          <a:ext cx="2330356" cy="4949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Gender Role Differences: </a:t>
          </a:r>
          <a:r>
            <a:rPr lang="en-US" sz="1400" kern="1200" dirty="0" smtClean="0"/>
            <a:t>There were notable differences in perspectives between male and female respondents, with female participants more likely to emphasize the importance of equality in modern lifestyles</a:t>
          </a:r>
          <a:r>
            <a:rPr lang="en-US" sz="500" kern="1200" dirty="0" smtClean="0"/>
            <a:t>.</a:t>
          </a:r>
          <a:endParaRPr lang="en-IN" sz="500" kern="1200" dirty="0"/>
        </a:p>
      </dsp:txBody>
      <dsp:txXfrm>
        <a:off x="7061203" y="68591"/>
        <a:ext cx="2193848" cy="4812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20B6-00D6-432E-AA99-C9D8AAEA711E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FD20-8534-48B7-9A96-918A23A1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9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5FD20-8534-48B7-9A96-918A23A104A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8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48" y="1376987"/>
            <a:ext cx="10851937" cy="2509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Caught Between Cultures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How Young Migrant Adults </a:t>
            </a:r>
            <a:r>
              <a:rPr lang="en-US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in Mumbai Navigate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Traditional Family Expectations </a:t>
            </a:r>
            <a:r>
              <a:rPr lang="en-US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and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Modern Lifestyles </a:t>
            </a:r>
            <a:endParaRPr lang="en-IN" i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52" y="4575516"/>
            <a:ext cx="8689976" cy="172225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Priyanshu</a:t>
            </a:r>
            <a:r>
              <a:rPr lang="en-US" sz="72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72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Sharma</a:t>
            </a:r>
          </a:p>
          <a:p>
            <a:pPr algn="l"/>
            <a:r>
              <a:rPr lang="en-US" sz="72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Hari</a:t>
            </a:r>
            <a:r>
              <a:rPr lang="en-US" sz="72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Krishnan P</a:t>
            </a:r>
          </a:p>
          <a:p>
            <a:pPr algn="l"/>
            <a:r>
              <a:rPr lang="en-US" sz="7200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Harsha</a:t>
            </a:r>
            <a:r>
              <a:rPr lang="en-US" sz="72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72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Shyjilin</a:t>
            </a:r>
            <a:endParaRPr lang="en-US" sz="7200" i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pPr algn="l"/>
            <a:r>
              <a:rPr lang="en-US" sz="72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Sreya Bhattacharya</a:t>
            </a:r>
          </a:p>
          <a:p>
            <a:pPr algn="l"/>
            <a:endParaRPr lang="en-IN" sz="8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914" y="478972"/>
            <a:ext cx="64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INFERENCEs </a:t>
            </a:r>
            <a:r>
              <a:rPr lang="en-IN" sz="2800" dirty="0">
                <a:latin typeface="Algerian" panose="04020705040A02060702" pitchFamily="82" charset="0"/>
              </a:rPr>
              <a:t>Drawn from the Study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3924801"/>
              </p:ext>
            </p:extLst>
          </p:nvPr>
        </p:nvGraphicFramePr>
        <p:xfrm>
          <a:off x="1103085" y="1335313"/>
          <a:ext cx="10305143" cy="49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4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9714" y="232228"/>
            <a:ext cx="451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ANALYSIS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6627" y="755448"/>
            <a:ext cx="249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SANKY DIAGRAM 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9" y="1327275"/>
            <a:ext cx="5254832" cy="5199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9543" y="2082018"/>
            <a:ext cx="58782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The </a:t>
            </a:r>
            <a:r>
              <a:rPr lang="en-US" sz="1600" dirty="0">
                <a:latin typeface="Arial" panose="020B0604020202020204" pitchFamily="34" charset="0"/>
              </a:rPr>
              <a:t>Sankey diagram visually represents how young migrant adults in Mumbai navigate the balance between traditional family expectations and modern lifestyles.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latin typeface="Arial" panose="020B0604020202020204" pitchFamily="34" charset="0"/>
              </a:rPr>
              <a:t>Arrows </a:t>
            </a:r>
            <a:r>
              <a:rPr lang="en-US" sz="1600" dirty="0">
                <a:latin typeface="Arial" panose="020B0604020202020204" pitchFamily="34" charset="0"/>
              </a:rPr>
              <a:t>illustrate the influence of traditional values (family, community expectations) versus modern influences (education, peer </a:t>
            </a:r>
            <a:r>
              <a:rPr lang="en-US" sz="1600" dirty="0" smtClean="0">
                <a:latin typeface="Arial" panose="020B0604020202020204" pitchFamily="34" charset="0"/>
              </a:rPr>
              <a:t>interactions)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Emphasize </a:t>
            </a:r>
            <a:r>
              <a:rPr lang="en-US" dirty="0"/>
              <a:t>the complexity of their experiences, showing that many young adults experience a blend of both cultural influences, reflected in the overlapping flows</a:t>
            </a:r>
            <a:r>
              <a:rPr lang="en-US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/>
              <a:t>This </a:t>
            </a:r>
            <a:r>
              <a:rPr lang="en-US" dirty="0"/>
              <a:t>navigation impacts their identity, relationships, and future aspirations, as depicted in the varying widths of the </a:t>
            </a:r>
            <a:r>
              <a:rPr lang="en-US" dirty="0" smtClean="0"/>
              <a:t>arrows.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0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17" y="1147087"/>
            <a:ext cx="8649381" cy="5435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7306" y="406400"/>
            <a:ext cx="211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WORD CLOUD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7143" y="522514"/>
            <a:ext cx="346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CONCLUSION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57" y="1524000"/>
            <a:ext cx="112485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Complex Experiences</a:t>
            </a:r>
            <a:r>
              <a:rPr lang="en-US" sz="2000" dirty="0">
                <a:latin typeface="+mj-lt"/>
              </a:rPr>
              <a:t>: Young migrant adults navigate the demands of traditional family expectations alongside modern societal influences.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Cultural Embrace</a:t>
            </a:r>
            <a:r>
              <a:rPr lang="en-US" sz="2000" dirty="0">
                <a:latin typeface="+mj-lt"/>
              </a:rPr>
              <a:t>: Many participants accept family traditions while advocating for personal autonomy and equality.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Gender Role Insights</a:t>
            </a:r>
            <a:r>
              <a:rPr lang="en-US" sz="2000" dirty="0">
                <a:latin typeface="+mj-lt"/>
              </a:rPr>
              <a:t>: Female respondents emphasized the importance of equality in modern lifestyles, highlighting differing perspectives between genders.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Resilience and Adaptation</a:t>
            </a:r>
            <a:r>
              <a:rPr lang="en-US" sz="2000" dirty="0">
                <a:latin typeface="+mj-lt"/>
              </a:rPr>
              <a:t>: Participants demonstrated resilience, effectively negotiating their identities within cultural tensions.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Importance of Dialogue</a:t>
            </a:r>
            <a:r>
              <a:rPr lang="en-US" sz="2000" dirty="0">
                <a:latin typeface="+mj-lt"/>
              </a:rPr>
              <a:t>: Open communication within families is crucial for fostering understanding and support.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Need for Support Systems</a:t>
            </a:r>
            <a:r>
              <a:rPr lang="en-US" sz="2000" dirty="0">
                <a:latin typeface="+mj-lt"/>
              </a:rPr>
              <a:t>: There is a clear necessity for community and institutional support tailored to the unique challenges faced by young migrant adults</a:t>
            </a:r>
            <a:r>
              <a:rPr lang="en-US" sz="2000" dirty="0" smtClean="0">
                <a:latin typeface="+mj-lt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+mj-lt"/>
              </a:rPr>
              <a:t>Contribution to Understanding</a:t>
            </a:r>
            <a:r>
              <a:rPr lang="en-US" sz="2000" dirty="0">
                <a:latin typeface="+mj-lt"/>
              </a:rPr>
              <a:t>: The research provides valuable insights into the interplay of culture, identity, and modernity, laying the groundwork for further exploration and support initiatives.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2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2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562" y="1328737"/>
            <a:ext cx="7000875" cy="42005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9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467417" y="703384"/>
            <a:ext cx="331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OVERVIEW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895" y="1758462"/>
            <a:ext cx="114651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aim to understand how young migrant adults manage family expectations while pursuing independence and modern lifestyles.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explored the personal conflicts and emotional experiences of young adults who feel torn between traditional values and their desire for modern, independent lifestyles.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topic is highly relevant to the changing social dynamics in </a:t>
            </a:r>
            <a:r>
              <a:rPr lang="en-US" sz="2400" dirty="0" smtClean="0"/>
              <a:t>India. And </a:t>
            </a:r>
            <a:r>
              <a:rPr lang="en-US" sz="2400" dirty="0"/>
              <a:t>Mumbai being a metropolitan city blends modern influences with deep rooted traditional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insights gathered can help in understanding </a:t>
            </a:r>
            <a:r>
              <a:rPr lang="en-US" sz="2400" dirty="0" smtClean="0"/>
              <a:t>personal and emotional experiences of the young adults.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8340" y="703187"/>
            <a:ext cx="6316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latin typeface="Algerian" panose="04020705040A02060702" pitchFamily="82" charset="0"/>
              </a:rPr>
              <a:t>OBJECTIVEs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8643" y="1795710"/>
            <a:ext cx="10573554" cy="387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Explore Cultural Identity</a:t>
            </a:r>
            <a:r>
              <a:rPr lang="en-US" sz="2400" dirty="0"/>
              <a:t>: Investigate how young migrant adults perceive and navigate their cultural identities amidst traditional family expectations and modern lifestyles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Examine Family Influences</a:t>
            </a:r>
            <a:r>
              <a:rPr lang="en-US" sz="2400" dirty="0"/>
              <a:t>: Analyze the impact of familial expectations on personal choices related to education, career, and relationships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Assess Social Contexts</a:t>
            </a:r>
            <a:r>
              <a:rPr lang="en-US" sz="2400" dirty="0"/>
              <a:t>: Evaluate the role of peer </a:t>
            </a:r>
            <a:r>
              <a:rPr lang="en-US" sz="2400" dirty="0" smtClean="0"/>
              <a:t>influences and </a:t>
            </a:r>
            <a:r>
              <a:rPr lang="en-US" sz="2400" dirty="0"/>
              <a:t>community </a:t>
            </a:r>
            <a:r>
              <a:rPr lang="en-US" sz="2400" dirty="0" smtClean="0"/>
              <a:t>support in </a:t>
            </a:r>
            <a:r>
              <a:rPr lang="en-US" sz="2400" dirty="0"/>
              <a:t>shaping their experiences and choices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Highlight Individual Narratives</a:t>
            </a:r>
            <a:r>
              <a:rPr lang="en-US" sz="2400" dirty="0"/>
              <a:t>: Capture diverse personal stories to understand how factors like gender and socioeconomic status affect their navigation between cultures.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32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78" y="379283"/>
            <a:ext cx="238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STUDY AREA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229" y="1026854"/>
            <a:ext cx="108568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The study has been conducted in </a:t>
            </a:r>
            <a:r>
              <a:rPr lang="en-US" dirty="0" smtClean="0"/>
              <a:t>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9200" y="3504609"/>
            <a:ext cx="432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TISS</a:t>
            </a:r>
            <a:r>
              <a:rPr lang="en-US" dirty="0" smtClean="0"/>
              <a:t> </a:t>
            </a:r>
            <a:r>
              <a:rPr lang="en-US" dirty="0"/>
              <a:t>(Tata Institute for Social Sciences)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43" y="1593537"/>
            <a:ext cx="3247325" cy="1828185"/>
          </a:xfrm>
          <a:prstGeom prst="rect">
            <a:avLst/>
          </a:prstGeom>
        </p:spPr>
      </p:pic>
      <p:pic>
        <p:nvPicPr>
          <p:cNvPr id="1026" name="Picture 2" descr="International Institute for Population Sciences (IIP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6" y="1660324"/>
            <a:ext cx="2644154" cy="18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3200" y="322279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IIPS </a:t>
            </a:r>
            <a:r>
              <a:rPr lang="en-US" dirty="0"/>
              <a:t>(International Institute for Population sciences)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47" y="4267633"/>
            <a:ext cx="3535505" cy="20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114" y="711201"/>
            <a:ext cx="312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METHODOLOGY</a:t>
            </a:r>
            <a:endParaRPr lang="en-IN" sz="3200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8634202"/>
              </p:ext>
            </p:extLst>
          </p:nvPr>
        </p:nvGraphicFramePr>
        <p:xfrm>
          <a:off x="624113" y="711201"/>
          <a:ext cx="10784115" cy="557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6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1657" y="711201"/>
            <a:ext cx="806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Reason </a:t>
            </a:r>
            <a:r>
              <a:rPr lang="en-US" sz="2800" dirty="0">
                <a:latin typeface="Algerian" panose="04020705040A02060702" pitchFamily="82" charset="0"/>
              </a:rPr>
              <a:t>for Choosing In-Depth Interviews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2569028"/>
            <a:ext cx="11248571" cy="364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0404639"/>
              </p:ext>
            </p:extLst>
          </p:nvPr>
        </p:nvGraphicFramePr>
        <p:xfrm>
          <a:off x="3033485" y="1953382"/>
          <a:ext cx="6386286" cy="385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7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199" y="827315"/>
            <a:ext cx="76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STEPS WE USED IN THE IN-DEPTH INTERVIEW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55" y="1814284"/>
            <a:ext cx="111324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Define Objectives</a:t>
            </a:r>
            <a:r>
              <a:rPr lang="en-US" sz="2400" dirty="0">
                <a:latin typeface="+mj-lt"/>
              </a:rPr>
              <a:t>: Clarify the purpose and goals of the interviews.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Select Participants</a:t>
            </a:r>
            <a:r>
              <a:rPr lang="en-US" sz="2400" dirty="0">
                <a:latin typeface="+mj-lt"/>
              </a:rPr>
              <a:t>: Identify and recruit participants that fit the target population criteria.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Develop Interview Guide</a:t>
            </a:r>
            <a:r>
              <a:rPr lang="en-US" sz="2400" dirty="0">
                <a:latin typeface="+mj-lt"/>
              </a:rPr>
              <a:t>: Create a semi-structured guide with open-ended questions to facilitate discussion.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Build Rapport</a:t>
            </a:r>
            <a:r>
              <a:rPr lang="en-US" sz="2400" dirty="0">
                <a:latin typeface="+mj-lt"/>
              </a:rPr>
              <a:t>: Establish a comfortable and trusting environment with participants.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Conduct Interviews</a:t>
            </a:r>
            <a:r>
              <a:rPr lang="en-US" sz="2400" dirty="0">
                <a:latin typeface="+mj-lt"/>
              </a:rPr>
              <a:t>: Engage participants in conversation, encouraging them to share their experiences.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Record Data</a:t>
            </a:r>
            <a:r>
              <a:rPr lang="en-US" sz="2400" dirty="0">
                <a:latin typeface="+mj-lt"/>
              </a:rPr>
              <a:t>: Take </a:t>
            </a:r>
            <a:r>
              <a:rPr lang="en-US" sz="2400" dirty="0" smtClean="0">
                <a:latin typeface="+mj-lt"/>
              </a:rPr>
              <a:t>audio </a:t>
            </a:r>
            <a:r>
              <a:rPr lang="en-US" sz="2400" dirty="0">
                <a:latin typeface="+mj-lt"/>
              </a:rPr>
              <a:t>record interviews for accurate data </a:t>
            </a:r>
            <a:r>
              <a:rPr lang="en-US" sz="2400" dirty="0" smtClean="0">
                <a:latin typeface="+mj-lt"/>
              </a:rPr>
              <a:t>collection and made detailed transcripts.</a:t>
            </a:r>
            <a:endParaRPr lang="en-US" sz="24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+mj-lt"/>
              </a:rPr>
              <a:t>Analyze Responses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 smtClean="0">
                <a:latin typeface="+mj-lt"/>
              </a:rPr>
              <a:t>We analyzed data in Atlus.ti and </a:t>
            </a:r>
            <a:r>
              <a:rPr lang="en-US" sz="2400" dirty="0">
                <a:latin typeface="+mj-lt"/>
              </a:rPr>
              <a:t>interpret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identify themes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27877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43" y="653143"/>
            <a:ext cx="506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Field Experiences</a:t>
            </a:r>
            <a:endParaRPr lang="en-IN" sz="28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2390123"/>
              </p:ext>
            </p:extLst>
          </p:nvPr>
        </p:nvGraphicFramePr>
        <p:xfrm>
          <a:off x="551542" y="1553029"/>
          <a:ext cx="11263088" cy="478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5028" y="841829"/>
            <a:ext cx="728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DIFFICULTIES WE FACED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7" y="2583543"/>
            <a:ext cx="11088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Time Constraints</a:t>
            </a:r>
            <a:r>
              <a:rPr lang="en-US" sz="2000" dirty="0"/>
              <a:t>: Coordinating interview schedules was sometimes difficult, as participants balanced academic </a:t>
            </a:r>
            <a:r>
              <a:rPr lang="en-US" sz="2000" dirty="0" smtClean="0"/>
              <a:t>and work commitments.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Location </a:t>
            </a:r>
            <a:r>
              <a:rPr lang="en-US" sz="2000" b="1" dirty="0"/>
              <a:t>Constraints</a:t>
            </a:r>
            <a:r>
              <a:rPr lang="en-US" sz="2000" dirty="0"/>
              <a:t>: Finding quiet, comfortable spaces for interviews was occasionally challenging in busy </a:t>
            </a:r>
            <a:r>
              <a:rPr lang="en-US" sz="2000" dirty="0" smtClean="0"/>
              <a:t>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Sensitive Topics</a:t>
            </a:r>
            <a:r>
              <a:rPr lang="en-US" sz="2000" dirty="0"/>
              <a:t>: Discussing cultural pressures and personal struggles sometimes led to emotional responses, requiring careful navigation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Emotional Responses</a:t>
            </a:r>
            <a:r>
              <a:rPr lang="en-US" sz="2000" dirty="0"/>
              <a:t>: Participants sometimes shared deeply personal or painful experiences, which made it challenging to maintain a neutral stance during interviews.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29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161</TotalTime>
  <Words>876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Britannic Bold</vt:lpstr>
      <vt:lpstr>Calibri</vt:lpstr>
      <vt:lpstr>Tw Cen MT</vt:lpstr>
      <vt:lpstr>Wingdings</vt:lpstr>
      <vt:lpstr>Droplet</vt:lpstr>
      <vt:lpstr>Caught Between Cultures :  How Young Migrant Adults  in Mumbai Navigate Traditional Family Expectations  and Modern Lifestyles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Caught Between Cultures :  How Young Migrant Adults Navigate Traditional Family Expectations  and Modern Lifestyles</dc:title>
  <dc:creator>USER</dc:creator>
  <cp:lastModifiedBy>USER</cp:lastModifiedBy>
  <cp:revision>19</cp:revision>
  <dcterms:created xsi:type="dcterms:W3CDTF">2024-10-24T12:52:11Z</dcterms:created>
  <dcterms:modified xsi:type="dcterms:W3CDTF">2024-10-24T16:17:53Z</dcterms:modified>
</cp:coreProperties>
</file>