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8288000" cy="10287000"/>
  <p:notesSz cx="6858000" cy="9144000"/>
  <p:embeddedFontLst>
    <p:embeddedFont>
      <p:font typeface="Poppins Bold" panose="020B0604020202020204" charset="0"/>
      <p:regular r:id="rId28"/>
    </p:embeddedFont>
    <p:embeddedFont>
      <p:font typeface="DM Sans Bold" panose="020B0604020202020204" charset="0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Poppins" panose="020B0604020202020204" charset="0"/>
      <p:regular r:id="rId34"/>
    </p:embeddedFont>
    <p:embeddedFont>
      <p:font typeface="Canva Sans" panose="020B0604020202020204" charset="0"/>
      <p:regular r:id="rId35"/>
    </p:embeddedFont>
    <p:embeddedFont>
      <p:font typeface="Poppins Ultra-Bold" panose="020B0604020202020204" charset="0"/>
      <p:regular r:id="rId36"/>
    </p:embeddedFont>
    <p:embeddedFont>
      <p:font typeface="DM Sans" panose="020B0604020202020204" charset="0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9.sv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sv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40.sv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139919">
            <a:off x="1471872" y="-353922"/>
            <a:ext cx="1849780" cy="2382621"/>
          </a:xfrm>
          <a:custGeom>
            <a:avLst/>
            <a:gdLst/>
            <a:ahLst/>
            <a:cxnLst/>
            <a:rect l="l" t="t" r="r" b="b"/>
            <a:pathLst>
              <a:path w="1849780" h="2382621">
                <a:moveTo>
                  <a:pt x="0" y="0"/>
                </a:moveTo>
                <a:lnTo>
                  <a:pt x="1849780" y="0"/>
                </a:lnTo>
                <a:lnTo>
                  <a:pt x="1849780" y="2382621"/>
                </a:lnTo>
                <a:lnTo>
                  <a:pt x="0" y="23826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396647" y="710953"/>
            <a:ext cx="9144259" cy="3155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82"/>
              </a:lnSpc>
            </a:pPr>
            <a:r>
              <a:rPr lang="en-US" sz="5382" b="1" spc="-107">
                <a:solidFill>
                  <a:srgbClr val="7B6AB2"/>
                </a:solidFill>
                <a:latin typeface="Poppins Bold"/>
                <a:ea typeface="Poppins Bold"/>
                <a:cs typeface="Poppins Bold"/>
                <a:sym typeface="Poppins Bold"/>
              </a:rPr>
              <a:t> EXPLORING THE FACTORS AFFECTING CONTRACEPTION USE OF ELIGIBLE COUPLES</a:t>
            </a:r>
          </a:p>
          <a:p>
            <a:pPr algn="ctr">
              <a:lnSpc>
                <a:spcPts val="3082"/>
              </a:lnSpc>
            </a:pPr>
            <a:r>
              <a:rPr lang="en-US" sz="3082" b="1" spc="-61">
                <a:solidFill>
                  <a:srgbClr val="7B6AB2"/>
                </a:solidFill>
                <a:latin typeface="Poppins Bold"/>
                <a:ea typeface="Poppins Bold"/>
                <a:cs typeface="Poppins Bold"/>
                <a:sym typeface="Poppins Bold"/>
              </a:rPr>
              <a:t> RI BHOI, MEGHALAYA</a:t>
            </a:r>
          </a:p>
        </p:txBody>
      </p:sp>
      <p:sp>
        <p:nvSpPr>
          <p:cNvPr id="4" name="Freeform 4"/>
          <p:cNvSpPr/>
          <p:nvPr/>
        </p:nvSpPr>
        <p:spPr>
          <a:xfrm>
            <a:off x="6814851" y="7275985"/>
            <a:ext cx="5188816" cy="2303822"/>
          </a:xfrm>
          <a:custGeom>
            <a:avLst/>
            <a:gdLst/>
            <a:ahLst/>
            <a:cxnLst/>
            <a:rect l="l" t="t" r="r" b="b"/>
            <a:pathLst>
              <a:path w="5188816" h="2303822">
                <a:moveTo>
                  <a:pt x="0" y="0"/>
                </a:moveTo>
                <a:lnTo>
                  <a:pt x="5188816" y="0"/>
                </a:lnTo>
                <a:lnTo>
                  <a:pt x="5188816" y="2303822"/>
                </a:lnTo>
                <a:lnTo>
                  <a:pt x="0" y="23038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42" r="-542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1042" y="2264898"/>
            <a:ext cx="3044952" cy="4114800"/>
          </a:xfrm>
          <a:custGeom>
            <a:avLst/>
            <a:gdLst/>
            <a:ahLst/>
            <a:cxnLst/>
            <a:rect l="l" t="t" r="r" b="b"/>
            <a:pathLst>
              <a:path w="3044952" h="4114800">
                <a:moveTo>
                  <a:pt x="0" y="0"/>
                </a:moveTo>
                <a:lnTo>
                  <a:pt x="3044952" y="0"/>
                </a:lnTo>
                <a:lnTo>
                  <a:pt x="30449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48659" y="7553728"/>
            <a:ext cx="1648103" cy="3001512"/>
          </a:xfrm>
          <a:custGeom>
            <a:avLst/>
            <a:gdLst/>
            <a:ahLst/>
            <a:cxnLst/>
            <a:rect l="l" t="t" r="r" b="b"/>
            <a:pathLst>
              <a:path w="1648103" h="3001512">
                <a:moveTo>
                  <a:pt x="0" y="0"/>
                </a:moveTo>
                <a:lnTo>
                  <a:pt x="1648103" y="0"/>
                </a:lnTo>
                <a:lnTo>
                  <a:pt x="1648103" y="3001512"/>
                </a:lnTo>
                <a:lnTo>
                  <a:pt x="0" y="30015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149797" y="3866468"/>
            <a:ext cx="2964332" cy="2322958"/>
          </a:xfrm>
          <a:custGeom>
            <a:avLst/>
            <a:gdLst/>
            <a:ahLst/>
            <a:cxnLst/>
            <a:rect l="l" t="t" r="r" b="b"/>
            <a:pathLst>
              <a:path w="2964332" h="2322958">
                <a:moveTo>
                  <a:pt x="0" y="0"/>
                </a:moveTo>
                <a:lnTo>
                  <a:pt x="2964332" y="0"/>
                </a:lnTo>
                <a:lnTo>
                  <a:pt x="2964332" y="2322959"/>
                </a:lnTo>
                <a:lnTo>
                  <a:pt x="0" y="232295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1269893">
            <a:off x="14717836" y="8008789"/>
            <a:ext cx="3107760" cy="3142036"/>
          </a:xfrm>
          <a:custGeom>
            <a:avLst/>
            <a:gdLst/>
            <a:ahLst/>
            <a:cxnLst/>
            <a:rect l="l" t="t" r="r" b="b"/>
            <a:pathLst>
              <a:path w="3107760" h="3142036">
                <a:moveTo>
                  <a:pt x="0" y="0"/>
                </a:moveTo>
                <a:lnTo>
                  <a:pt x="3107759" y="0"/>
                </a:lnTo>
                <a:lnTo>
                  <a:pt x="3107759" y="3142036"/>
                </a:lnTo>
                <a:lnTo>
                  <a:pt x="0" y="314203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707508" y="5278675"/>
            <a:ext cx="8872984" cy="1045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Presented by: Lakhi Mondal, Sreya Bhattacharya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The Hans Foundation – MEL Interns</a:t>
            </a:r>
          </a:p>
        </p:txBody>
      </p:sp>
      <p:sp>
        <p:nvSpPr>
          <p:cNvPr id="10" name="Freeform 10"/>
          <p:cNvSpPr/>
          <p:nvPr/>
        </p:nvSpPr>
        <p:spPr>
          <a:xfrm>
            <a:off x="13956240" y="0"/>
            <a:ext cx="4032569" cy="2742147"/>
          </a:xfrm>
          <a:custGeom>
            <a:avLst/>
            <a:gdLst/>
            <a:ahLst/>
            <a:cxnLst/>
            <a:rect l="l" t="t" r="r" b="b"/>
            <a:pathLst>
              <a:path w="4032569" h="2742147">
                <a:moveTo>
                  <a:pt x="0" y="0"/>
                </a:moveTo>
                <a:lnTo>
                  <a:pt x="4032569" y="0"/>
                </a:lnTo>
                <a:lnTo>
                  <a:pt x="4032569" y="2742147"/>
                </a:lnTo>
                <a:lnTo>
                  <a:pt x="0" y="274214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310262" y="5645339"/>
            <a:ext cx="2318563" cy="4061178"/>
          </a:xfrm>
          <a:custGeom>
            <a:avLst/>
            <a:gdLst/>
            <a:ahLst/>
            <a:cxnLst/>
            <a:rect l="l" t="t" r="r" b="b"/>
            <a:pathLst>
              <a:path w="2318563" h="4061178">
                <a:moveTo>
                  <a:pt x="0" y="0"/>
                </a:moveTo>
                <a:lnTo>
                  <a:pt x="2318564" y="0"/>
                </a:lnTo>
                <a:lnTo>
                  <a:pt x="2318564" y="4061178"/>
                </a:lnTo>
                <a:lnTo>
                  <a:pt x="0" y="40611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8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99873" y="928370"/>
            <a:ext cx="5880125" cy="866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14"/>
              </a:lnSpc>
              <a:spcBef>
                <a:spcPct val="0"/>
              </a:spcBef>
            </a:pPr>
            <a:r>
              <a:rPr lang="en-US" sz="4867" b="1">
                <a:solidFill>
                  <a:srgbClr val="978168"/>
                </a:solidFill>
                <a:latin typeface="Poppins Bold"/>
                <a:ea typeface="Poppins Bold"/>
                <a:cs typeface="Poppins Bold"/>
                <a:sym typeface="Poppins Bold"/>
              </a:rPr>
              <a:t>OTHER FINDINGS: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84273" y="3458520"/>
            <a:ext cx="14356464" cy="3255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3399" lvl="1" indent="-396699" algn="l">
              <a:lnSpc>
                <a:spcPts val="5144"/>
              </a:lnSpc>
              <a:buFont typeface="Arial"/>
              <a:buChar char="•"/>
            </a:pPr>
            <a:r>
              <a:rPr lang="en-US" sz="3674">
                <a:solidFill>
                  <a:srgbClr val="978168"/>
                </a:solidFill>
                <a:latin typeface="Poppins"/>
                <a:ea typeface="Poppins"/>
                <a:cs typeface="Poppins"/>
                <a:sym typeface="Poppins"/>
              </a:rPr>
              <a:t>Misconceptions persist; fear of side effects observed</a:t>
            </a:r>
          </a:p>
          <a:p>
            <a:pPr algn="l">
              <a:lnSpc>
                <a:spcPts val="5144"/>
              </a:lnSpc>
            </a:pPr>
            <a:endParaRPr lang="en-US" sz="3674">
              <a:solidFill>
                <a:srgbClr val="97816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793399" lvl="1" indent="-396699" algn="l">
              <a:lnSpc>
                <a:spcPts val="5144"/>
              </a:lnSpc>
              <a:buFont typeface="Arial"/>
              <a:buChar char="•"/>
            </a:pPr>
            <a:r>
              <a:rPr lang="en-US" sz="3674">
                <a:solidFill>
                  <a:srgbClr val="978168"/>
                </a:solidFill>
                <a:latin typeface="Poppins"/>
                <a:ea typeface="Poppins"/>
                <a:cs typeface="Poppins"/>
                <a:sym typeface="Poppins"/>
              </a:rPr>
              <a:t>Male respondents shy or hesitant to discuss openly</a:t>
            </a:r>
          </a:p>
          <a:p>
            <a:pPr algn="l">
              <a:lnSpc>
                <a:spcPts val="5144"/>
              </a:lnSpc>
            </a:pPr>
            <a:endParaRPr lang="en-US" sz="3674">
              <a:solidFill>
                <a:srgbClr val="97816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793399" lvl="1" indent="-396699" algn="l">
              <a:lnSpc>
                <a:spcPts val="5144"/>
              </a:lnSpc>
              <a:buFont typeface="Arial"/>
              <a:buChar char="•"/>
            </a:pPr>
            <a:r>
              <a:rPr lang="en-US" sz="3674">
                <a:solidFill>
                  <a:srgbClr val="978168"/>
                </a:solidFill>
                <a:latin typeface="Poppins"/>
                <a:ea typeface="Poppins"/>
                <a:cs typeface="Poppins"/>
                <a:sym typeface="Poppins"/>
              </a:rPr>
              <a:t>Need for improved male-targeted IEC and peer education</a:t>
            </a:r>
          </a:p>
        </p:txBody>
      </p:sp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890692" y="3580599"/>
            <a:ext cx="10989989" cy="2046885"/>
          </a:xfrm>
          <a:custGeom>
            <a:avLst/>
            <a:gdLst/>
            <a:ahLst/>
            <a:cxnLst/>
            <a:rect l="l" t="t" r="r" b="b"/>
            <a:pathLst>
              <a:path w="10989989" h="2046885">
                <a:moveTo>
                  <a:pt x="0" y="0"/>
                </a:moveTo>
                <a:lnTo>
                  <a:pt x="10989989" y="0"/>
                </a:lnTo>
                <a:lnTo>
                  <a:pt x="10989989" y="2046886"/>
                </a:lnTo>
                <a:lnTo>
                  <a:pt x="0" y="20468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46400" y="1830180"/>
            <a:ext cx="5836758" cy="7625219"/>
          </a:xfrm>
          <a:custGeom>
            <a:avLst/>
            <a:gdLst/>
            <a:ahLst/>
            <a:cxnLst/>
            <a:rect l="l" t="t" r="r" b="b"/>
            <a:pathLst>
              <a:path w="5836758" h="7625219">
                <a:moveTo>
                  <a:pt x="0" y="0"/>
                </a:moveTo>
                <a:lnTo>
                  <a:pt x="5836759" y="0"/>
                </a:lnTo>
                <a:lnTo>
                  <a:pt x="5836759" y="7625219"/>
                </a:lnTo>
                <a:lnTo>
                  <a:pt x="0" y="76252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153400" y="3839331"/>
            <a:ext cx="6657264" cy="1319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260"/>
              </a:lnSpc>
              <a:spcBef>
                <a:spcPct val="0"/>
              </a:spcBef>
            </a:pPr>
            <a:r>
              <a:rPr lang="en-US" sz="7329" b="1" dirty="0">
                <a:solidFill>
                  <a:srgbClr val="2F8A51"/>
                </a:solidFill>
                <a:latin typeface="Poppins Bold"/>
                <a:ea typeface="Poppins Bold"/>
                <a:cs typeface="Poppins Bold"/>
                <a:sym typeface="Poppins Bold"/>
              </a:rPr>
              <a:t>KEY FINDINGS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610600" y="5909076"/>
            <a:ext cx="6389956" cy="58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49"/>
              </a:lnSpc>
              <a:spcBef>
                <a:spcPct val="0"/>
              </a:spcBef>
            </a:pPr>
            <a:r>
              <a:rPr lang="en-US" sz="3099" b="1" dirty="0">
                <a:solidFill>
                  <a:srgbClr val="7ED957"/>
                </a:solidFill>
                <a:latin typeface="Poppins Bold"/>
                <a:ea typeface="Poppins Bold"/>
                <a:cs typeface="Poppins Bold"/>
                <a:sym typeface="Poppins Bold"/>
              </a:rPr>
              <a:t>FEMALE RESPONDENTS</a:t>
            </a:r>
          </a:p>
        </p:txBody>
      </p:sp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20442" y="245502"/>
            <a:ext cx="12237591" cy="8038418"/>
          </a:xfrm>
          <a:custGeom>
            <a:avLst/>
            <a:gdLst/>
            <a:ahLst/>
            <a:cxnLst/>
            <a:rect l="l" t="t" r="r" b="b"/>
            <a:pathLst>
              <a:path w="12237591" h="8038418">
                <a:moveTo>
                  <a:pt x="0" y="0"/>
                </a:moveTo>
                <a:lnTo>
                  <a:pt x="12237591" y="0"/>
                </a:lnTo>
                <a:lnTo>
                  <a:pt x="12237591" y="8038418"/>
                </a:lnTo>
                <a:lnTo>
                  <a:pt x="0" y="80384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9139238" y="4379330"/>
            <a:ext cx="9525" cy="1302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20"/>
              </a:lnSpc>
              <a:spcBef>
                <a:spcPct val="0"/>
              </a:spcBef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1928887" y="8526445"/>
            <a:ext cx="14420701" cy="516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0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70% of the respondents intend to use contraception in future; 19% say no, 11% unsure </a:t>
            </a:r>
          </a:p>
        </p:txBody>
      </p:sp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03243" y="322616"/>
            <a:ext cx="12634031" cy="7593859"/>
          </a:xfrm>
          <a:custGeom>
            <a:avLst/>
            <a:gdLst/>
            <a:ahLst/>
            <a:cxnLst/>
            <a:rect l="l" t="t" r="r" b="b"/>
            <a:pathLst>
              <a:path w="12634031" h="7593859">
                <a:moveTo>
                  <a:pt x="0" y="0"/>
                </a:moveTo>
                <a:lnTo>
                  <a:pt x="12634031" y="0"/>
                </a:lnTo>
                <a:lnTo>
                  <a:pt x="12634031" y="7593859"/>
                </a:lnTo>
                <a:lnTo>
                  <a:pt x="0" y="75938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3901976" y="8092470"/>
            <a:ext cx="10484048" cy="1977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Chart shows highest knowledge of Oral pills (80.9%) and lowest </a:t>
            </a:r>
          </a:p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for foam/jelly &amp; diaphragm (0%). </a:t>
            </a:r>
          </a:p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There is a high awareness of pills, injectables, condoms </a:t>
            </a:r>
          </a:p>
          <a:p>
            <a:pPr algn="ctr">
              <a:lnSpc>
                <a:spcPts val="3900"/>
              </a:lnSpc>
              <a:spcBef>
                <a:spcPct val="0"/>
              </a:spcBef>
            </a:pPr>
            <a:endParaRPr lang="en-US" sz="26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78757" y="569016"/>
            <a:ext cx="12140595" cy="7297273"/>
          </a:xfrm>
          <a:custGeom>
            <a:avLst/>
            <a:gdLst/>
            <a:ahLst/>
            <a:cxnLst/>
            <a:rect l="l" t="t" r="r" b="b"/>
            <a:pathLst>
              <a:path w="12140595" h="7297273">
                <a:moveTo>
                  <a:pt x="0" y="0"/>
                </a:moveTo>
                <a:lnTo>
                  <a:pt x="12140595" y="0"/>
                </a:lnTo>
                <a:lnTo>
                  <a:pt x="12140595" y="7297273"/>
                </a:lnTo>
                <a:lnTo>
                  <a:pt x="0" y="729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1757437" y="8017439"/>
            <a:ext cx="14773126" cy="986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Top barriers to use contraception for women are:</a:t>
            </a:r>
          </a:p>
          <a:p>
            <a:pPr algn="l">
              <a:lnSpc>
                <a:spcPts val="390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Fear of side effects (38.4%), Lack of knowledge (25.6%) &amp; Desire for more children (20.5%)</a:t>
            </a:r>
          </a:p>
        </p:txBody>
      </p:sp>
    </p:spTree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71811" y="804649"/>
            <a:ext cx="7706892" cy="6248345"/>
          </a:xfrm>
          <a:custGeom>
            <a:avLst/>
            <a:gdLst/>
            <a:ahLst/>
            <a:cxnLst/>
            <a:rect l="l" t="t" r="r" b="b"/>
            <a:pathLst>
              <a:path w="7706892" h="6248345">
                <a:moveTo>
                  <a:pt x="0" y="0"/>
                </a:moveTo>
                <a:lnTo>
                  <a:pt x="7706893" y="0"/>
                </a:lnTo>
                <a:lnTo>
                  <a:pt x="7706893" y="6248345"/>
                </a:lnTo>
                <a:lnTo>
                  <a:pt x="0" y="62483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319" r="-15349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>
            <a:off x="8805200" y="804649"/>
            <a:ext cx="8417715" cy="6248345"/>
          </a:xfrm>
          <a:custGeom>
            <a:avLst/>
            <a:gdLst/>
            <a:ahLst/>
            <a:cxnLst/>
            <a:rect l="l" t="t" r="r" b="b"/>
            <a:pathLst>
              <a:path w="8417715" h="6248345">
                <a:moveTo>
                  <a:pt x="0" y="0"/>
                </a:moveTo>
                <a:lnTo>
                  <a:pt x="8417714" y="0"/>
                </a:lnTo>
                <a:lnTo>
                  <a:pt x="8417714" y="6248345"/>
                </a:lnTo>
                <a:lnTo>
                  <a:pt x="0" y="62483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784" r="-14252" b="-1971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4" name="TextBox 4"/>
          <p:cNvSpPr txBox="1"/>
          <p:nvPr/>
        </p:nvSpPr>
        <p:spPr>
          <a:xfrm>
            <a:off x="3849144" y="8079900"/>
            <a:ext cx="11369257" cy="1030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0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36.2% stopped using contraception. Reasons are as follows →</a:t>
            </a:r>
          </a:p>
          <a:p>
            <a:pPr algn="l">
              <a:lnSpc>
                <a:spcPts val="4050"/>
              </a:lnSpc>
            </a:pPr>
            <a:r>
              <a:rPr lang="en-US" sz="27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 get pregnant, due to side effects &amp; due to partner opposition.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310262" y="5645339"/>
            <a:ext cx="2318563" cy="4061178"/>
          </a:xfrm>
          <a:custGeom>
            <a:avLst/>
            <a:gdLst/>
            <a:ahLst/>
            <a:cxnLst/>
            <a:rect l="l" t="t" r="r" b="b"/>
            <a:pathLst>
              <a:path w="2318563" h="4061178">
                <a:moveTo>
                  <a:pt x="0" y="0"/>
                </a:moveTo>
                <a:lnTo>
                  <a:pt x="2318564" y="0"/>
                </a:lnTo>
                <a:lnTo>
                  <a:pt x="2318564" y="4061178"/>
                </a:lnTo>
                <a:lnTo>
                  <a:pt x="0" y="40611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8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99873" y="928370"/>
            <a:ext cx="5880125" cy="866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14"/>
              </a:lnSpc>
              <a:spcBef>
                <a:spcPct val="0"/>
              </a:spcBef>
            </a:pPr>
            <a:r>
              <a:rPr lang="en-US" sz="4867" b="1">
                <a:solidFill>
                  <a:srgbClr val="2F8A51"/>
                </a:solidFill>
                <a:latin typeface="Poppins Bold"/>
                <a:ea typeface="Poppins Bold"/>
                <a:cs typeface="Poppins Bold"/>
                <a:sym typeface="Poppins Bold"/>
              </a:rPr>
              <a:t>OTHER FINDINGS: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45877" y="3375645"/>
            <a:ext cx="14664386" cy="5080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1809" lvl="1" indent="-385905" algn="l">
              <a:lnSpc>
                <a:spcPts val="5004"/>
              </a:lnSpc>
              <a:buFont typeface="Arial"/>
              <a:buChar char="•"/>
            </a:pPr>
            <a:r>
              <a:rPr lang="en-US" sz="3574">
                <a:solidFill>
                  <a:srgbClr val="2F8A51">
                    <a:alpha val="6274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Women using contraception lived closer to </a:t>
            </a:r>
          </a:p>
          <a:p>
            <a:pPr algn="l">
              <a:lnSpc>
                <a:spcPts val="5004"/>
              </a:lnSpc>
            </a:pPr>
            <a:r>
              <a:rPr lang="en-US" sz="3574">
                <a:solidFill>
                  <a:srgbClr val="2F8A51">
                    <a:alpha val="6274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      health sub-centers and roads.</a:t>
            </a:r>
          </a:p>
          <a:p>
            <a:pPr algn="l">
              <a:lnSpc>
                <a:spcPts val="5144"/>
              </a:lnSpc>
            </a:pPr>
            <a:endParaRPr lang="en-US" sz="3574">
              <a:solidFill>
                <a:srgbClr val="2F8A51">
                  <a:alpha val="62745"/>
                </a:srgb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771809" lvl="1" indent="-385905" algn="l">
              <a:lnSpc>
                <a:spcPts val="5004"/>
              </a:lnSpc>
              <a:buFont typeface="Arial"/>
              <a:buChar char="•"/>
            </a:pPr>
            <a:r>
              <a:rPr lang="en-US" sz="3574">
                <a:solidFill>
                  <a:srgbClr val="2F8A51">
                    <a:alpha val="6274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Distance linked with non-use: limited outreach and mobility.</a:t>
            </a:r>
          </a:p>
          <a:p>
            <a:pPr algn="l">
              <a:lnSpc>
                <a:spcPts val="5004"/>
              </a:lnSpc>
            </a:pPr>
            <a:r>
              <a:rPr lang="en-US" sz="3574">
                <a:solidFill>
                  <a:srgbClr val="2F8A51">
                    <a:alpha val="6274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marL="771809" lvl="1" indent="-385905" algn="l">
              <a:lnSpc>
                <a:spcPts val="5004"/>
              </a:lnSpc>
              <a:buFont typeface="Arial"/>
              <a:buChar char="•"/>
            </a:pPr>
            <a:r>
              <a:rPr lang="en-US" sz="3574">
                <a:solidFill>
                  <a:srgbClr val="2F8A51">
                    <a:alpha val="6274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Highlights need for improved last-mile delivery </a:t>
            </a:r>
          </a:p>
          <a:p>
            <a:pPr algn="l">
              <a:lnSpc>
                <a:spcPts val="5004"/>
              </a:lnSpc>
            </a:pPr>
            <a:r>
              <a:rPr lang="en-US" sz="3574">
                <a:solidFill>
                  <a:srgbClr val="2F8A51">
                    <a:alpha val="6274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      and sub-center support.</a:t>
            </a:r>
          </a:p>
          <a:p>
            <a:pPr algn="l">
              <a:lnSpc>
                <a:spcPts val="5144"/>
              </a:lnSpc>
            </a:pPr>
            <a:endParaRPr lang="en-US" sz="3574">
              <a:solidFill>
                <a:srgbClr val="2F8A51">
                  <a:alpha val="62745"/>
                </a:srgb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890692" y="3580599"/>
            <a:ext cx="10989989" cy="2046885"/>
          </a:xfrm>
          <a:custGeom>
            <a:avLst/>
            <a:gdLst/>
            <a:ahLst/>
            <a:cxnLst/>
            <a:rect l="l" t="t" r="r" b="b"/>
            <a:pathLst>
              <a:path w="10989989" h="2046885">
                <a:moveTo>
                  <a:pt x="0" y="0"/>
                </a:moveTo>
                <a:lnTo>
                  <a:pt x="10989989" y="0"/>
                </a:lnTo>
                <a:lnTo>
                  <a:pt x="10989989" y="2046886"/>
                </a:lnTo>
                <a:lnTo>
                  <a:pt x="0" y="20468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735273" y="8350351"/>
            <a:ext cx="2145408" cy="1763135"/>
          </a:xfrm>
          <a:custGeom>
            <a:avLst/>
            <a:gdLst/>
            <a:ahLst/>
            <a:cxnLst/>
            <a:rect l="l" t="t" r="r" b="b"/>
            <a:pathLst>
              <a:path w="2145408" h="1763135">
                <a:moveTo>
                  <a:pt x="0" y="0"/>
                </a:moveTo>
                <a:lnTo>
                  <a:pt x="2145408" y="0"/>
                </a:lnTo>
                <a:lnTo>
                  <a:pt x="2145408" y="1763135"/>
                </a:lnTo>
                <a:lnTo>
                  <a:pt x="0" y="17631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07949" y="1044403"/>
            <a:ext cx="4258818" cy="8229600"/>
          </a:xfrm>
          <a:custGeom>
            <a:avLst/>
            <a:gdLst/>
            <a:ahLst/>
            <a:cxnLst/>
            <a:rect l="l" t="t" r="r" b="b"/>
            <a:pathLst>
              <a:path w="4258818" h="8229600">
                <a:moveTo>
                  <a:pt x="0" y="0"/>
                </a:moveTo>
                <a:lnTo>
                  <a:pt x="4258818" y="0"/>
                </a:lnTo>
                <a:lnTo>
                  <a:pt x="425881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8153400" y="3839331"/>
            <a:ext cx="6657264" cy="1319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260"/>
              </a:lnSpc>
              <a:spcBef>
                <a:spcPct val="0"/>
              </a:spcBef>
            </a:pPr>
            <a:r>
              <a:rPr lang="en-US" sz="7329" b="1" dirty="0">
                <a:solidFill>
                  <a:srgbClr val="2F8A51"/>
                </a:solidFill>
                <a:latin typeface="Poppins Bold"/>
                <a:ea typeface="Poppins Bold"/>
                <a:cs typeface="Poppins Bold"/>
                <a:sym typeface="Poppins Bold"/>
              </a:rPr>
              <a:t>KEY FINDINGS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420708" y="5905500"/>
            <a:ext cx="6389956" cy="58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49"/>
              </a:lnSpc>
              <a:spcBef>
                <a:spcPct val="0"/>
              </a:spcBef>
            </a:pPr>
            <a:r>
              <a:rPr lang="en-US" sz="3099" b="1">
                <a:solidFill>
                  <a:srgbClr val="7ED957"/>
                </a:solidFill>
                <a:latin typeface="Poppins Bold"/>
                <a:ea typeface="Poppins Bold"/>
                <a:cs typeface="Poppins Bold"/>
                <a:sym typeface="Poppins Bold"/>
              </a:rPr>
              <a:t>HEALTH WORKERS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54818" y="538216"/>
            <a:ext cx="11978363" cy="7199761"/>
          </a:xfrm>
          <a:custGeom>
            <a:avLst/>
            <a:gdLst/>
            <a:ahLst/>
            <a:cxnLst/>
            <a:rect l="l" t="t" r="r" b="b"/>
            <a:pathLst>
              <a:path w="11978363" h="7199761">
                <a:moveTo>
                  <a:pt x="0" y="0"/>
                </a:moveTo>
                <a:lnTo>
                  <a:pt x="11978364" y="0"/>
                </a:lnTo>
                <a:lnTo>
                  <a:pt x="11978364" y="7199761"/>
                </a:lnTo>
                <a:lnTo>
                  <a:pt x="0" y="71997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5373439" y="8032696"/>
            <a:ext cx="7541121" cy="49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Training on family planning received by most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08812" y="384216"/>
            <a:ext cx="12670377" cy="7615705"/>
          </a:xfrm>
          <a:custGeom>
            <a:avLst/>
            <a:gdLst/>
            <a:ahLst/>
            <a:cxnLst/>
            <a:rect l="l" t="t" r="r" b="b"/>
            <a:pathLst>
              <a:path w="12670377" h="7615705">
                <a:moveTo>
                  <a:pt x="0" y="0"/>
                </a:moveTo>
                <a:lnTo>
                  <a:pt x="12670376" y="0"/>
                </a:lnTo>
                <a:lnTo>
                  <a:pt x="12670376" y="7615705"/>
                </a:lnTo>
                <a:lnTo>
                  <a:pt x="0" y="76157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4146522" y="8381021"/>
            <a:ext cx="10463704" cy="93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Frequently report side effects as Headaches or nausea, </a:t>
            </a:r>
          </a:p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Irregular menstrual cycles as major complaint from users.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63257" y="3796083"/>
            <a:ext cx="12296043" cy="4234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9594" lvl="1" indent="-349797" algn="l">
              <a:lnSpc>
                <a:spcPts val="4860"/>
              </a:lnSpc>
              <a:buFont typeface="Arial"/>
              <a:buChar char="•"/>
            </a:pPr>
            <a:r>
              <a:rPr lang="en-US" sz="32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Meghalaya has one of India’s highest fertility rates (TFR = 2.91) and lowest contraceptive use (~27%).</a:t>
            </a:r>
          </a:p>
          <a:p>
            <a:pPr marL="699594" lvl="1" indent="-349797" algn="l">
              <a:lnSpc>
                <a:spcPts val="4860"/>
              </a:lnSpc>
              <a:buFont typeface="Arial"/>
              <a:buChar char="•"/>
            </a:pPr>
            <a:r>
              <a:rPr lang="en-US" sz="32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Cultural, geographical, and systemic challenges shape reproductive behavior.</a:t>
            </a:r>
          </a:p>
          <a:p>
            <a:pPr marL="699594" lvl="1" indent="-349797" algn="l">
              <a:lnSpc>
                <a:spcPts val="4860"/>
              </a:lnSpc>
              <a:buFont typeface="Arial"/>
              <a:buChar char="•"/>
            </a:pPr>
            <a:r>
              <a:rPr lang="en-US" sz="32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Importance of exploring socio-cultural &amp; service-level factors.</a:t>
            </a:r>
          </a:p>
          <a:p>
            <a:pPr algn="l">
              <a:lnSpc>
                <a:spcPts val="4860"/>
              </a:lnSpc>
            </a:pPr>
            <a:endParaRPr lang="en-US" sz="324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633600" y="2510433"/>
            <a:ext cx="4069911" cy="4114800"/>
          </a:xfrm>
          <a:custGeom>
            <a:avLst/>
            <a:gdLst/>
            <a:ahLst/>
            <a:cxnLst/>
            <a:rect l="l" t="t" r="r" b="b"/>
            <a:pathLst>
              <a:path w="4069911" h="4114800">
                <a:moveTo>
                  <a:pt x="0" y="0"/>
                </a:moveTo>
                <a:lnTo>
                  <a:pt x="4069912" y="0"/>
                </a:lnTo>
                <a:lnTo>
                  <a:pt x="4069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341439" y="2013166"/>
            <a:ext cx="7868658" cy="122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8000" b="1">
                <a:solidFill>
                  <a:srgbClr val="F97645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BACKGROUND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80307" y="320299"/>
            <a:ext cx="12527387" cy="7529759"/>
          </a:xfrm>
          <a:custGeom>
            <a:avLst/>
            <a:gdLst/>
            <a:ahLst/>
            <a:cxnLst/>
            <a:rect l="l" t="t" r="r" b="b"/>
            <a:pathLst>
              <a:path w="12527387" h="7529759">
                <a:moveTo>
                  <a:pt x="0" y="0"/>
                </a:moveTo>
                <a:lnTo>
                  <a:pt x="12527386" y="0"/>
                </a:lnTo>
                <a:lnTo>
                  <a:pt x="12527386" y="7529759"/>
                </a:lnTo>
                <a:lnTo>
                  <a:pt x="0" y="75297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4072414" y="8214899"/>
            <a:ext cx="10512772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Most of the them address the possible side effects to the users.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46313" y="538216"/>
            <a:ext cx="13795774" cy="7551630"/>
          </a:xfrm>
          <a:custGeom>
            <a:avLst/>
            <a:gdLst/>
            <a:ahLst/>
            <a:cxnLst/>
            <a:rect l="l" t="t" r="r" b="b"/>
            <a:pathLst>
              <a:path w="13795774" h="7551630">
                <a:moveTo>
                  <a:pt x="0" y="0"/>
                </a:moveTo>
                <a:lnTo>
                  <a:pt x="13795774" y="0"/>
                </a:lnTo>
                <a:lnTo>
                  <a:pt x="13795774" y="7551630"/>
                </a:lnTo>
                <a:lnTo>
                  <a:pt x="0" y="75516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902" b="-4902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4677694" y="8473385"/>
            <a:ext cx="9333012" cy="101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They are aware of misconceptions among respondents</a:t>
            </a:r>
          </a:p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like infertility, harm to uterus, long-term damage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310262" y="5645339"/>
            <a:ext cx="2318563" cy="4061178"/>
          </a:xfrm>
          <a:custGeom>
            <a:avLst/>
            <a:gdLst/>
            <a:ahLst/>
            <a:cxnLst/>
            <a:rect l="l" t="t" r="r" b="b"/>
            <a:pathLst>
              <a:path w="2318563" h="4061178">
                <a:moveTo>
                  <a:pt x="0" y="0"/>
                </a:moveTo>
                <a:lnTo>
                  <a:pt x="2318564" y="0"/>
                </a:lnTo>
                <a:lnTo>
                  <a:pt x="2318564" y="4061178"/>
                </a:lnTo>
                <a:lnTo>
                  <a:pt x="0" y="40611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8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99873" y="928370"/>
            <a:ext cx="5880125" cy="866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14"/>
              </a:lnSpc>
              <a:spcBef>
                <a:spcPct val="0"/>
              </a:spcBef>
            </a:pPr>
            <a:r>
              <a:rPr lang="en-US" sz="4867" b="1">
                <a:solidFill>
                  <a:srgbClr val="E1704B"/>
                </a:solidFill>
                <a:latin typeface="Poppins Bold"/>
                <a:ea typeface="Poppins Bold"/>
                <a:cs typeface="Poppins Bold"/>
                <a:sym typeface="Poppins Bold"/>
              </a:rPr>
              <a:t>OTHER FINDINGS: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99873" y="2942752"/>
            <a:ext cx="14068127" cy="5689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5468" lvl="1" indent="-352734" algn="l">
              <a:lnSpc>
                <a:spcPts val="4574"/>
              </a:lnSpc>
              <a:buFont typeface="Arial"/>
              <a:buChar char="•"/>
            </a:pPr>
            <a:r>
              <a:rPr lang="en-US" sz="3267" b="1">
                <a:solidFill>
                  <a:srgbClr val="DE917F">
                    <a:alpha val="68627"/>
                  </a:srgbClr>
                </a:solidFill>
                <a:latin typeface="DM Sans Bold"/>
                <a:ea typeface="DM Sans Bold"/>
                <a:cs typeface="DM Sans Bold"/>
                <a:sym typeface="DM Sans Bold"/>
              </a:rPr>
              <a:t>67% involve husbands in counselling sessions</a:t>
            </a:r>
          </a:p>
          <a:p>
            <a:pPr algn="l">
              <a:lnSpc>
                <a:spcPts val="4574"/>
              </a:lnSpc>
            </a:pPr>
            <a:endParaRPr lang="en-US" sz="3267" b="1">
              <a:solidFill>
                <a:srgbClr val="DE917F">
                  <a:alpha val="68627"/>
                </a:srgbClr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705468" lvl="1" indent="-352734" algn="l">
              <a:lnSpc>
                <a:spcPts val="4574"/>
              </a:lnSpc>
              <a:buFont typeface="Arial"/>
              <a:buChar char="•"/>
            </a:pPr>
            <a:r>
              <a:rPr lang="en-US" sz="3267" b="1">
                <a:solidFill>
                  <a:srgbClr val="DE917F">
                    <a:alpha val="68627"/>
                  </a:srgbClr>
                </a:solidFill>
                <a:latin typeface="DM Sans Bold"/>
                <a:ea typeface="DM Sans Bold"/>
                <a:cs typeface="DM Sans Bold"/>
                <a:sym typeface="DM Sans Bold"/>
              </a:rPr>
              <a:t>Promoting contraception to newly married couples is still sensitive</a:t>
            </a:r>
          </a:p>
          <a:p>
            <a:pPr algn="l">
              <a:lnSpc>
                <a:spcPts val="4574"/>
              </a:lnSpc>
            </a:pPr>
            <a:endParaRPr lang="en-US" sz="3267" b="1">
              <a:solidFill>
                <a:srgbClr val="DE917F">
                  <a:alpha val="68627"/>
                </a:srgbClr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705468" lvl="1" indent="-352734" algn="l">
              <a:lnSpc>
                <a:spcPts val="4574"/>
              </a:lnSpc>
              <a:buFont typeface="Arial"/>
              <a:buChar char="•"/>
            </a:pPr>
            <a:r>
              <a:rPr lang="en-US" sz="3267" b="1">
                <a:solidFill>
                  <a:srgbClr val="DE917F">
                    <a:alpha val="68627"/>
                  </a:srgbClr>
                </a:solidFill>
                <a:latin typeface="DM Sans Bold"/>
                <a:ea typeface="DM Sans Bold"/>
                <a:cs typeface="DM Sans Bold"/>
                <a:sym typeface="DM Sans Bold"/>
              </a:rPr>
              <a:t>Barriers reported:</a:t>
            </a:r>
          </a:p>
          <a:p>
            <a:pPr algn="l">
              <a:lnSpc>
                <a:spcPts val="4574"/>
              </a:lnSpc>
            </a:pPr>
            <a:r>
              <a:rPr lang="en-US" sz="3267" b="1">
                <a:solidFill>
                  <a:srgbClr val="DE917F">
                    <a:alpha val="68627"/>
                  </a:srgbClr>
                </a:solidFill>
                <a:latin typeface="DM Sans Bold"/>
                <a:ea typeface="DM Sans Bold"/>
                <a:cs typeface="DM Sans Bold"/>
                <a:sym typeface="DM Sans Bold"/>
              </a:rPr>
              <a:t>             → Lack of stock at times</a:t>
            </a:r>
          </a:p>
          <a:p>
            <a:pPr algn="l">
              <a:lnSpc>
                <a:spcPts val="4574"/>
              </a:lnSpc>
            </a:pPr>
            <a:r>
              <a:rPr lang="en-US" sz="3267" b="1">
                <a:solidFill>
                  <a:srgbClr val="DE917F">
                    <a:alpha val="68627"/>
                  </a:srgbClr>
                </a:solidFill>
                <a:latin typeface="DM Sans Bold"/>
                <a:ea typeface="DM Sans Bold"/>
                <a:cs typeface="DM Sans Bold"/>
                <a:sym typeface="DM Sans Bold"/>
              </a:rPr>
              <a:t>             → Fear among clients</a:t>
            </a:r>
          </a:p>
          <a:p>
            <a:pPr algn="l">
              <a:lnSpc>
                <a:spcPts val="4574"/>
              </a:lnSpc>
            </a:pPr>
            <a:r>
              <a:rPr lang="en-US" sz="3267" b="1">
                <a:solidFill>
                  <a:srgbClr val="DE917F">
                    <a:alpha val="68627"/>
                  </a:srgbClr>
                </a:solidFill>
                <a:latin typeface="DM Sans Bold"/>
                <a:ea typeface="DM Sans Bold"/>
                <a:cs typeface="DM Sans Bold"/>
                <a:sym typeface="DM Sans Bold"/>
              </a:rPr>
              <a:t>             → Gender norms and silence around contraception</a:t>
            </a:r>
          </a:p>
          <a:p>
            <a:pPr algn="l">
              <a:lnSpc>
                <a:spcPts val="4574"/>
              </a:lnSpc>
            </a:pPr>
            <a:endParaRPr lang="en-US" sz="3267" b="1">
              <a:solidFill>
                <a:srgbClr val="DE917F">
                  <a:alpha val="68627"/>
                </a:srgbClr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705468" lvl="1" indent="-352734" algn="l">
              <a:lnSpc>
                <a:spcPts val="4574"/>
              </a:lnSpc>
              <a:buFont typeface="Arial"/>
              <a:buChar char="•"/>
            </a:pPr>
            <a:r>
              <a:rPr lang="en-US" sz="3267" b="1">
                <a:solidFill>
                  <a:srgbClr val="DE917F">
                    <a:alpha val="68627"/>
                  </a:srgbClr>
                </a:solidFill>
                <a:latin typeface="DM Sans Bold"/>
                <a:ea typeface="DM Sans Bold"/>
                <a:cs typeface="DM Sans Bold"/>
                <a:sym typeface="DM Sans Bold"/>
              </a:rPr>
              <a:t>Positive rapport helped mitigate language challenges in survey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34716" y="2538144"/>
            <a:ext cx="9955857" cy="5792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6895" lvl="1" indent="-358448" algn="l">
              <a:lnSpc>
                <a:spcPts val="4648"/>
              </a:lnSpc>
              <a:buFont typeface="Arial"/>
              <a:buChar char="•"/>
            </a:pPr>
            <a:r>
              <a:rPr lang="en-US" sz="3320">
                <a:solidFill>
                  <a:srgbClr val="06B8EB"/>
                </a:solidFill>
                <a:latin typeface="Canva Sans"/>
                <a:ea typeface="Canva Sans"/>
                <a:cs typeface="Canva Sans"/>
                <a:sym typeface="Canva Sans"/>
              </a:rPr>
              <a:t>Cultural and religious beliefs</a:t>
            </a:r>
          </a:p>
          <a:p>
            <a:pPr algn="l">
              <a:lnSpc>
                <a:spcPts val="4648"/>
              </a:lnSpc>
            </a:pPr>
            <a:endParaRPr lang="en-US" sz="3320">
              <a:solidFill>
                <a:srgbClr val="06B8E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716895" lvl="1" indent="-358448" algn="l">
              <a:lnSpc>
                <a:spcPts val="4648"/>
              </a:lnSpc>
              <a:buFont typeface="Arial"/>
              <a:buChar char="•"/>
            </a:pPr>
            <a:r>
              <a:rPr lang="en-US" sz="3320">
                <a:solidFill>
                  <a:srgbClr val="06B8EB"/>
                </a:solidFill>
                <a:latin typeface="Canva Sans"/>
                <a:ea typeface="Canva Sans"/>
                <a:cs typeface="Canva Sans"/>
                <a:sym typeface="Canva Sans"/>
              </a:rPr>
              <a:t>Fear of side effects and misinformation</a:t>
            </a:r>
          </a:p>
          <a:p>
            <a:pPr algn="l">
              <a:lnSpc>
                <a:spcPts val="4648"/>
              </a:lnSpc>
            </a:pPr>
            <a:endParaRPr lang="en-US" sz="3320">
              <a:solidFill>
                <a:srgbClr val="06B8E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716895" lvl="1" indent="-358448" algn="l">
              <a:lnSpc>
                <a:spcPts val="4648"/>
              </a:lnSpc>
              <a:buFont typeface="Arial"/>
              <a:buChar char="•"/>
            </a:pPr>
            <a:r>
              <a:rPr lang="en-US" sz="3320">
                <a:solidFill>
                  <a:srgbClr val="06B8EB"/>
                </a:solidFill>
                <a:latin typeface="Canva Sans"/>
                <a:ea typeface="Canva Sans"/>
                <a:cs typeface="Canva Sans"/>
                <a:sym typeface="Canva Sans"/>
              </a:rPr>
              <a:t>Male partner opposition and low involvement</a:t>
            </a:r>
          </a:p>
          <a:p>
            <a:pPr algn="l">
              <a:lnSpc>
                <a:spcPts val="4648"/>
              </a:lnSpc>
            </a:pPr>
            <a:endParaRPr lang="en-US" sz="3320">
              <a:solidFill>
                <a:srgbClr val="06B8E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716895" lvl="1" indent="-358448" algn="l">
              <a:lnSpc>
                <a:spcPts val="4648"/>
              </a:lnSpc>
              <a:buFont typeface="Arial"/>
              <a:buChar char="•"/>
            </a:pPr>
            <a:r>
              <a:rPr lang="en-US" sz="3320">
                <a:solidFill>
                  <a:srgbClr val="06B8EB"/>
                </a:solidFill>
                <a:latin typeface="Canva Sans"/>
                <a:ea typeface="Canva Sans"/>
                <a:cs typeface="Canva Sans"/>
                <a:sym typeface="Canva Sans"/>
              </a:rPr>
              <a:t>Poor accessibility to sub-centres and roads</a:t>
            </a:r>
          </a:p>
          <a:p>
            <a:pPr algn="l">
              <a:lnSpc>
                <a:spcPts val="4648"/>
              </a:lnSpc>
            </a:pPr>
            <a:endParaRPr lang="en-US" sz="3320">
              <a:solidFill>
                <a:srgbClr val="06B8E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716895" lvl="1" indent="-358448" algn="l">
              <a:lnSpc>
                <a:spcPts val="4648"/>
              </a:lnSpc>
              <a:buFont typeface="Arial"/>
              <a:buChar char="•"/>
            </a:pPr>
            <a:r>
              <a:rPr lang="en-US" sz="3320">
                <a:solidFill>
                  <a:srgbClr val="06B8EB"/>
                </a:solidFill>
                <a:latin typeface="Canva Sans"/>
                <a:ea typeface="Canva Sans"/>
                <a:cs typeface="Canva Sans"/>
                <a:sym typeface="Canva Sans"/>
              </a:rPr>
              <a:t>Limited male-centric counselling and IEC</a:t>
            </a:r>
          </a:p>
          <a:p>
            <a:pPr algn="l">
              <a:lnSpc>
                <a:spcPts val="4648"/>
              </a:lnSpc>
            </a:pPr>
            <a:endParaRPr lang="en-US" sz="3320">
              <a:solidFill>
                <a:srgbClr val="06B8EB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2848059" y="4404299"/>
            <a:ext cx="4152954" cy="3926429"/>
          </a:xfrm>
          <a:custGeom>
            <a:avLst/>
            <a:gdLst/>
            <a:ahLst/>
            <a:cxnLst/>
            <a:rect l="l" t="t" r="r" b="b"/>
            <a:pathLst>
              <a:path w="4152954" h="3926429">
                <a:moveTo>
                  <a:pt x="0" y="0"/>
                </a:moveTo>
                <a:lnTo>
                  <a:pt x="4152954" y="0"/>
                </a:lnTo>
                <a:lnTo>
                  <a:pt x="4152954" y="3926429"/>
                </a:lnTo>
                <a:lnTo>
                  <a:pt x="0" y="3926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34716" y="885825"/>
            <a:ext cx="8789343" cy="942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74"/>
              </a:lnSpc>
              <a:spcBef>
                <a:spcPct val="0"/>
              </a:spcBef>
            </a:pPr>
            <a:r>
              <a:rPr lang="en-US" sz="5267" b="1">
                <a:solidFill>
                  <a:srgbClr val="4B6EBF"/>
                </a:solidFill>
                <a:latin typeface="Poppins Bold"/>
                <a:ea typeface="Poppins Bold"/>
                <a:cs typeface="Poppins Bold"/>
                <a:sym typeface="Poppins Bold"/>
              </a:rPr>
              <a:t>KEY BARRIARS IDENTIFIED :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71555" y="3964508"/>
            <a:ext cx="6716445" cy="6322492"/>
          </a:xfrm>
          <a:custGeom>
            <a:avLst/>
            <a:gdLst/>
            <a:ahLst/>
            <a:cxnLst/>
            <a:rect l="l" t="t" r="r" b="b"/>
            <a:pathLst>
              <a:path w="6716445" h="6322492">
                <a:moveTo>
                  <a:pt x="0" y="0"/>
                </a:moveTo>
                <a:lnTo>
                  <a:pt x="6716445" y="0"/>
                </a:lnTo>
                <a:lnTo>
                  <a:pt x="6716445" y="6322492"/>
                </a:lnTo>
                <a:lnTo>
                  <a:pt x="0" y="63224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</a:blip>
            <a:stretch>
              <a:fillRect t="-2329" r="-18699" b="-232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5267" y="895350"/>
            <a:ext cx="8203649" cy="869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2"/>
              </a:lnSpc>
            </a:pPr>
            <a:r>
              <a:rPr lang="en-US" sz="4859" b="1">
                <a:solidFill>
                  <a:srgbClr val="2F8A51"/>
                </a:solidFill>
                <a:latin typeface="Poppins Bold"/>
                <a:ea typeface="Poppins Bold"/>
                <a:cs typeface="Poppins Bold"/>
                <a:sym typeface="Poppins Bold"/>
              </a:rPr>
              <a:t>RECOMMENDATIONS 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16001" y="2584162"/>
            <a:ext cx="13169752" cy="5075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9599" lvl="1" indent="-349800" algn="l">
              <a:lnSpc>
                <a:spcPts val="4536"/>
              </a:lnSpc>
              <a:buFont typeface="Arial"/>
              <a:buChar char="•"/>
            </a:pPr>
            <a:r>
              <a:rPr lang="en-US" sz="3240" b="1">
                <a:solidFill>
                  <a:srgbClr val="00B8A9"/>
                </a:solidFill>
                <a:latin typeface="DM Sans Bold"/>
                <a:ea typeface="DM Sans Bold"/>
                <a:cs typeface="DM Sans Bold"/>
                <a:sym typeface="DM Sans Bold"/>
              </a:rPr>
              <a:t>Increase male involvement through tailored communication</a:t>
            </a:r>
          </a:p>
          <a:p>
            <a:pPr algn="l">
              <a:lnSpc>
                <a:spcPts val="4536"/>
              </a:lnSpc>
            </a:pPr>
            <a:endParaRPr lang="en-US" sz="3240" b="1">
              <a:solidFill>
                <a:srgbClr val="00B8A9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699599" lvl="1" indent="-349800" algn="l">
              <a:lnSpc>
                <a:spcPts val="4536"/>
              </a:lnSpc>
              <a:buFont typeface="Arial"/>
              <a:buChar char="•"/>
            </a:pPr>
            <a:r>
              <a:rPr lang="en-US" sz="3240" b="1">
                <a:solidFill>
                  <a:srgbClr val="00B8A9"/>
                </a:solidFill>
                <a:latin typeface="DM Sans Bold"/>
                <a:ea typeface="DM Sans Bold"/>
                <a:cs typeface="DM Sans Bold"/>
                <a:sym typeface="DM Sans Bold"/>
              </a:rPr>
              <a:t>Strengthen capacity and mobility of ASHAs and ANMs</a:t>
            </a:r>
          </a:p>
          <a:p>
            <a:pPr algn="l">
              <a:lnSpc>
                <a:spcPts val="4536"/>
              </a:lnSpc>
            </a:pPr>
            <a:endParaRPr lang="en-US" sz="3240" b="1">
              <a:solidFill>
                <a:srgbClr val="00B8A9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699599" lvl="1" indent="-349800" algn="l">
              <a:lnSpc>
                <a:spcPts val="4536"/>
              </a:lnSpc>
              <a:buFont typeface="Arial"/>
              <a:buChar char="•"/>
            </a:pPr>
            <a:r>
              <a:rPr lang="en-US" sz="3240" b="1">
                <a:solidFill>
                  <a:srgbClr val="00B8A9"/>
                </a:solidFill>
                <a:latin typeface="DM Sans Bold"/>
                <a:ea typeface="DM Sans Bold"/>
                <a:cs typeface="DM Sans Bold"/>
                <a:sym typeface="DM Sans Bold"/>
              </a:rPr>
              <a:t>Promote contraceptive education using tribal language IEC</a:t>
            </a:r>
          </a:p>
          <a:p>
            <a:pPr algn="l">
              <a:lnSpc>
                <a:spcPts val="4536"/>
              </a:lnSpc>
            </a:pPr>
            <a:endParaRPr lang="en-US" sz="3240" b="1">
              <a:solidFill>
                <a:srgbClr val="00B8A9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699599" lvl="1" indent="-349800" algn="l">
              <a:lnSpc>
                <a:spcPts val="4536"/>
              </a:lnSpc>
              <a:buFont typeface="Arial"/>
              <a:buChar char="•"/>
            </a:pPr>
            <a:r>
              <a:rPr lang="en-US" sz="3240" b="1">
                <a:solidFill>
                  <a:srgbClr val="00B8A9"/>
                </a:solidFill>
                <a:latin typeface="DM Sans Bold"/>
                <a:ea typeface="DM Sans Bold"/>
                <a:cs typeface="DM Sans Bold"/>
                <a:sym typeface="DM Sans Bold"/>
              </a:rPr>
              <a:t>Ensure regular supply of diverse contraceptive methods</a:t>
            </a:r>
          </a:p>
          <a:p>
            <a:pPr algn="l">
              <a:lnSpc>
                <a:spcPts val="4536"/>
              </a:lnSpc>
            </a:pPr>
            <a:endParaRPr lang="en-US" sz="3240" b="1">
              <a:solidFill>
                <a:srgbClr val="00B8A9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699599" lvl="1" indent="-349800" algn="l">
              <a:lnSpc>
                <a:spcPts val="4536"/>
              </a:lnSpc>
              <a:buFont typeface="Arial"/>
              <a:buChar char="•"/>
            </a:pPr>
            <a:r>
              <a:rPr lang="en-US" sz="3240" b="1">
                <a:solidFill>
                  <a:srgbClr val="00B8A9"/>
                </a:solidFill>
                <a:latin typeface="DM Sans Bold"/>
                <a:ea typeface="DM Sans Bold"/>
                <a:cs typeface="DM Sans Bold"/>
                <a:sym typeface="DM Sans Bold"/>
              </a:rPr>
              <a:t>Target newly married couples and high-parity families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355965"/>
            <a:ext cx="15766926" cy="4481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AFBE"/>
                </a:solidFill>
                <a:latin typeface="DM Sans"/>
                <a:ea typeface="DM Sans"/>
                <a:cs typeface="DM Sans"/>
                <a:sym typeface="DM Sans"/>
              </a:rPr>
              <a:t>Conducted community-based research in remote tribal villages</a:t>
            </a:r>
          </a:p>
          <a:p>
            <a:pPr algn="l">
              <a:lnSpc>
                <a:spcPts val="4480"/>
              </a:lnSpc>
            </a:pPr>
            <a:endParaRPr lang="en-US" sz="3200">
              <a:solidFill>
                <a:srgbClr val="FFAFBE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AFBE"/>
                </a:solidFill>
                <a:latin typeface="DM Sans"/>
                <a:ea typeface="DM Sans"/>
                <a:cs typeface="DM Sans"/>
                <a:sym typeface="DM Sans"/>
              </a:rPr>
              <a:t>Gained hands-on experience in data collection, analysis, and reporting</a:t>
            </a:r>
          </a:p>
          <a:p>
            <a:pPr algn="l">
              <a:lnSpc>
                <a:spcPts val="4480"/>
              </a:lnSpc>
            </a:pPr>
            <a:endParaRPr lang="en-US" sz="3200">
              <a:solidFill>
                <a:srgbClr val="FFAFBE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AFBE"/>
                </a:solidFill>
                <a:latin typeface="DM Sans"/>
                <a:ea typeface="DM Sans"/>
                <a:cs typeface="DM Sans"/>
                <a:sym typeface="DM Sans"/>
              </a:rPr>
              <a:t>Overcame challenges: language, terrain, shy respondents</a:t>
            </a:r>
          </a:p>
          <a:p>
            <a:pPr algn="l">
              <a:lnSpc>
                <a:spcPts val="4480"/>
              </a:lnSpc>
            </a:pPr>
            <a:endParaRPr lang="en-US" sz="3200">
              <a:solidFill>
                <a:srgbClr val="FFAFBE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AFBE"/>
                </a:solidFill>
                <a:latin typeface="DM Sans"/>
                <a:ea typeface="DM Sans"/>
                <a:cs typeface="DM Sans"/>
                <a:sym typeface="DM Sans"/>
              </a:rPr>
              <a:t>Witnessed real-time barriers in public health delivery</a:t>
            </a:r>
          </a:p>
          <a:p>
            <a:pPr algn="l">
              <a:lnSpc>
                <a:spcPts val="4480"/>
              </a:lnSpc>
            </a:pPr>
            <a:endParaRPr lang="en-US" sz="3200">
              <a:solidFill>
                <a:srgbClr val="FFAFB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2987566" y="5365302"/>
            <a:ext cx="3808060" cy="4114800"/>
          </a:xfrm>
          <a:custGeom>
            <a:avLst/>
            <a:gdLst/>
            <a:ahLst/>
            <a:cxnLst/>
            <a:rect l="l" t="t" r="r" b="b"/>
            <a:pathLst>
              <a:path w="3808060" h="4114800">
                <a:moveTo>
                  <a:pt x="0" y="0"/>
                </a:moveTo>
                <a:lnTo>
                  <a:pt x="3808060" y="0"/>
                </a:lnTo>
                <a:lnTo>
                  <a:pt x="38080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447801" y="895350"/>
            <a:ext cx="7696200" cy="8669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814"/>
              </a:lnSpc>
              <a:spcBef>
                <a:spcPct val="0"/>
              </a:spcBef>
            </a:pPr>
            <a:r>
              <a:rPr lang="en-US" sz="4867" b="1" dirty="0">
                <a:solidFill>
                  <a:srgbClr val="FF8F7E"/>
                </a:solidFill>
                <a:latin typeface="Poppins Bold"/>
                <a:ea typeface="Poppins Bold"/>
                <a:cs typeface="Poppins Bold"/>
                <a:sym typeface="Poppins Bold"/>
              </a:rPr>
              <a:t>LEARNINGS AS INTERNS :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702198" y="7305771"/>
            <a:ext cx="5707967" cy="1608609"/>
          </a:xfrm>
          <a:custGeom>
            <a:avLst/>
            <a:gdLst/>
            <a:ahLst/>
            <a:cxnLst/>
            <a:rect l="l" t="t" r="r" b="b"/>
            <a:pathLst>
              <a:path w="5707967" h="1608609">
                <a:moveTo>
                  <a:pt x="0" y="0"/>
                </a:moveTo>
                <a:lnTo>
                  <a:pt x="5707967" y="0"/>
                </a:lnTo>
                <a:lnTo>
                  <a:pt x="5707967" y="1608609"/>
                </a:lnTo>
                <a:lnTo>
                  <a:pt x="0" y="16086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460441" y="512186"/>
            <a:ext cx="9367117" cy="6510147"/>
          </a:xfrm>
          <a:custGeom>
            <a:avLst/>
            <a:gdLst/>
            <a:ahLst/>
            <a:cxnLst/>
            <a:rect l="l" t="t" r="r" b="b"/>
            <a:pathLst>
              <a:path w="9367117" h="6510147">
                <a:moveTo>
                  <a:pt x="0" y="0"/>
                </a:moveTo>
                <a:lnTo>
                  <a:pt x="9367118" y="0"/>
                </a:lnTo>
                <a:lnTo>
                  <a:pt x="9367118" y="6510146"/>
                </a:lnTo>
                <a:lnTo>
                  <a:pt x="0" y="65101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8000"/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7099" y="2322301"/>
            <a:ext cx="4080464" cy="7147309"/>
          </a:xfrm>
          <a:custGeom>
            <a:avLst/>
            <a:gdLst/>
            <a:ahLst/>
            <a:cxnLst/>
            <a:rect l="l" t="t" r="r" b="b"/>
            <a:pathLst>
              <a:path w="4080464" h="7147309">
                <a:moveTo>
                  <a:pt x="0" y="0"/>
                </a:moveTo>
                <a:lnTo>
                  <a:pt x="4080464" y="0"/>
                </a:lnTo>
                <a:lnTo>
                  <a:pt x="4080464" y="7147309"/>
                </a:lnTo>
                <a:lnTo>
                  <a:pt x="0" y="71473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451608" y="1238343"/>
            <a:ext cx="7217884" cy="1493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00"/>
              </a:lnSpc>
              <a:spcBef>
                <a:spcPct val="0"/>
              </a:spcBef>
            </a:pPr>
            <a:r>
              <a:rPr lang="en-US" sz="7800" b="1">
                <a:solidFill>
                  <a:srgbClr val="F59A3D"/>
                </a:solidFill>
                <a:latin typeface="Poppins Bold"/>
                <a:ea typeface="Poppins Bold"/>
                <a:cs typeface="Poppins Bold"/>
                <a:sym typeface="Poppins Bold"/>
              </a:rPr>
              <a:t>OBJECTIVE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861139" y="3741633"/>
            <a:ext cx="12981737" cy="4194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2713" lvl="1" indent="-341357" algn="l">
              <a:lnSpc>
                <a:spcPts val="4743"/>
              </a:lnSpc>
              <a:buFont typeface="Arial"/>
              <a:buChar char="•"/>
            </a:pPr>
            <a:r>
              <a:rPr lang="en-US" sz="316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Understand knowledge, attitudes &amp; practices (KAP)</a:t>
            </a:r>
          </a:p>
          <a:p>
            <a:pPr algn="l">
              <a:lnSpc>
                <a:spcPts val="4743"/>
              </a:lnSpc>
            </a:pPr>
            <a:r>
              <a:rPr lang="en-US" sz="316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of eligible couples regarding contraception.</a:t>
            </a:r>
          </a:p>
          <a:p>
            <a:pPr marL="682713" lvl="1" indent="-341357" algn="l">
              <a:lnSpc>
                <a:spcPts val="4743"/>
              </a:lnSpc>
              <a:buFont typeface="Arial"/>
              <a:buChar char="•"/>
            </a:pPr>
            <a:r>
              <a:rPr lang="en-US" sz="316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Explore socio-cultural, infrastructural, and service-level barriers.</a:t>
            </a:r>
          </a:p>
          <a:p>
            <a:pPr marL="682713" lvl="1" indent="-341357" algn="l">
              <a:lnSpc>
                <a:spcPts val="4743"/>
              </a:lnSpc>
              <a:buFont typeface="Arial"/>
              <a:buChar char="•"/>
            </a:pPr>
            <a:r>
              <a:rPr lang="en-US" sz="316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Generate evidence-based recommendations for reproductive health interventions.</a:t>
            </a:r>
          </a:p>
          <a:p>
            <a:pPr algn="ctr">
              <a:lnSpc>
                <a:spcPts val="4743"/>
              </a:lnSpc>
              <a:spcBef>
                <a:spcPct val="0"/>
              </a:spcBef>
            </a:pPr>
            <a:endParaRPr lang="en-US" sz="3162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7774" y="2514862"/>
            <a:ext cx="8485030" cy="6294392"/>
            <a:chOff x="0" y="0"/>
            <a:chExt cx="6358361" cy="4716780"/>
          </a:xfrm>
        </p:grpSpPr>
        <p:sp>
          <p:nvSpPr>
            <p:cNvPr id="3" name="Freeform 3"/>
            <p:cNvSpPr/>
            <p:nvPr/>
          </p:nvSpPr>
          <p:spPr>
            <a:xfrm>
              <a:off x="0" y="-7620"/>
              <a:ext cx="6363441" cy="4726940"/>
            </a:xfrm>
            <a:custGeom>
              <a:avLst/>
              <a:gdLst/>
              <a:ahLst/>
              <a:cxnLst/>
              <a:rect l="l" t="t" r="r" b="b"/>
              <a:pathLst>
                <a:path w="6363441" h="4726940">
                  <a:moveTo>
                    <a:pt x="4498683" y="4662170"/>
                  </a:moveTo>
                  <a:cubicBezTo>
                    <a:pt x="4461890" y="4669790"/>
                    <a:pt x="4433460" y="4679950"/>
                    <a:pt x="4405030" y="4682490"/>
                  </a:cubicBezTo>
                  <a:cubicBezTo>
                    <a:pt x="4244482" y="4692650"/>
                    <a:pt x="4085607" y="4702810"/>
                    <a:pt x="3925059" y="4711700"/>
                  </a:cubicBezTo>
                  <a:cubicBezTo>
                    <a:pt x="3843113" y="4715510"/>
                    <a:pt x="3761167" y="4719320"/>
                    <a:pt x="3679220" y="4720590"/>
                  </a:cubicBezTo>
                  <a:cubicBezTo>
                    <a:pt x="3590584" y="4723130"/>
                    <a:pt x="3501949" y="4726940"/>
                    <a:pt x="3414985" y="4724400"/>
                  </a:cubicBezTo>
                  <a:cubicBezTo>
                    <a:pt x="3331366" y="4723130"/>
                    <a:pt x="3247748" y="4719320"/>
                    <a:pt x="3167474" y="4707890"/>
                  </a:cubicBezTo>
                  <a:cubicBezTo>
                    <a:pt x="3063787" y="4693920"/>
                    <a:pt x="2958427" y="4693920"/>
                    <a:pt x="2856413" y="4681220"/>
                  </a:cubicBezTo>
                  <a:cubicBezTo>
                    <a:pt x="2590505" y="4648200"/>
                    <a:pt x="2319581" y="4657090"/>
                    <a:pt x="2052001" y="4643120"/>
                  </a:cubicBezTo>
                  <a:cubicBezTo>
                    <a:pt x="1901488" y="4635500"/>
                    <a:pt x="1750975" y="4617720"/>
                    <a:pt x="1600461" y="4602480"/>
                  </a:cubicBezTo>
                  <a:cubicBezTo>
                    <a:pt x="1429879" y="4585970"/>
                    <a:pt x="1259297" y="4566920"/>
                    <a:pt x="1087042" y="4549140"/>
                  </a:cubicBezTo>
                  <a:cubicBezTo>
                    <a:pt x="961614" y="4536440"/>
                    <a:pt x="834514" y="4523740"/>
                    <a:pt x="709086" y="4511040"/>
                  </a:cubicBezTo>
                  <a:cubicBezTo>
                    <a:pt x="705741" y="4511040"/>
                    <a:pt x="702397" y="4509770"/>
                    <a:pt x="699052" y="4509770"/>
                  </a:cubicBezTo>
                  <a:cubicBezTo>
                    <a:pt x="593692" y="4475480"/>
                    <a:pt x="481643" y="4448810"/>
                    <a:pt x="384646" y="4404360"/>
                  </a:cubicBezTo>
                  <a:cubicBezTo>
                    <a:pt x="220753" y="4328160"/>
                    <a:pt x="150514" y="4206240"/>
                    <a:pt x="143824" y="4062730"/>
                  </a:cubicBezTo>
                  <a:cubicBezTo>
                    <a:pt x="142152" y="4013200"/>
                    <a:pt x="133790" y="3964940"/>
                    <a:pt x="133790" y="3915410"/>
                  </a:cubicBezTo>
                  <a:cubicBezTo>
                    <a:pt x="135462" y="3846830"/>
                    <a:pt x="142152" y="3779520"/>
                    <a:pt x="147169" y="3712210"/>
                  </a:cubicBezTo>
                  <a:cubicBezTo>
                    <a:pt x="160548" y="3511550"/>
                    <a:pt x="167237" y="3310890"/>
                    <a:pt x="147169" y="3110230"/>
                  </a:cubicBezTo>
                  <a:cubicBezTo>
                    <a:pt x="128773" y="2929890"/>
                    <a:pt x="112049" y="2750820"/>
                    <a:pt x="93653" y="2570480"/>
                  </a:cubicBezTo>
                  <a:cubicBezTo>
                    <a:pt x="81946" y="2454910"/>
                    <a:pt x="66895" y="2340610"/>
                    <a:pt x="56861" y="2225040"/>
                  </a:cubicBezTo>
                  <a:cubicBezTo>
                    <a:pt x="50171" y="2148840"/>
                    <a:pt x="51844" y="2071370"/>
                    <a:pt x="45154" y="1995170"/>
                  </a:cubicBezTo>
                  <a:cubicBezTo>
                    <a:pt x="41809" y="1951990"/>
                    <a:pt x="23413" y="1910080"/>
                    <a:pt x="21741" y="1866900"/>
                  </a:cubicBezTo>
                  <a:cubicBezTo>
                    <a:pt x="15051" y="1762760"/>
                    <a:pt x="13379" y="1657350"/>
                    <a:pt x="10034" y="1551940"/>
                  </a:cubicBezTo>
                  <a:cubicBezTo>
                    <a:pt x="8362" y="1511300"/>
                    <a:pt x="0" y="1470660"/>
                    <a:pt x="1672" y="1430020"/>
                  </a:cubicBezTo>
                  <a:cubicBezTo>
                    <a:pt x="3345" y="1366520"/>
                    <a:pt x="13379" y="1303020"/>
                    <a:pt x="15051" y="1239520"/>
                  </a:cubicBezTo>
                  <a:cubicBezTo>
                    <a:pt x="16724" y="1165860"/>
                    <a:pt x="6689" y="1092200"/>
                    <a:pt x="10034" y="1019810"/>
                  </a:cubicBezTo>
                  <a:cubicBezTo>
                    <a:pt x="10034" y="949960"/>
                    <a:pt x="21741" y="881380"/>
                    <a:pt x="33447" y="811530"/>
                  </a:cubicBezTo>
                  <a:cubicBezTo>
                    <a:pt x="36792" y="787400"/>
                    <a:pt x="60205" y="765810"/>
                    <a:pt x="66895" y="741680"/>
                  </a:cubicBezTo>
                  <a:cubicBezTo>
                    <a:pt x="95325" y="622300"/>
                    <a:pt x="125428" y="502920"/>
                    <a:pt x="199012" y="392430"/>
                  </a:cubicBezTo>
                  <a:cubicBezTo>
                    <a:pt x="215736" y="368300"/>
                    <a:pt x="242494" y="346710"/>
                    <a:pt x="267580" y="327660"/>
                  </a:cubicBezTo>
                  <a:cubicBezTo>
                    <a:pt x="275942" y="321310"/>
                    <a:pt x="296010" y="325120"/>
                    <a:pt x="301027" y="325120"/>
                  </a:cubicBezTo>
                  <a:cubicBezTo>
                    <a:pt x="312734" y="308610"/>
                    <a:pt x="319423" y="292100"/>
                    <a:pt x="332802" y="284480"/>
                  </a:cubicBezTo>
                  <a:cubicBezTo>
                    <a:pt x="404714" y="242570"/>
                    <a:pt x="479971" y="212090"/>
                    <a:pt x="573624" y="204470"/>
                  </a:cubicBezTo>
                  <a:cubicBezTo>
                    <a:pt x="643864" y="198120"/>
                    <a:pt x="712431" y="175260"/>
                    <a:pt x="782670" y="162560"/>
                  </a:cubicBezTo>
                  <a:cubicBezTo>
                    <a:pt x="867962" y="147320"/>
                    <a:pt x="953252" y="129540"/>
                    <a:pt x="1041888" y="120650"/>
                  </a:cubicBezTo>
                  <a:cubicBezTo>
                    <a:pt x="1122162" y="113030"/>
                    <a:pt x="1199091" y="96520"/>
                    <a:pt x="1281038" y="91440"/>
                  </a:cubicBezTo>
                  <a:cubicBezTo>
                    <a:pt x="1364656" y="86360"/>
                    <a:pt x="1448275" y="71120"/>
                    <a:pt x="1533566" y="66040"/>
                  </a:cubicBezTo>
                  <a:cubicBezTo>
                    <a:pt x="1764353" y="53340"/>
                    <a:pt x="1996813" y="44450"/>
                    <a:pt x="2227600" y="34290"/>
                  </a:cubicBezTo>
                  <a:cubicBezTo>
                    <a:pt x="2284461" y="31750"/>
                    <a:pt x="2341322" y="34290"/>
                    <a:pt x="2398182" y="35560"/>
                  </a:cubicBezTo>
                  <a:cubicBezTo>
                    <a:pt x="2426613" y="36830"/>
                    <a:pt x="2455043" y="41910"/>
                    <a:pt x="2485146" y="44450"/>
                  </a:cubicBezTo>
                  <a:cubicBezTo>
                    <a:pt x="2498525" y="45720"/>
                    <a:pt x="2511904" y="41910"/>
                    <a:pt x="2525283" y="41910"/>
                  </a:cubicBezTo>
                  <a:cubicBezTo>
                    <a:pt x="2565420" y="41910"/>
                    <a:pt x="2607229" y="41910"/>
                    <a:pt x="2647366" y="40640"/>
                  </a:cubicBezTo>
                  <a:cubicBezTo>
                    <a:pt x="2724295" y="38100"/>
                    <a:pt x="2802897" y="31750"/>
                    <a:pt x="2879826" y="31750"/>
                  </a:cubicBezTo>
                  <a:cubicBezTo>
                    <a:pt x="2955083" y="31750"/>
                    <a:pt x="3030339" y="35560"/>
                    <a:pt x="3105596" y="38100"/>
                  </a:cubicBezTo>
                  <a:lnTo>
                    <a:pt x="3165802" y="38100"/>
                  </a:lnTo>
                  <a:cubicBezTo>
                    <a:pt x="3257782" y="35560"/>
                    <a:pt x="3348090" y="35560"/>
                    <a:pt x="3440071" y="31750"/>
                  </a:cubicBezTo>
                  <a:cubicBezTo>
                    <a:pt x="3528707" y="27940"/>
                    <a:pt x="3615670" y="19050"/>
                    <a:pt x="3704306" y="15240"/>
                  </a:cubicBezTo>
                  <a:cubicBezTo>
                    <a:pt x="3746115" y="12700"/>
                    <a:pt x="3789597" y="12700"/>
                    <a:pt x="3831406" y="19050"/>
                  </a:cubicBezTo>
                  <a:cubicBezTo>
                    <a:pt x="3894956" y="27940"/>
                    <a:pt x="3955162" y="33020"/>
                    <a:pt x="4018712" y="19050"/>
                  </a:cubicBezTo>
                  <a:cubicBezTo>
                    <a:pt x="4042125" y="13970"/>
                    <a:pt x="4072228" y="22860"/>
                    <a:pt x="4098986" y="25400"/>
                  </a:cubicBezTo>
                  <a:cubicBezTo>
                    <a:pt x="4110692" y="26670"/>
                    <a:pt x="4124072" y="29210"/>
                    <a:pt x="4130761" y="25400"/>
                  </a:cubicBezTo>
                  <a:cubicBezTo>
                    <a:pt x="4175915" y="0"/>
                    <a:pt x="4217724" y="6350"/>
                    <a:pt x="4261206" y="27940"/>
                  </a:cubicBezTo>
                  <a:cubicBezTo>
                    <a:pt x="4266223" y="30480"/>
                    <a:pt x="4279602" y="24130"/>
                    <a:pt x="4289636" y="24130"/>
                  </a:cubicBezTo>
                  <a:cubicBezTo>
                    <a:pt x="4329773" y="24130"/>
                    <a:pt x="4369910" y="24130"/>
                    <a:pt x="4411719" y="25400"/>
                  </a:cubicBezTo>
                  <a:cubicBezTo>
                    <a:pt x="4441822" y="26670"/>
                    <a:pt x="4470252" y="34290"/>
                    <a:pt x="4500356" y="36830"/>
                  </a:cubicBezTo>
                  <a:cubicBezTo>
                    <a:pt x="4565578" y="43180"/>
                    <a:pt x="4632473" y="53340"/>
                    <a:pt x="4699368" y="53340"/>
                  </a:cubicBezTo>
                  <a:cubicBezTo>
                    <a:pt x="4824795" y="54610"/>
                    <a:pt x="4950223" y="58420"/>
                    <a:pt x="5073979" y="78740"/>
                  </a:cubicBezTo>
                  <a:cubicBezTo>
                    <a:pt x="5189373" y="97790"/>
                    <a:pt x="5308111" y="97790"/>
                    <a:pt x="5425177" y="113030"/>
                  </a:cubicBezTo>
                  <a:cubicBezTo>
                    <a:pt x="5495417" y="121920"/>
                    <a:pt x="5567329" y="138430"/>
                    <a:pt x="5627534" y="165100"/>
                  </a:cubicBezTo>
                  <a:cubicBezTo>
                    <a:pt x="5692757" y="193040"/>
                    <a:pt x="5742928" y="238760"/>
                    <a:pt x="5801461" y="276860"/>
                  </a:cubicBezTo>
                  <a:cubicBezTo>
                    <a:pt x="5823202" y="290830"/>
                    <a:pt x="5854978" y="300990"/>
                    <a:pt x="5870029" y="318770"/>
                  </a:cubicBezTo>
                  <a:cubicBezTo>
                    <a:pt x="5913510" y="367030"/>
                    <a:pt x="5951975" y="417830"/>
                    <a:pt x="5990440" y="468630"/>
                  </a:cubicBezTo>
                  <a:cubicBezTo>
                    <a:pt x="6018870" y="505460"/>
                    <a:pt x="6047300" y="543560"/>
                    <a:pt x="6069041" y="581660"/>
                  </a:cubicBezTo>
                  <a:cubicBezTo>
                    <a:pt x="6092454" y="626110"/>
                    <a:pt x="6110850" y="671830"/>
                    <a:pt x="6129246" y="718820"/>
                  </a:cubicBezTo>
                  <a:cubicBezTo>
                    <a:pt x="6157677" y="792480"/>
                    <a:pt x="6191124" y="866140"/>
                    <a:pt x="6209520" y="942340"/>
                  </a:cubicBezTo>
                  <a:cubicBezTo>
                    <a:pt x="6236278" y="1049020"/>
                    <a:pt x="6249657" y="1158240"/>
                    <a:pt x="6269725" y="1266190"/>
                  </a:cubicBezTo>
                  <a:cubicBezTo>
                    <a:pt x="6276415" y="1301750"/>
                    <a:pt x="6284777" y="1337310"/>
                    <a:pt x="6288122" y="1372870"/>
                  </a:cubicBezTo>
                  <a:cubicBezTo>
                    <a:pt x="6298156" y="1474470"/>
                    <a:pt x="6304845" y="1574800"/>
                    <a:pt x="6313207" y="1676400"/>
                  </a:cubicBezTo>
                  <a:cubicBezTo>
                    <a:pt x="6324914" y="1802130"/>
                    <a:pt x="6341638" y="1926590"/>
                    <a:pt x="6350000" y="2052320"/>
                  </a:cubicBezTo>
                  <a:cubicBezTo>
                    <a:pt x="6358362" y="2172970"/>
                    <a:pt x="6363441" y="2294890"/>
                    <a:pt x="6360901" y="2416810"/>
                  </a:cubicBezTo>
                  <a:cubicBezTo>
                    <a:pt x="6356689" y="2620010"/>
                    <a:pt x="6343310" y="2821940"/>
                    <a:pt x="6329931" y="3025140"/>
                  </a:cubicBezTo>
                  <a:cubicBezTo>
                    <a:pt x="6321569" y="3150870"/>
                    <a:pt x="6309863" y="3275330"/>
                    <a:pt x="6293139" y="3399790"/>
                  </a:cubicBezTo>
                  <a:cubicBezTo>
                    <a:pt x="6276415" y="3524250"/>
                    <a:pt x="6251329" y="3647440"/>
                    <a:pt x="6232934" y="3771900"/>
                  </a:cubicBezTo>
                  <a:cubicBezTo>
                    <a:pt x="6219554" y="3858260"/>
                    <a:pt x="6216210" y="3944620"/>
                    <a:pt x="6201158" y="4029710"/>
                  </a:cubicBezTo>
                  <a:cubicBezTo>
                    <a:pt x="6187779" y="4107180"/>
                    <a:pt x="6137608" y="4175760"/>
                    <a:pt x="6070713" y="4232910"/>
                  </a:cubicBezTo>
                  <a:cubicBezTo>
                    <a:pt x="6015525" y="4281170"/>
                    <a:pt x="5972044" y="4335780"/>
                    <a:pt x="5915183" y="4382770"/>
                  </a:cubicBezTo>
                  <a:cubicBezTo>
                    <a:pt x="5865012" y="4424680"/>
                    <a:pt x="5809823" y="4466590"/>
                    <a:pt x="5722860" y="4467860"/>
                  </a:cubicBezTo>
                  <a:cubicBezTo>
                    <a:pt x="5702791" y="4467860"/>
                    <a:pt x="5684395" y="4483100"/>
                    <a:pt x="5664327" y="4490720"/>
                  </a:cubicBezTo>
                  <a:cubicBezTo>
                    <a:pt x="5579036" y="4518660"/>
                    <a:pt x="5490400" y="4542790"/>
                    <a:pt x="5406781" y="4573270"/>
                  </a:cubicBezTo>
                  <a:cubicBezTo>
                    <a:pt x="5252923" y="4629150"/>
                    <a:pt x="5087358" y="4638040"/>
                    <a:pt x="4921793" y="4643120"/>
                  </a:cubicBezTo>
                  <a:cubicBezTo>
                    <a:pt x="4858243" y="4645660"/>
                    <a:pt x="4793021" y="4641850"/>
                    <a:pt x="4729470" y="4645660"/>
                  </a:cubicBezTo>
                  <a:cubicBezTo>
                    <a:pt x="4697695" y="4646930"/>
                    <a:pt x="4667593" y="4658360"/>
                    <a:pt x="4637490" y="4663440"/>
                  </a:cubicBezTo>
                  <a:cubicBezTo>
                    <a:pt x="4624111" y="4665980"/>
                    <a:pt x="4610732" y="4664710"/>
                    <a:pt x="4595680" y="4665980"/>
                  </a:cubicBezTo>
                  <a:cubicBezTo>
                    <a:pt x="4575612" y="4667250"/>
                    <a:pt x="4555544" y="4671060"/>
                    <a:pt x="4535475" y="4669790"/>
                  </a:cubicBezTo>
                  <a:cubicBezTo>
                    <a:pt x="4515407" y="4667250"/>
                    <a:pt x="4502028" y="4662170"/>
                    <a:pt x="4498683" y="4662170"/>
                  </a:cubicBezTo>
                  <a:close/>
                </a:path>
              </a:pathLst>
            </a:custGeom>
            <a:blipFill>
              <a:blip r:embed="rId2"/>
              <a:stretch>
                <a:fillRect l="-22" t="-2526" r="-13" b="-2528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2602720" y="616114"/>
            <a:ext cx="13893975" cy="1843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50"/>
              </a:lnSpc>
              <a:spcBef>
                <a:spcPct val="0"/>
              </a:spcBef>
            </a:pPr>
            <a:r>
              <a:rPr lang="en-US" sz="6318" b="1">
                <a:solidFill>
                  <a:srgbClr val="978168"/>
                </a:solidFill>
                <a:latin typeface="Poppins Bold"/>
                <a:ea typeface="Poppins Bold"/>
                <a:cs typeface="Poppins Bold"/>
                <a:sym typeface="Poppins Bold"/>
              </a:rPr>
              <a:t>S</a:t>
            </a:r>
            <a:r>
              <a:rPr lang="en-US" sz="6318" b="1" u="none" strike="noStrike">
                <a:solidFill>
                  <a:srgbClr val="978168"/>
                </a:solidFill>
                <a:latin typeface="Poppins Bold"/>
                <a:ea typeface="Poppins Bold"/>
                <a:cs typeface="Poppins Bold"/>
                <a:sym typeface="Poppins Bold"/>
              </a:rPr>
              <a:t>TUDY AREA &amp; TARGET GROUPS</a:t>
            </a:r>
          </a:p>
          <a:p>
            <a:pPr marL="0" lvl="0" indent="0" algn="ctr">
              <a:lnSpc>
                <a:spcPts val="7060"/>
              </a:lnSpc>
              <a:spcBef>
                <a:spcPct val="0"/>
              </a:spcBef>
            </a:pPr>
            <a:endParaRPr lang="en-US" sz="6318" b="1" u="none" strike="noStrike">
              <a:solidFill>
                <a:srgbClr val="978168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080004" y="2865518"/>
            <a:ext cx="8179296" cy="2796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49"/>
              </a:lnSpc>
              <a:spcBef>
                <a:spcPct val="0"/>
              </a:spcBef>
            </a:pPr>
            <a:r>
              <a:rPr lang="en-US" sz="3299" b="1">
                <a:solidFill>
                  <a:srgbClr val="978168"/>
                </a:solidFill>
                <a:latin typeface="Poppins Bold"/>
                <a:ea typeface="Poppins Bold"/>
                <a:cs typeface="Poppins Bold"/>
                <a:sym typeface="Poppins Bold"/>
              </a:rPr>
              <a:t>Target Respondents:</a:t>
            </a:r>
          </a:p>
          <a:p>
            <a:pPr algn="ctr">
              <a:lnSpc>
                <a:spcPts val="4349"/>
              </a:lnSpc>
              <a:spcBef>
                <a:spcPct val="0"/>
              </a:spcBef>
            </a:pPr>
            <a:endParaRPr lang="en-US" sz="3299" b="1">
              <a:solidFill>
                <a:srgbClr val="978168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marL="626109" lvl="1" indent="-313054" algn="l">
              <a:lnSpc>
                <a:spcPts val="434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Married women (18–49 years)</a:t>
            </a:r>
          </a:p>
          <a:p>
            <a:pPr marL="626109" lvl="1" indent="-313054" algn="l">
              <a:lnSpc>
                <a:spcPts val="434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Married men (18–54 years)</a:t>
            </a:r>
          </a:p>
          <a:p>
            <a:pPr marL="626109" lvl="1" indent="-313054" algn="l">
              <a:lnSpc>
                <a:spcPts val="434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Health workers (ASHAs, ANMs, GNMs, etc.)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801554" y="8904922"/>
            <a:ext cx="2307282" cy="592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199" b="1">
                <a:solidFill>
                  <a:srgbClr val="F6B737"/>
                </a:solidFill>
                <a:latin typeface="Poppins Bold"/>
                <a:ea typeface="Poppins Bold"/>
                <a:cs typeface="Poppins Bold"/>
                <a:sym typeface="Poppins Bold"/>
              </a:rPr>
              <a:t>Study Area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080004" y="6681369"/>
            <a:ext cx="9205133" cy="2059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0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study was conducted in some villages under Amjong Sub-centre, Ri-Bhoi district, Meghalaya, focusing on tribal populations' contraceptive practices.</a:t>
            </a:r>
          </a:p>
        </p:txBody>
      </p:sp>
      <p:sp>
        <p:nvSpPr>
          <p:cNvPr id="8" name="AutoShape 8"/>
          <p:cNvSpPr/>
          <p:nvPr/>
        </p:nvSpPr>
        <p:spPr>
          <a:xfrm>
            <a:off x="10036050" y="6214508"/>
            <a:ext cx="68926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93563" y="3253740"/>
            <a:ext cx="11595704" cy="4505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6" lvl="1" indent="-367028" algn="l">
              <a:lnSpc>
                <a:spcPts val="5099"/>
              </a:lnSpc>
              <a:buFont typeface="Arial"/>
              <a:buChar char="•"/>
            </a:pPr>
            <a:r>
              <a:rPr lang="en-US" sz="3399" b="1">
                <a:solidFill>
                  <a:srgbClr val="2D1A0E"/>
                </a:solidFill>
                <a:latin typeface="Poppins Bold"/>
                <a:ea typeface="Poppins Bold"/>
                <a:cs typeface="Poppins Bold"/>
                <a:sym typeface="Poppins Bold"/>
              </a:rPr>
              <a:t>Design</a:t>
            </a:r>
            <a:r>
              <a:rPr lang="en-US" sz="3399">
                <a:solidFill>
                  <a:srgbClr val="2D1A0E"/>
                </a:solidFill>
                <a:latin typeface="Poppins"/>
                <a:ea typeface="Poppins"/>
                <a:cs typeface="Poppins"/>
                <a:sym typeface="Poppins"/>
              </a:rPr>
              <a:t>: Cross-sectional, quantitative</a:t>
            </a:r>
          </a:p>
          <a:p>
            <a:pPr marL="734056" lvl="1" indent="-367028" algn="l">
              <a:lnSpc>
                <a:spcPts val="5099"/>
              </a:lnSpc>
              <a:buFont typeface="Arial"/>
              <a:buChar char="•"/>
            </a:pPr>
            <a:r>
              <a:rPr lang="en-US" sz="3399" b="1">
                <a:solidFill>
                  <a:srgbClr val="2D1A0E"/>
                </a:solidFill>
                <a:latin typeface="Poppins Bold"/>
                <a:ea typeface="Poppins Bold"/>
                <a:cs typeface="Poppins Bold"/>
                <a:sym typeface="Poppins Bold"/>
              </a:rPr>
              <a:t>Tools</a:t>
            </a:r>
            <a:r>
              <a:rPr lang="en-US" sz="3399">
                <a:solidFill>
                  <a:srgbClr val="2D1A0E"/>
                </a:solidFill>
                <a:latin typeface="Poppins"/>
                <a:ea typeface="Poppins"/>
                <a:cs typeface="Poppins"/>
                <a:sym typeface="Poppins"/>
              </a:rPr>
              <a:t>: 3 structured questionnaires</a:t>
            </a:r>
          </a:p>
          <a:p>
            <a:pPr marL="734056" lvl="1" indent="-367028" algn="l">
              <a:lnSpc>
                <a:spcPts val="5099"/>
              </a:lnSpc>
              <a:buFont typeface="Arial"/>
              <a:buChar char="•"/>
            </a:pPr>
            <a:r>
              <a:rPr lang="en-US" sz="3399" b="1">
                <a:solidFill>
                  <a:srgbClr val="2D1A0E"/>
                </a:solidFill>
                <a:latin typeface="Poppins Bold"/>
                <a:ea typeface="Poppins Bold"/>
                <a:cs typeface="Poppins Bold"/>
                <a:sym typeface="Poppins Bold"/>
              </a:rPr>
              <a:t>Sample size</a:t>
            </a:r>
            <a:r>
              <a:rPr lang="en-US" sz="3399">
                <a:solidFill>
                  <a:srgbClr val="2D1A0E"/>
                </a:solidFill>
                <a:latin typeface="Poppins"/>
                <a:ea typeface="Poppins"/>
                <a:cs typeface="Poppins"/>
                <a:sym typeface="Poppins"/>
              </a:rPr>
              <a:t>: 75 (48 women, 12 men, 15 health workers)</a:t>
            </a:r>
          </a:p>
          <a:p>
            <a:pPr marL="734056" lvl="1" indent="-367028" algn="l">
              <a:lnSpc>
                <a:spcPts val="5099"/>
              </a:lnSpc>
              <a:buFont typeface="Arial"/>
              <a:buChar char="•"/>
            </a:pPr>
            <a:r>
              <a:rPr lang="en-US" sz="3399" b="1">
                <a:solidFill>
                  <a:srgbClr val="2D1A0E"/>
                </a:solidFill>
                <a:latin typeface="Poppins Bold"/>
                <a:ea typeface="Poppins Bold"/>
                <a:cs typeface="Poppins Bold"/>
                <a:sym typeface="Poppins Bold"/>
              </a:rPr>
              <a:t>Sampling Technique</a:t>
            </a:r>
            <a:r>
              <a:rPr lang="en-US" sz="3399">
                <a:solidFill>
                  <a:srgbClr val="2D1A0E"/>
                </a:solidFill>
                <a:latin typeface="Poppins"/>
                <a:ea typeface="Poppins"/>
                <a:cs typeface="Poppins"/>
                <a:sym typeface="Poppins"/>
              </a:rPr>
              <a:t>: Random &amp; purposive sampling</a:t>
            </a:r>
          </a:p>
          <a:p>
            <a:pPr algn="ctr">
              <a:lnSpc>
                <a:spcPts val="5399"/>
              </a:lnSpc>
            </a:pPr>
            <a:endParaRPr lang="en-US" sz="3399">
              <a:solidFill>
                <a:srgbClr val="2D1A0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751500" y="2919023"/>
            <a:ext cx="4305412" cy="4234960"/>
          </a:xfrm>
          <a:custGeom>
            <a:avLst/>
            <a:gdLst/>
            <a:ahLst/>
            <a:cxnLst/>
            <a:rect l="l" t="t" r="r" b="b"/>
            <a:pathLst>
              <a:path w="4305412" h="4234960">
                <a:moveTo>
                  <a:pt x="0" y="0"/>
                </a:moveTo>
                <a:lnTo>
                  <a:pt x="4305412" y="0"/>
                </a:lnTo>
                <a:lnTo>
                  <a:pt x="4305412" y="4234959"/>
                </a:lnTo>
                <a:lnTo>
                  <a:pt x="0" y="42349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7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844719" y="941191"/>
            <a:ext cx="8811980" cy="1225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8000" b="1">
                <a:solidFill>
                  <a:srgbClr val="F97645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METHODOLOGY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936275" y="1080258"/>
            <a:ext cx="5680022" cy="8178042"/>
          </a:xfrm>
          <a:custGeom>
            <a:avLst/>
            <a:gdLst/>
            <a:ahLst/>
            <a:cxnLst/>
            <a:rect l="l" t="t" r="r" b="b"/>
            <a:pathLst>
              <a:path w="5680022" h="8178042">
                <a:moveTo>
                  <a:pt x="0" y="0"/>
                </a:moveTo>
                <a:lnTo>
                  <a:pt x="5680022" y="0"/>
                </a:lnTo>
                <a:lnTo>
                  <a:pt x="5680022" y="8178042"/>
                </a:lnTo>
                <a:lnTo>
                  <a:pt x="0" y="8178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46286" y="3435415"/>
            <a:ext cx="10989989" cy="2046885"/>
          </a:xfrm>
          <a:custGeom>
            <a:avLst/>
            <a:gdLst/>
            <a:ahLst/>
            <a:cxnLst/>
            <a:rect l="l" t="t" r="r" b="b"/>
            <a:pathLst>
              <a:path w="10989989" h="2046885">
                <a:moveTo>
                  <a:pt x="0" y="0"/>
                </a:moveTo>
                <a:lnTo>
                  <a:pt x="10989989" y="0"/>
                </a:lnTo>
                <a:lnTo>
                  <a:pt x="10989989" y="2046885"/>
                </a:lnTo>
                <a:lnTo>
                  <a:pt x="0" y="20468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371600" y="3694146"/>
            <a:ext cx="8079857" cy="13208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260"/>
              </a:lnSpc>
              <a:spcBef>
                <a:spcPct val="0"/>
              </a:spcBef>
            </a:pPr>
            <a:r>
              <a:rPr lang="en-US" sz="7329" b="1" dirty="0" smtClean="0">
                <a:solidFill>
                  <a:srgbClr val="2F8A51"/>
                </a:solidFill>
                <a:latin typeface="Poppins Bold"/>
                <a:ea typeface="Poppins Bold"/>
                <a:cs typeface="Poppins Bold"/>
                <a:sym typeface="Poppins Bold"/>
              </a:rPr>
              <a:t>KEY FINDINGS</a:t>
            </a:r>
            <a:endParaRPr lang="en-US" sz="7329" b="1" dirty="0">
              <a:solidFill>
                <a:srgbClr val="2F8A51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216550" y="5741031"/>
            <a:ext cx="6389956" cy="58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49"/>
              </a:lnSpc>
              <a:spcBef>
                <a:spcPct val="0"/>
              </a:spcBef>
            </a:pPr>
            <a:r>
              <a:rPr lang="en-US" sz="3099" b="1" dirty="0">
                <a:solidFill>
                  <a:srgbClr val="7ED957"/>
                </a:solidFill>
                <a:latin typeface="Poppins Bold"/>
                <a:ea typeface="Poppins Bold"/>
                <a:cs typeface="Poppins Bold"/>
                <a:sym typeface="Poppins Bold"/>
              </a:rPr>
              <a:t>MALE RESPONDENTS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65909" y="1028700"/>
            <a:ext cx="11435343" cy="6873371"/>
          </a:xfrm>
          <a:custGeom>
            <a:avLst/>
            <a:gdLst/>
            <a:ahLst/>
            <a:cxnLst/>
            <a:rect l="l" t="t" r="r" b="b"/>
            <a:pathLst>
              <a:path w="11435343" h="6873371">
                <a:moveTo>
                  <a:pt x="0" y="0"/>
                </a:moveTo>
                <a:lnTo>
                  <a:pt x="11435343" y="0"/>
                </a:lnTo>
                <a:lnTo>
                  <a:pt x="11435343" y="6873371"/>
                </a:lnTo>
                <a:lnTo>
                  <a:pt x="0" y="68733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2779886" y="8503711"/>
            <a:ext cx="12728228" cy="491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74"/>
              </a:lnSpc>
              <a:spcBef>
                <a:spcPct val="0"/>
              </a:spcBef>
            </a:pPr>
            <a:r>
              <a:rPr lang="en-US" sz="276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Children increased with marital duration (avg. 3 children after 10+ years)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79512" y="954562"/>
            <a:ext cx="14296463" cy="6473593"/>
          </a:xfrm>
          <a:custGeom>
            <a:avLst/>
            <a:gdLst/>
            <a:ahLst/>
            <a:cxnLst/>
            <a:rect l="l" t="t" r="r" b="b"/>
            <a:pathLst>
              <a:path w="14296463" h="6473593">
                <a:moveTo>
                  <a:pt x="0" y="0"/>
                </a:moveTo>
                <a:lnTo>
                  <a:pt x="14296463" y="0"/>
                </a:lnTo>
                <a:lnTo>
                  <a:pt x="14296463" y="6473593"/>
                </a:lnTo>
                <a:lnTo>
                  <a:pt x="0" y="64735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726" b="-2726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2133450" y="7722870"/>
            <a:ext cx="13828068" cy="1428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5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Chart shows highest knowledge of injectables (94.8%) and lowest </a:t>
            </a:r>
          </a:p>
          <a:p>
            <a:pPr algn="ctr">
              <a:lnSpc>
                <a:spcPts val="375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for foam/jelly (0%). There is a high awareness of pills, injectables, condoms, withdrawal </a:t>
            </a:r>
          </a:p>
          <a:p>
            <a:pPr algn="ctr">
              <a:lnSpc>
                <a:spcPts val="375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but there is a very low awareness of diaphragm and female condom.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13272" y="330788"/>
            <a:ext cx="11479763" cy="7681853"/>
          </a:xfrm>
          <a:custGeom>
            <a:avLst/>
            <a:gdLst/>
            <a:ahLst/>
            <a:cxnLst/>
            <a:rect l="l" t="t" r="r" b="b"/>
            <a:pathLst>
              <a:path w="11479763" h="7681853">
                <a:moveTo>
                  <a:pt x="0" y="0"/>
                </a:moveTo>
                <a:lnTo>
                  <a:pt x="11479762" y="0"/>
                </a:lnTo>
                <a:lnTo>
                  <a:pt x="11479762" y="7681853"/>
                </a:lnTo>
                <a:lnTo>
                  <a:pt x="0" y="76818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907" b="-1907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1734592" y="8224012"/>
            <a:ext cx="13945196" cy="1399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4"/>
              </a:lnSpc>
              <a:spcBef>
                <a:spcPct val="0"/>
              </a:spcBef>
            </a:pPr>
            <a:r>
              <a:rPr lang="en-US" sz="266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perception that 75% of men are involved in family planning decisions is encouraging and reflects a positive shift toward shared reproductive responsibilities.</a:t>
            </a:r>
          </a:p>
        </p:txBody>
      </p:sp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669</Words>
  <Application>Microsoft Office PowerPoint</Application>
  <PresentationFormat>Custom</PresentationFormat>
  <Paragraphs>104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Poppins Bold</vt:lpstr>
      <vt:lpstr>DM Sans Bold</vt:lpstr>
      <vt:lpstr>Calibri</vt:lpstr>
      <vt:lpstr>Poppins</vt:lpstr>
      <vt:lpstr>Arial</vt:lpstr>
      <vt:lpstr>Canva Sans</vt:lpstr>
      <vt:lpstr>Poppins Ultra-Bold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 planning</dc:title>
  <dc:creator>USER</dc:creator>
  <cp:lastModifiedBy>Microsoft account</cp:lastModifiedBy>
  <cp:revision>3</cp:revision>
  <dcterms:created xsi:type="dcterms:W3CDTF">2006-08-16T00:00:00Z</dcterms:created>
  <dcterms:modified xsi:type="dcterms:W3CDTF">2025-07-21T20:52:27Z</dcterms:modified>
  <dc:identifier>DAGrPTaEVJk</dc:identifier>
</cp:coreProperties>
</file>