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3208000" cy="990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0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621191"/>
            <a:ext cx="11226800" cy="3448756"/>
          </a:xfrm>
        </p:spPr>
        <p:txBody>
          <a:bodyPr anchor="b"/>
          <a:lstStyle>
            <a:lvl1pPr algn="ctr">
              <a:defRPr sz="8666"/>
            </a:lvl1pPr>
          </a:lstStyle>
          <a:p>
            <a:r>
              <a:rPr lang="en-US"/>
              <a:t>Click to edit Master title style</a:t>
            </a:r>
            <a:endParaRPr lang="en-US" dirty="0"/>
          </a:p>
        </p:txBody>
      </p:sp>
      <p:sp>
        <p:nvSpPr>
          <p:cNvPr id="3" name="Subtitle 2"/>
          <p:cNvSpPr>
            <a:spLocks noGrp="1"/>
          </p:cNvSpPr>
          <p:nvPr>
            <p:ph type="subTitle" idx="1"/>
          </p:nvPr>
        </p:nvSpPr>
        <p:spPr>
          <a:xfrm>
            <a:off x="1651000" y="5202944"/>
            <a:ext cx="9906000"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9F9226-D180-4AB4-9E08-8AF08A792316}"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23691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F9226-D180-4AB4-9E08-8AF08A792316}"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353198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51976" y="527403"/>
            <a:ext cx="2847975"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8051" y="527403"/>
            <a:ext cx="8378825"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F9226-D180-4AB4-9E08-8AF08A792316}"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301241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F9226-D180-4AB4-9E08-8AF08A792316}"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1697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1172" y="2469624"/>
            <a:ext cx="11391900" cy="4120620"/>
          </a:xfrm>
        </p:spPr>
        <p:txBody>
          <a:bodyPr anchor="b"/>
          <a:lstStyle>
            <a:lvl1pPr>
              <a:defRPr sz="8666"/>
            </a:lvl1pPr>
          </a:lstStyle>
          <a:p>
            <a:r>
              <a:rPr lang="en-US"/>
              <a:t>Click to edit Master title style</a:t>
            </a:r>
            <a:endParaRPr lang="en-US" dirty="0"/>
          </a:p>
        </p:txBody>
      </p:sp>
      <p:sp>
        <p:nvSpPr>
          <p:cNvPr id="3" name="Text Placeholder 2"/>
          <p:cNvSpPr>
            <a:spLocks noGrp="1"/>
          </p:cNvSpPr>
          <p:nvPr>
            <p:ph type="body" idx="1"/>
          </p:nvPr>
        </p:nvSpPr>
        <p:spPr>
          <a:xfrm>
            <a:off x="901172" y="6629226"/>
            <a:ext cx="11391900" cy="2166937"/>
          </a:xfrm>
        </p:spPr>
        <p:txBody>
          <a:bodyPr/>
          <a:lstStyle>
            <a:lvl1pPr marL="0" indent="0">
              <a:buNone/>
              <a:defRPr sz="3467">
                <a:solidFill>
                  <a:schemeClr val="tx1"/>
                </a:solidFill>
              </a:defRPr>
            </a:lvl1pPr>
            <a:lvl2pPr marL="660380" indent="0">
              <a:buNone/>
              <a:defRPr sz="2889">
                <a:solidFill>
                  <a:schemeClr val="tx1">
                    <a:tint val="75000"/>
                  </a:schemeClr>
                </a:solidFill>
              </a:defRPr>
            </a:lvl2pPr>
            <a:lvl3pPr marL="1320759" indent="0">
              <a:buNone/>
              <a:defRPr sz="2600">
                <a:solidFill>
                  <a:schemeClr val="tx1">
                    <a:tint val="75000"/>
                  </a:schemeClr>
                </a:solidFill>
              </a:defRPr>
            </a:lvl3pPr>
            <a:lvl4pPr marL="1981139" indent="0">
              <a:buNone/>
              <a:defRPr sz="2311">
                <a:solidFill>
                  <a:schemeClr val="tx1">
                    <a:tint val="75000"/>
                  </a:schemeClr>
                </a:solidFill>
              </a:defRPr>
            </a:lvl4pPr>
            <a:lvl5pPr marL="2641519" indent="0">
              <a:buNone/>
              <a:defRPr sz="2311">
                <a:solidFill>
                  <a:schemeClr val="tx1">
                    <a:tint val="75000"/>
                  </a:schemeClr>
                </a:solidFill>
              </a:defRPr>
            </a:lvl5pPr>
            <a:lvl6pPr marL="3301898" indent="0">
              <a:buNone/>
              <a:defRPr sz="2311">
                <a:solidFill>
                  <a:schemeClr val="tx1">
                    <a:tint val="75000"/>
                  </a:schemeClr>
                </a:solidFill>
              </a:defRPr>
            </a:lvl6pPr>
            <a:lvl7pPr marL="3962278" indent="0">
              <a:buNone/>
              <a:defRPr sz="2311">
                <a:solidFill>
                  <a:schemeClr val="tx1">
                    <a:tint val="75000"/>
                  </a:schemeClr>
                </a:solidFill>
              </a:defRPr>
            </a:lvl7pPr>
            <a:lvl8pPr marL="4622658" indent="0">
              <a:buNone/>
              <a:defRPr sz="2311">
                <a:solidFill>
                  <a:schemeClr val="tx1">
                    <a:tint val="75000"/>
                  </a:schemeClr>
                </a:solidFill>
              </a:defRPr>
            </a:lvl8pPr>
            <a:lvl9pPr marL="5283037" indent="0">
              <a:buNone/>
              <a:defRPr sz="23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F9226-D180-4AB4-9E08-8AF08A792316}"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249750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8050" y="2637014"/>
            <a:ext cx="561340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86550" y="2637014"/>
            <a:ext cx="561340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F9226-D180-4AB4-9E08-8AF08A792316}"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338622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9770" y="527405"/>
            <a:ext cx="11391900"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9772" y="2428347"/>
            <a:ext cx="5587602"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4" name="Content Placeholder 3"/>
          <p:cNvSpPr>
            <a:spLocks noGrp="1"/>
          </p:cNvSpPr>
          <p:nvPr>
            <p:ph sz="half" idx="2"/>
          </p:nvPr>
        </p:nvSpPr>
        <p:spPr>
          <a:xfrm>
            <a:off x="909772" y="3618442"/>
            <a:ext cx="5587602"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6551" y="2428347"/>
            <a:ext cx="5615120"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6" name="Content Placeholder 5"/>
          <p:cNvSpPr>
            <a:spLocks noGrp="1"/>
          </p:cNvSpPr>
          <p:nvPr>
            <p:ph sz="quarter" idx="4"/>
          </p:nvPr>
        </p:nvSpPr>
        <p:spPr>
          <a:xfrm>
            <a:off x="6686551" y="3618442"/>
            <a:ext cx="5615120"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F9226-D180-4AB4-9E08-8AF08A792316}"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327066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F9226-D180-4AB4-9E08-8AF08A792316}"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213392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F9226-D180-4AB4-9E08-8AF08A792316}"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424267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770" y="660400"/>
            <a:ext cx="4259924" cy="2311400"/>
          </a:xfrm>
        </p:spPr>
        <p:txBody>
          <a:bodyPr anchor="b"/>
          <a:lstStyle>
            <a:lvl1pPr>
              <a:defRPr sz="4622"/>
            </a:lvl1pPr>
          </a:lstStyle>
          <a:p>
            <a:r>
              <a:rPr lang="en-US"/>
              <a:t>Click to edit Master title style</a:t>
            </a:r>
            <a:endParaRPr lang="en-US" dirty="0"/>
          </a:p>
        </p:txBody>
      </p:sp>
      <p:sp>
        <p:nvSpPr>
          <p:cNvPr id="3" name="Content Placeholder 2"/>
          <p:cNvSpPr>
            <a:spLocks noGrp="1"/>
          </p:cNvSpPr>
          <p:nvPr>
            <p:ph idx="1"/>
          </p:nvPr>
        </p:nvSpPr>
        <p:spPr>
          <a:xfrm>
            <a:off x="5615120" y="1426283"/>
            <a:ext cx="6686550"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9770" y="2971800"/>
            <a:ext cx="4259924"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119F9226-D180-4AB4-9E08-8AF08A792316}"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402194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770" y="660400"/>
            <a:ext cx="4259924" cy="2311400"/>
          </a:xfrm>
        </p:spPr>
        <p:txBody>
          <a:bodyPr anchor="b"/>
          <a:lstStyle>
            <a:lvl1pPr>
              <a:defRPr sz="4622"/>
            </a:lvl1pPr>
          </a:lstStyle>
          <a:p>
            <a:r>
              <a:rPr lang="en-US"/>
              <a:t>Click to edit Master title style</a:t>
            </a:r>
            <a:endParaRPr lang="en-US" dirty="0"/>
          </a:p>
        </p:txBody>
      </p:sp>
      <p:sp>
        <p:nvSpPr>
          <p:cNvPr id="3" name="Picture Placeholder 2"/>
          <p:cNvSpPr>
            <a:spLocks noGrp="1" noChangeAspect="1"/>
          </p:cNvSpPr>
          <p:nvPr>
            <p:ph type="pic" idx="1"/>
          </p:nvPr>
        </p:nvSpPr>
        <p:spPr>
          <a:xfrm>
            <a:off x="5615120" y="1426283"/>
            <a:ext cx="6686550" cy="7039681"/>
          </a:xfrm>
        </p:spPr>
        <p:txBody>
          <a:bodyPr anchor="t"/>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r>
              <a:rPr lang="en-US"/>
              <a:t>Click icon to add picture</a:t>
            </a:r>
            <a:endParaRPr lang="en-US" dirty="0"/>
          </a:p>
        </p:txBody>
      </p:sp>
      <p:sp>
        <p:nvSpPr>
          <p:cNvPr id="4" name="Text Placeholder 3"/>
          <p:cNvSpPr>
            <a:spLocks noGrp="1"/>
          </p:cNvSpPr>
          <p:nvPr>
            <p:ph type="body" sz="half" idx="2"/>
          </p:nvPr>
        </p:nvSpPr>
        <p:spPr>
          <a:xfrm>
            <a:off x="909770" y="2971800"/>
            <a:ext cx="4259924"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119F9226-D180-4AB4-9E08-8AF08A792316}"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BCCA1-8E08-4A98-B7AD-562DD1442F4B}" type="slidenum">
              <a:rPr lang="en-IN" smtClean="0"/>
              <a:t>‹#›</a:t>
            </a:fld>
            <a:endParaRPr lang="en-IN"/>
          </a:p>
        </p:txBody>
      </p:sp>
    </p:spTree>
    <p:extLst>
      <p:ext uri="{BB962C8B-B14F-4D97-AF65-F5344CB8AC3E}">
        <p14:creationId xmlns:p14="http://schemas.microsoft.com/office/powerpoint/2010/main" val="131701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8050" y="527405"/>
            <a:ext cx="11391900"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8050" y="2637014"/>
            <a:ext cx="11391900"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8050" y="9181397"/>
            <a:ext cx="2971800" cy="527403"/>
          </a:xfrm>
          <a:prstGeom prst="rect">
            <a:avLst/>
          </a:prstGeom>
        </p:spPr>
        <p:txBody>
          <a:bodyPr vert="horz" lIns="91440" tIns="45720" rIns="91440" bIns="45720" rtlCol="0" anchor="ctr"/>
          <a:lstStyle>
            <a:lvl1pPr algn="l">
              <a:defRPr sz="1733">
                <a:solidFill>
                  <a:schemeClr val="tx1">
                    <a:tint val="75000"/>
                  </a:schemeClr>
                </a:solidFill>
              </a:defRPr>
            </a:lvl1pPr>
          </a:lstStyle>
          <a:p>
            <a:fld id="{119F9226-D180-4AB4-9E08-8AF08A792316}" type="datetimeFigureOut">
              <a:rPr lang="en-IN" smtClean="0"/>
              <a:t>15-07-2020</a:t>
            </a:fld>
            <a:endParaRPr lang="en-IN"/>
          </a:p>
        </p:txBody>
      </p:sp>
      <p:sp>
        <p:nvSpPr>
          <p:cNvPr id="5" name="Footer Placeholder 4"/>
          <p:cNvSpPr>
            <a:spLocks noGrp="1"/>
          </p:cNvSpPr>
          <p:nvPr>
            <p:ph type="ftr" sz="quarter" idx="3"/>
          </p:nvPr>
        </p:nvSpPr>
        <p:spPr>
          <a:xfrm>
            <a:off x="4375150" y="9181397"/>
            <a:ext cx="4457700" cy="527403"/>
          </a:xfrm>
          <a:prstGeom prst="rect">
            <a:avLst/>
          </a:prstGeom>
        </p:spPr>
        <p:txBody>
          <a:bodyPr vert="horz" lIns="91440" tIns="45720" rIns="91440" bIns="45720" rtlCol="0" anchor="ctr"/>
          <a:lstStyle>
            <a:lvl1pPr algn="ctr">
              <a:defRPr sz="173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328150" y="9181397"/>
            <a:ext cx="2971800" cy="527403"/>
          </a:xfrm>
          <a:prstGeom prst="rect">
            <a:avLst/>
          </a:prstGeom>
        </p:spPr>
        <p:txBody>
          <a:bodyPr vert="horz" lIns="91440" tIns="45720" rIns="91440" bIns="45720" rtlCol="0" anchor="ctr"/>
          <a:lstStyle>
            <a:lvl1pPr algn="r">
              <a:defRPr sz="1733">
                <a:solidFill>
                  <a:schemeClr val="tx1">
                    <a:tint val="75000"/>
                  </a:schemeClr>
                </a:solidFill>
              </a:defRPr>
            </a:lvl1pPr>
          </a:lstStyle>
          <a:p>
            <a:fld id="{2E3BCCA1-8E08-4A98-B7AD-562DD1442F4B}" type="slidenum">
              <a:rPr lang="en-IN" smtClean="0"/>
              <a:t>‹#›</a:t>
            </a:fld>
            <a:endParaRPr lang="en-IN"/>
          </a:p>
        </p:txBody>
      </p:sp>
    </p:spTree>
    <p:extLst>
      <p:ext uri="{BB962C8B-B14F-4D97-AF65-F5344CB8AC3E}">
        <p14:creationId xmlns:p14="http://schemas.microsoft.com/office/powerpoint/2010/main" val="27464186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20759" rtl="0" eaLnBrk="1" latinLnBrk="0"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0"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C35BB3-A258-4584-BD6D-C4C4E1A4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232" y="877799"/>
            <a:ext cx="6525536" cy="1267002"/>
          </a:xfrm>
          <a:prstGeom prst="rect">
            <a:avLst/>
          </a:prstGeom>
        </p:spPr>
      </p:pic>
      <p:sp>
        <p:nvSpPr>
          <p:cNvPr id="6" name="Rectangle 5">
            <a:extLst>
              <a:ext uri="{FF2B5EF4-FFF2-40B4-BE49-F238E27FC236}">
                <a16:creationId xmlns:a16="http://schemas.microsoft.com/office/drawing/2014/main" id="{8074C401-BE8B-4EB1-91BD-A2EEB8729CAF}"/>
              </a:ext>
            </a:extLst>
          </p:cNvPr>
          <p:cNvSpPr/>
          <p:nvPr/>
        </p:nvSpPr>
        <p:spPr>
          <a:xfrm>
            <a:off x="3175000" y="2585136"/>
            <a:ext cx="6858000" cy="584775"/>
          </a:xfrm>
          <a:prstGeom prst="rect">
            <a:avLst/>
          </a:prstGeom>
        </p:spPr>
        <p:txBody>
          <a:bodyPr wrap="square">
            <a:spAutoFit/>
          </a:bodyPr>
          <a:lstStyle/>
          <a:p>
            <a:pPr algn="ctr"/>
            <a:r>
              <a:rPr lang="en-US" sz="3200" b="1" dirty="0">
                <a:solidFill>
                  <a:srgbClr val="FFC000"/>
                </a:solidFill>
              </a:rPr>
              <a:t>Energy</a:t>
            </a:r>
            <a:r>
              <a:rPr lang="en-US" sz="3200" dirty="0"/>
              <a:t> </a:t>
            </a:r>
            <a:r>
              <a:rPr lang="en-US" sz="3200" dirty="0">
                <a:solidFill>
                  <a:srgbClr val="6200EE"/>
                </a:solidFill>
              </a:rPr>
              <a:t>conserved</a:t>
            </a:r>
            <a:r>
              <a:rPr lang="en-US" sz="3200" dirty="0"/>
              <a:t> is </a:t>
            </a:r>
            <a:r>
              <a:rPr lang="en-US" sz="3200" b="1" dirty="0">
                <a:solidFill>
                  <a:srgbClr val="FFC000"/>
                </a:solidFill>
              </a:rPr>
              <a:t>energy</a:t>
            </a:r>
            <a:r>
              <a:rPr lang="en-US" sz="3200" dirty="0"/>
              <a:t> </a:t>
            </a:r>
            <a:r>
              <a:rPr lang="en-US" sz="3200" dirty="0">
                <a:solidFill>
                  <a:srgbClr val="00B050"/>
                </a:solidFill>
              </a:rPr>
              <a:t>produced</a:t>
            </a:r>
            <a:r>
              <a:rPr lang="en-US" sz="3200" dirty="0"/>
              <a:t>.</a:t>
            </a:r>
            <a:endParaRPr lang="en-IN" sz="3200" dirty="0"/>
          </a:p>
        </p:txBody>
      </p:sp>
      <p:pic>
        <p:nvPicPr>
          <p:cNvPr id="13" name="Picture 12">
            <a:extLst>
              <a:ext uri="{FF2B5EF4-FFF2-40B4-BE49-F238E27FC236}">
                <a16:creationId xmlns:a16="http://schemas.microsoft.com/office/drawing/2014/main" id="{F747C334-6EC1-49C8-86EE-1C10B5D3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0050"/>
            <a:ext cx="13208000" cy="6861299"/>
          </a:xfrm>
          <a:prstGeom prst="rect">
            <a:avLst/>
          </a:prstGeom>
        </p:spPr>
      </p:pic>
    </p:spTree>
    <p:extLst>
      <p:ext uri="{BB962C8B-B14F-4D97-AF65-F5344CB8AC3E}">
        <p14:creationId xmlns:p14="http://schemas.microsoft.com/office/powerpoint/2010/main" val="1014376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9772D-81B0-4AE8-A460-B9DACBE3010D}"/>
              </a:ext>
            </a:extLst>
          </p:cNvPr>
          <p:cNvPicPr>
            <a:picLocks noChangeAspect="1"/>
          </p:cNvPicPr>
          <p:nvPr/>
        </p:nvPicPr>
        <p:blipFill rotWithShape="1">
          <a:blip r:embed="rId2">
            <a:extLst>
              <a:ext uri="{28A0092B-C50C-407E-A947-70E740481C1C}">
                <a14:useLocalDpi xmlns:a14="http://schemas.microsoft.com/office/drawing/2010/main" val="0"/>
              </a:ext>
            </a:extLst>
          </a:blip>
          <a:srcRect t="5385" b="31667"/>
          <a:stretch/>
        </p:blipFill>
        <p:spPr>
          <a:xfrm>
            <a:off x="862463" y="177799"/>
            <a:ext cx="11483073" cy="9354461"/>
          </a:xfrm>
          <a:prstGeom prst="rect">
            <a:avLst/>
          </a:prstGeom>
        </p:spPr>
      </p:pic>
    </p:spTree>
    <p:extLst>
      <p:ext uri="{BB962C8B-B14F-4D97-AF65-F5344CB8AC3E}">
        <p14:creationId xmlns:p14="http://schemas.microsoft.com/office/powerpoint/2010/main" val="356653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DFCAE-2586-44EE-82A1-5BC60B4CD542}"/>
              </a:ext>
            </a:extLst>
          </p:cNvPr>
          <p:cNvPicPr>
            <a:picLocks noChangeAspect="1"/>
          </p:cNvPicPr>
          <p:nvPr/>
        </p:nvPicPr>
        <p:blipFill rotWithShape="1">
          <a:blip r:embed="rId2">
            <a:extLst>
              <a:ext uri="{28A0092B-C50C-407E-A947-70E740481C1C}">
                <a14:useLocalDpi xmlns:a14="http://schemas.microsoft.com/office/drawing/2010/main" val="0"/>
              </a:ext>
            </a:extLst>
          </a:blip>
          <a:srcRect t="10897" b="29231"/>
          <a:stretch/>
        </p:blipFill>
        <p:spPr>
          <a:xfrm>
            <a:off x="165101" y="117372"/>
            <a:ext cx="12482076" cy="9671256"/>
          </a:xfrm>
          <a:prstGeom prst="rect">
            <a:avLst/>
          </a:prstGeom>
        </p:spPr>
      </p:pic>
    </p:spTree>
    <p:extLst>
      <p:ext uri="{BB962C8B-B14F-4D97-AF65-F5344CB8AC3E}">
        <p14:creationId xmlns:p14="http://schemas.microsoft.com/office/powerpoint/2010/main" val="103179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D7970-3F93-4EAA-936B-5E25A53AEABD}"/>
              </a:ext>
            </a:extLst>
          </p:cNvPr>
          <p:cNvPicPr>
            <a:picLocks noChangeAspect="1"/>
          </p:cNvPicPr>
          <p:nvPr/>
        </p:nvPicPr>
        <p:blipFill rotWithShape="1">
          <a:blip r:embed="rId2">
            <a:extLst>
              <a:ext uri="{28A0092B-C50C-407E-A947-70E740481C1C}">
                <a14:useLocalDpi xmlns:a14="http://schemas.microsoft.com/office/drawing/2010/main" val="0"/>
              </a:ext>
            </a:extLst>
          </a:blip>
          <a:srcRect t="3876" b="20384"/>
          <a:stretch/>
        </p:blipFill>
        <p:spPr>
          <a:xfrm>
            <a:off x="1136650" y="0"/>
            <a:ext cx="10934700" cy="10449081"/>
          </a:xfrm>
          <a:prstGeom prst="rect">
            <a:avLst/>
          </a:prstGeom>
        </p:spPr>
      </p:pic>
    </p:spTree>
    <p:extLst>
      <p:ext uri="{BB962C8B-B14F-4D97-AF65-F5344CB8AC3E}">
        <p14:creationId xmlns:p14="http://schemas.microsoft.com/office/powerpoint/2010/main" val="328317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4146D6-3750-4C6D-84DD-8C1D9DE7C81A}"/>
              </a:ext>
            </a:extLst>
          </p:cNvPr>
          <p:cNvSpPr/>
          <p:nvPr/>
        </p:nvSpPr>
        <p:spPr>
          <a:xfrm>
            <a:off x="1638300" y="903050"/>
            <a:ext cx="10210800" cy="7386638"/>
          </a:xfrm>
          <a:prstGeom prst="rect">
            <a:avLst/>
          </a:prstGeom>
        </p:spPr>
        <p:txBody>
          <a:bodyPr wrap="square">
            <a:spAutoFit/>
          </a:bodyPr>
          <a:lstStyle/>
          <a:p>
            <a:r>
              <a:rPr lang="en-US" sz="3600" b="1" dirty="0">
                <a:solidFill>
                  <a:srgbClr val="00B0F0"/>
                </a:solidFill>
                <a:latin typeface="Arial" panose="020B0604020202020204" pitchFamily="34" charset="0"/>
              </a:rPr>
              <a:t>THE EVOLUTION AND FUTURE OF WIND MARKETS</a:t>
            </a:r>
          </a:p>
          <a:p>
            <a:r>
              <a:rPr lang="en-US" sz="2400" dirty="0">
                <a:solidFill>
                  <a:schemeClr val="accent1">
                    <a:lumMod val="50000"/>
                  </a:schemeClr>
                </a:solidFill>
                <a:latin typeface="Arial" panose="020B0604020202020204" pitchFamily="34" charset="0"/>
              </a:rPr>
              <a:t>EVOLUTION OF THE WIND INDUSTRY</a:t>
            </a:r>
          </a:p>
          <a:p>
            <a:endParaRPr lang="en-US" b="1" dirty="0">
              <a:latin typeface="Arial" panose="020B0604020202020204" pitchFamily="34" charset="0"/>
            </a:endParaRPr>
          </a:p>
          <a:p>
            <a:r>
              <a:rPr lang="en-US" b="1" dirty="0">
                <a:latin typeface="Arial" panose="020B0604020202020204" pitchFamily="34" charset="0"/>
              </a:rPr>
              <a:t>Rising concerns about climate change, the health effects of air pollution, energy security and energy access, along with volatile oil prices in recent decades, have led to the need to produce and use alternative, low-carbon technology options such as renewables</a:t>
            </a:r>
            <a:r>
              <a:rPr lang="en-US" dirty="0">
                <a:latin typeface="Arial" panose="020B0604020202020204" pitchFamily="34" charset="0"/>
              </a:rPr>
              <a:t>. Wind power has been a pioneering renewable technology in recent decades. In terms of total installed capacity, wind power is the leading renewable energy technology after hydropower, with more than half a terawatt installed globally as of the end of 2018. Along with solar, wind also dominated total renewable capacity additions, with around 43 GW of wind capacity added globally in 2018 (IRENA, 2019d).</a:t>
            </a:r>
            <a:endParaRPr lang="en-US" b="1" dirty="0">
              <a:latin typeface="Arial" panose="020B0604020202020204" pitchFamily="34" charset="0"/>
            </a:endParaRPr>
          </a:p>
          <a:p>
            <a:r>
              <a:rPr lang="en-US" b="1" dirty="0">
                <a:latin typeface="Arial" panose="020B0604020202020204" pitchFamily="34" charset="0"/>
              </a:rPr>
              <a:t> The evolution of the wind industry has been remarkable, and in the last four decades several milestones have been achieved in installations, technology advancements and cost reductions along with the establishment of key wind energy associations</a:t>
            </a:r>
            <a:r>
              <a:rPr lang="en-US" dirty="0">
                <a:latin typeface="Arial" panose="020B0604020202020204" pitchFamily="34" charset="0"/>
              </a:rPr>
              <a:t>. By 2020, onshore wind is set-to consistently offer a less expensive source of new electricity than the least-cost fossil fuel alternative in most regions (IRENA, 2019c).</a:t>
            </a:r>
          </a:p>
          <a:p>
            <a:endParaRPr lang="en-US" dirty="0">
              <a:latin typeface="Arial" panose="020B0604020202020204" pitchFamily="34" charset="0"/>
            </a:endParaRPr>
          </a:p>
          <a:p>
            <a:r>
              <a:rPr lang="en-US" b="1" dirty="0">
                <a:latin typeface="Arial" panose="020B0604020202020204" pitchFamily="34" charset="0"/>
              </a:rPr>
              <a:t>Wind power will remain a key renewable energy option in the coming decades</a:t>
            </a:r>
            <a:r>
              <a:rPr lang="en-US" dirty="0">
                <a:latin typeface="Arial" panose="020B0604020202020204" pitchFamily="34" charset="0"/>
              </a:rPr>
              <a:t>. This report sheds light on the prominent role of wind power in transforming the global energy landscape by 2050. The following sections cover an accelerated deployment pathway for wind power (onshore and offshore) until 2050 under the </a:t>
            </a:r>
            <a:r>
              <a:rPr lang="en-US" dirty="0" err="1">
                <a:latin typeface="Arial" panose="020B0604020202020204" pitchFamily="34" charset="0"/>
              </a:rPr>
              <a:t>REmap</a:t>
            </a:r>
            <a:r>
              <a:rPr lang="en-US" dirty="0">
                <a:latin typeface="Arial" panose="020B0604020202020204" pitchFamily="34" charset="0"/>
              </a:rPr>
              <a:t> Case in IRENA’s global energy transformation roadmap, along with perspectives on cost reductions, technology trends and the need to prepare future grids to integrate rising wind power shares. 22</a:t>
            </a:r>
            <a:endParaRPr lang="en-US" dirty="0">
              <a:effectLst/>
            </a:endParaRPr>
          </a:p>
        </p:txBody>
      </p:sp>
    </p:spTree>
    <p:extLst>
      <p:ext uri="{BB962C8B-B14F-4D97-AF65-F5344CB8AC3E}">
        <p14:creationId xmlns:p14="http://schemas.microsoft.com/office/powerpoint/2010/main" val="7914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6EF85-063E-43F5-B0F8-1343F015DAA1}"/>
              </a:ext>
            </a:extLst>
          </p:cNvPr>
          <p:cNvPicPr>
            <a:picLocks noChangeAspect="1"/>
          </p:cNvPicPr>
          <p:nvPr/>
        </p:nvPicPr>
        <p:blipFill rotWithShape="1">
          <a:blip r:embed="rId2">
            <a:extLst>
              <a:ext uri="{28A0092B-C50C-407E-A947-70E740481C1C}">
                <a14:useLocalDpi xmlns:a14="http://schemas.microsoft.com/office/drawing/2010/main" val="0"/>
              </a:ext>
            </a:extLst>
          </a:blip>
          <a:srcRect t="9744" b="21026"/>
          <a:stretch/>
        </p:blipFill>
        <p:spPr>
          <a:xfrm>
            <a:off x="1362222" y="-178102"/>
            <a:ext cx="10483556" cy="10262203"/>
          </a:xfrm>
          <a:prstGeom prst="rect">
            <a:avLst/>
          </a:prstGeom>
        </p:spPr>
      </p:pic>
    </p:spTree>
    <p:extLst>
      <p:ext uri="{BB962C8B-B14F-4D97-AF65-F5344CB8AC3E}">
        <p14:creationId xmlns:p14="http://schemas.microsoft.com/office/powerpoint/2010/main" val="53608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F82978-2223-4F01-9B6D-3C55F4D7B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013" y="1333500"/>
            <a:ext cx="6402387" cy="857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8523BC-08F7-4917-AFE2-12B8AB508C92}"/>
              </a:ext>
            </a:extLst>
          </p:cNvPr>
          <p:cNvSpPr txBox="1"/>
          <p:nvPr/>
        </p:nvSpPr>
        <p:spPr>
          <a:xfrm>
            <a:off x="5245100" y="368300"/>
            <a:ext cx="5638800"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rPr>
              <a:t>Flowchart of tasks</a:t>
            </a:r>
          </a:p>
        </p:txBody>
      </p:sp>
    </p:spTree>
    <p:extLst>
      <p:ext uri="{BB962C8B-B14F-4D97-AF65-F5344CB8AC3E}">
        <p14:creationId xmlns:p14="http://schemas.microsoft.com/office/powerpoint/2010/main" val="129041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9DF749-19ED-44DC-8174-498CD0B821F9}"/>
              </a:ext>
            </a:extLst>
          </p:cNvPr>
          <p:cNvPicPr>
            <a:picLocks noChangeAspect="1"/>
          </p:cNvPicPr>
          <p:nvPr/>
        </p:nvPicPr>
        <p:blipFill rotWithShape="1">
          <a:blip r:embed="rId2">
            <a:extLst>
              <a:ext uri="{28A0092B-C50C-407E-A947-70E740481C1C}">
                <a14:useLocalDpi xmlns:a14="http://schemas.microsoft.com/office/drawing/2010/main" val="0"/>
              </a:ext>
            </a:extLst>
          </a:blip>
          <a:srcRect t="5256" b="7179"/>
          <a:stretch/>
        </p:blipFill>
        <p:spPr>
          <a:xfrm>
            <a:off x="2222501" y="-107288"/>
            <a:ext cx="8836430" cy="10013288"/>
          </a:xfrm>
          <a:prstGeom prst="rect">
            <a:avLst/>
          </a:prstGeom>
        </p:spPr>
      </p:pic>
    </p:spTree>
    <p:extLst>
      <p:ext uri="{BB962C8B-B14F-4D97-AF65-F5344CB8AC3E}">
        <p14:creationId xmlns:p14="http://schemas.microsoft.com/office/powerpoint/2010/main" val="165067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7C65A1-49D9-49F5-8469-600D534EBCF4}"/>
              </a:ext>
            </a:extLst>
          </p:cNvPr>
          <p:cNvPicPr>
            <a:picLocks noChangeAspect="1"/>
          </p:cNvPicPr>
          <p:nvPr/>
        </p:nvPicPr>
        <p:blipFill rotWithShape="1">
          <a:blip r:embed="rId2">
            <a:extLst>
              <a:ext uri="{28A0092B-C50C-407E-A947-70E740481C1C}">
                <a14:useLocalDpi xmlns:a14="http://schemas.microsoft.com/office/drawing/2010/main" val="0"/>
              </a:ext>
            </a:extLst>
          </a:blip>
          <a:srcRect b="17564"/>
          <a:stretch/>
        </p:blipFill>
        <p:spPr>
          <a:xfrm>
            <a:off x="2062408" y="0"/>
            <a:ext cx="9285562" cy="9906000"/>
          </a:xfrm>
          <a:prstGeom prst="rect">
            <a:avLst/>
          </a:prstGeom>
        </p:spPr>
      </p:pic>
    </p:spTree>
    <p:extLst>
      <p:ext uri="{BB962C8B-B14F-4D97-AF65-F5344CB8AC3E}">
        <p14:creationId xmlns:p14="http://schemas.microsoft.com/office/powerpoint/2010/main" val="279061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1FECF-F227-4246-825A-1FA9521D55F8}"/>
              </a:ext>
            </a:extLst>
          </p:cNvPr>
          <p:cNvPicPr>
            <a:picLocks noChangeAspect="1"/>
          </p:cNvPicPr>
          <p:nvPr/>
        </p:nvPicPr>
        <p:blipFill rotWithShape="1">
          <a:blip r:embed="rId2">
            <a:extLst>
              <a:ext uri="{28A0092B-C50C-407E-A947-70E740481C1C}">
                <a14:useLocalDpi xmlns:a14="http://schemas.microsoft.com/office/drawing/2010/main" val="0"/>
              </a:ext>
            </a:extLst>
          </a:blip>
          <a:srcRect t="3333" b="33333"/>
          <a:stretch/>
        </p:blipFill>
        <p:spPr>
          <a:xfrm>
            <a:off x="0" y="0"/>
            <a:ext cx="12605994" cy="10331972"/>
          </a:xfrm>
          <a:prstGeom prst="rect">
            <a:avLst/>
          </a:prstGeom>
        </p:spPr>
      </p:pic>
    </p:spTree>
    <p:extLst>
      <p:ext uri="{BB962C8B-B14F-4D97-AF65-F5344CB8AC3E}">
        <p14:creationId xmlns:p14="http://schemas.microsoft.com/office/powerpoint/2010/main" val="30099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66A1EC-EBAB-427F-95BF-F5036132CFA8}"/>
              </a:ext>
            </a:extLst>
          </p:cNvPr>
          <p:cNvPicPr>
            <a:picLocks noChangeAspect="1"/>
          </p:cNvPicPr>
          <p:nvPr/>
        </p:nvPicPr>
        <p:blipFill rotWithShape="1">
          <a:blip r:embed="rId2">
            <a:extLst>
              <a:ext uri="{28A0092B-C50C-407E-A947-70E740481C1C}">
                <a14:useLocalDpi xmlns:a14="http://schemas.microsoft.com/office/drawing/2010/main" val="0"/>
              </a:ext>
            </a:extLst>
          </a:blip>
          <a:srcRect t="40138" b="5512"/>
          <a:stretch/>
        </p:blipFill>
        <p:spPr>
          <a:xfrm>
            <a:off x="234850" y="292431"/>
            <a:ext cx="13252550" cy="9321138"/>
          </a:xfrm>
          <a:prstGeom prst="rect">
            <a:avLst/>
          </a:prstGeom>
        </p:spPr>
      </p:pic>
    </p:spTree>
    <p:extLst>
      <p:ext uri="{BB962C8B-B14F-4D97-AF65-F5344CB8AC3E}">
        <p14:creationId xmlns:p14="http://schemas.microsoft.com/office/powerpoint/2010/main" val="2093354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297</Words>
  <Application>Microsoft Office PowerPoint</Application>
  <PresentationFormat>Custom</PresentationFormat>
  <Paragraphs>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sreyans01@gmail.com</dc:creator>
  <cp:lastModifiedBy>sreyans01@gmail.com</cp:lastModifiedBy>
  <cp:revision>6</cp:revision>
  <dcterms:created xsi:type="dcterms:W3CDTF">2020-07-15T09:09:03Z</dcterms:created>
  <dcterms:modified xsi:type="dcterms:W3CDTF">2020-07-15T10:21:43Z</dcterms:modified>
</cp:coreProperties>
</file>