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Bahnschrift SemiLight" panose="020B0502040204020203" pitchFamily="34" charset="0"/>
      <p:regular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Neue Machina" panose="020B0604020202020204" charset="0"/>
      <p:regular r:id="rId17"/>
    </p:embeddedFont>
    <p:embeddedFont>
      <p:font typeface="Zuume Rough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groq.com/docs/visio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5158071" y="4270374"/>
            <a:ext cx="7971857" cy="239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00"/>
              </a:lnSpc>
            </a:pPr>
            <a:r>
              <a:rPr lang="en-US" sz="20000" spc="-600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PITCH DECK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732" y="7393827"/>
            <a:ext cx="1795835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Team Name: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2732" y="8188653"/>
            <a:ext cx="2859956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Problem Statement: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514" y="8983479"/>
            <a:ext cx="1937891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Team Leader: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3132504" y="8979535"/>
            <a:ext cx="8526093" cy="963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Sharon Mariam Abraham sharon24110305@snuchennai.edu.in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40761" y="8199247"/>
            <a:ext cx="1589038" cy="4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PS: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59004" y="7386957"/>
            <a:ext cx="2566541" cy="4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 err="1">
                <a:latin typeface="Neue Machina"/>
                <a:ea typeface="Neue Machina"/>
                <a:cs typeface="Neue Machina"/>
                <a:sym typeface="Neue Machina"/>
              </a:rPr>
              <a:t>EggHeads</a:t>
            </a:r>
            <a:endParaRPr lang="en-US" sz="2799" spc="-83" dirty="0">
              <a:latin typeface="Neue Machina"/>
              <a:ea typeface="Neue Machina"/>
              <a:cs typeface="Neue Machina"/>
              <a:sym typeface="Neue Machina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2" y="1258251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PROBLEM STATEMENT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B208375-86E8-3895-EFD6-63A6F163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093" y="3036673"/>
            <a:ext cx="142158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Educators and learners have access to various physical materials (art supplies, Arduino components, chemistry equipment, food ingredients) with untapped educational potential.</a:t>
            </a:r>
            <a:r>
              <a:rPr lang="en-US" altLang="en-US" sz="2800" dirty="0">
                <a:latin typeface="Bahnschrift SemiLight" panose="020B0502040204020203" pitchFamily="34" charset="0"/>
              </a:rPr>
              <a:t> Current digital tools rarely integrate these physical resources to create dynamic learning experiences.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Bahnschrift SemiLight" panose="020B0502040204020203" pitchFamily="34" charset="0"/>
            </a:endParaRP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Bahnschrift SemiLight" panose="020B0502040204020203" pitchFamily="34" charset="0"/>
              </a:rPr>
              <a:t>There is a need for tools that automatically generate customizable, interactive lessons based on the user’s environment which will be a necessity in this ever-changing world. Which allows the user to be able to have a good learning experience with objects at hand</a:t>
            </a:r>
            <a:endParaRPr lang="en-US" altLang="en-US" sz="2800" dirty="0">
              <a:latin typeface="Bahnschrift Semi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PROPOSED SOLUTION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9D31197-29DB-205C-85B7-CB457927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3341485"/>
            <a:ext cx="15925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Solution Overview:</a:t>
            </a:r>
            <a:endParaRPr lang="en-US" altLang="en-US" sz="2800" dirty="0">
              <a:latin typeface="Bahnschrift SemiLight" panose="020B0502040204020203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Build an AI-powered platform that leverages device cameras to analyze the physical environment.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Auto-generate interactive, customizable learning experiences based on identified objects.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Key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Light" panose="020B0502040204020203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Computer Vision Analysis: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Use device cameras and pre-trained models (e.g.,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Groq’s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Llama 3.2 90B Vision 8k) to detect and classify physical items.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AI-Generated Content: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Employ language models to convert detected objects into lesson plans, quizzes, or project ideas.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Adaptive Learning: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Light" panose="020B0502040204020203" pitchFamily="34" charset="0"/>
              </a:rPr>
              <a:t> Tailor content suggestions based on individual learning styles and performance.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977718" y="1083379"/>
            <a:ext cx="8332564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INNOVATION AND UNIQUENESS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3935" y="3333439"/>
            <a:ext cx="14617836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What Makes Our Approach Unique: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Seamless Fusion of Physical &amp; Digital:</a:t>
            </a:r>
            <a:r>
              <a:rPr lang="en-US" sz="2800" dirty="0"/>
              <a:t> Transforms everyday objects into interactive learning opportunities.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Integrated AI Techniques:</a:t>
            </a:r>
            <a:r>
              <a:rPr lang="en-US" sz="2800" dirty="0"/>
              <a:t> Combines computer vision, object detection, and language generation to dynamically produce educational content.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Real-Time Adaptation:</a:t>
            </a:r>
            <a:r>
              <a:rPr lang="en-US" sz="2800" dirty="0"/>
              <a:t> Uses adaptive learning algorithms to personalize content on the fly.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TECHNICAL ARCHITECTURE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0645" y="3124052"/>
            <a:ext cx="1468095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IN" sz="2800" b="1" dirty="0">
                <a:latin typeface="Bahnschrift SemiLight" panose="020B0502040204020203" pitchFamily="34" charset="0"/>
              </a:rPr>
              <a:t>High-Level Architecture Diagram:</a:t>
            </a:r>
            <a:endParaRPr lang="en-IN" sz="2800" dirty="0">
              <a:latin typeface="Bahnschrift SemiLight" panose="020B0502040204020203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IN" sz="2800" b="1" dirty="0">
                <a:latin typeface="Bahnschrift SemiLight" panose="020B0502040204020203" pitchFamily="34" charset="0"/>
              </a:rPr>
              <a:t>Front-End:</a:t>
            </a:r>
            <a:endParaRPr lang="en-IN" sz="2800" dirty="0">
              <a:latin typeface="Bahnschrift SemiLight" panose="020B0502040204020203" pitchFamily="34" charset="0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SemiLight" panose="020B0502040204020203" pitchFamily="34" charset="0"/>
              </a:rPr>
              <a:t>Mobile/Web UI (</a:t>
            </a:r>
            <a:r>
              <a:rPr lang="en-IN" sz="2800" dirty="0" err="1">
                <a:latin typeface="Bahnschrift SemiLight" panose="020B0502040204020203" pitchFamily="34" charset="0"/>
              </a:rPr>
              <a:t>streamlit</a:t>
            </a:r>
            <a:r>
              <a:rPr lang="en-IN" sz="2800" dirty="0">
                <a:latin typeface="Bahnschrift SemiLight" panose="020B0502040204020203" pitchFamily="34" charset="0"/>
              </a:rPr>
              <a:t>) with camera integration for real-time image capture.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SemiLight" panose="020B0502040204020203" pitchFamily="34" charset="0"/>
              </a:rPr>
              <a:t>Interactive dashboard for displaying AI-generated content and gamification elements.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IN" sz="2800" b="1" dirty="0">
                <a:latin typeface="Bahnschrift SemiLight" panose="020B0502040204020203" pitchFamily="34" charset="0"/>
              </a:rPr>
              <a:t>Back-End:</a:t>
            </a:r>
            <a:endParaRPr lang="en-IN" sz="2800" dirty="0">
              <a:latin typeface="Bahnschrift SemiLight" panose="020B0502040204020203" pitchFamily="34" charset="0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SemiLight" panose="020B0502040204020203" pitchFamily="34" charset="0"/>
              </a:rPr>
              <a:t>‘</a:t>
            </a:r>
            <a:r>
              <a:rPr lang="en-IN" sz="2800" dirty="0" err="1">
                <a:latin typeface="Bahnschrift SemiLight" panose="020B0502040204020203" pitchFamily="34" charset="0"/>
              </a:rPr>
              <a:t>Opencv</a:t>
            </a:r>
            <a:r>
              <a:rPr lang="en-IN" sz="2800" dirty="0">
                <a:latin typeface="Bahnschrift SemiLight" panose="020B0502040204020203" pitchFamily="34" charset="0"/>
              </a:rPr>
              <a:t>’ python library is used to capture the required image to be processed allowing integration with the physical world to make real time decisions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SemiLight" panose="020B0502040204020203" pitchFamily="34" charset="0"/>
              </a:rPr>
              <a:t>Pre-trained computer vision models (using an API from </a:t>
            </a:r>
            <a:r>
              <a:rPr lang="en-IN" sz="2800" dirty="0" err="1">
                <a:latin typeface="Bahnschrift SemiLight" panose="020B0502040204020203" pitchFamily="34" charset="0"/>
              </a:rPr>
              <a:t>GroqCloud</a:t>
            </a:r>
            <a:r>
              <a:rPr lang="en-IN" sz="2800" dirty="0">
                <a:latin typeface="Bahnschrift SemiLight" panose="020B0502040204020203" pitchFamily="34" charset="0"/>
              </a:rPr>
              <a:t>) for object detection.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IN" sz="2800" dirty="0">
                <a:latin typeface="Bahnschrift SemiLight" panose="020B0502040204020203" pitchFamily="34" charset="0"/>
              </a:rPr>
              <a:t>Language models (e.g., </a:t>
            </a:r>
            <a:r>
              <a:rPr lang="en-IN" sz="2800" dirty="0" err="1">
                <a:latin typeface="Bahnschrift SemiLight" panose="020B0502040204020203" pitchFamily="34" charset="0"/>
              </a:rPr>
              <a:t>Groq’s</a:t>
            </a:r>
            <a:r>
              <a:rPr lang="en-IN" sz="2800" dirty="0">
                <a:latin typeface="Bahnschrift SemiLight" panose="020B0502040204020203" pitchFamily="34" charset="0"/>
              </a:rPr>
              <a:t> Llama 3.2 90B Vision 8k) for generating interactive lesson content.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FEASIBILITY AND VIABILITY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6753" y="3217409"/>
            <a:ext cx="14894493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Technical Feasibility: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Pre-trained Models:</a:t>
            </a:r>
            <a:r>
              <a:rPr lang="en-US" sz="2800" dirty="0">
                <a:latin typeface="Bahnschrift SemiLight" panose="020B0502040204020203" pitchFamily="34" charset="0"/>
              </a:rPr>
              <a:t> Utilize </a:t>
            </a:r>
            <a:r>
              <a:rPr lang="en-US" sz="2800" dirty="0" err="1">
                <a:latin typeface="Bahnschrift SemiLight" panose="020B0502040204020203" pitchFamily="34" charset="0"/>
              </a:rPr>
              <a:t>Groq’s</a:t>
            </a:r>
            <a:r>
              <a:rPr lang="en-US" sz="2800" dirty="0">
                <a:latin typeface="Bahnschrift SemiLight" panose="020B0502040204020203" pitchFamily="34" charset="0"/>
              </a:rPr>
              <a:t> pre-trained vision-language models—no need to train from scratch.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Integration Ready:</a:t>
            </a:r>
            <a:r>
              <a:rPr lang="en-US" sz="2800" dirty="0">
                <a:latin typeface="Bahnschrift SemiLight" panose="020B0502040204020203" pitchFamily="34" charset="0"/>
              </a:rPr>
              <a:t> </a:t>
            </a:r>
            <a:r>
              <a:rPr lang="en-US" sz="2800" dirty="0" err="1">
                <a:latin typeface="Bahnschrift SemiLight" panose="020B0502040204020203" pitchFamily="34" charset="0"/>
              </a:rPr>
              <a:t>GroqCloud’s</a:t>
            </a:r>
            <a:r>
              <a:rPr lang="en-US" sz="2800" dirty="0">
                <a:latin typeface="Bahnschrift SemiLight" panose="020B0502040204020203" pitchFamily="34" charset="0"/>
              </a:rPr>
              <a:t> API provide robust, well-documented tools.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Business Viability: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Cost Efficiency:</a:t>
            </a:r>
            <a:r>
              <a:rPr lang="en-US" sz="2800" dirty="0">
                <a:latin typeface="Bahnschrift SemiLight" panose="020B0502040204020203" pitchFamily="34" charset="0"/>
              </a:rPr>
              <a:t> Reduced development time and cost using pre-trained models and cloud infrastructure.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Market Demand:</a:t>
            </a:r>
            <a:r>
              <a:rPr lang="en-US" sz="2800" dirty="0">
                <a:latin typeface="Bahnschrift SemiLight" panose="020B0502040204020203" pitchFamily="34" charset="0"/>
              </a:rPr>
              <a:t> Growing need for personalized and interactive educational platforms.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b="1" dirty="0">
                <a:latin typeface="Bahnschrift SemiLight" panose="020B0502040204020203" pitchFamily="34" charset="0"/>
              </a:rPr>
              <a:t>Competitive Edge:</a:t>
            </a:r>
            <a:r>
              <a:rPr lang="en-US" sz="2800" dirty="0">
                <a:latin typeface="Bahnschrift SemiLight" panose="020B0502040204020203" pitchFamily="34" charset="0"/>
              </a:rPr>
              <a:t> Unique blend of physical resource integration with advanced AI, setting the stage for disruptive educational innovation.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DEMO, IMPACT AND BENEFITS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1616" y="3021835"/>
            <a:ext cx="14604768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Impact: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Educational Outcomes:</a:t>
            </a:r>
            <a:r>
              <a:rPr lang="en-US" sz="2800" dirty="0">
                <a:latin typeface="Bahnschrift SemiLight" panose="020B0502040204020203" pitchFamily="34" charset="0"/>
              </a:rPr>
              <a:t> Improved student engagement, personalized learning experiences, and collaborative project execution.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Economic &amp; Technical Impact:</a:t>
            </a:r>
            <a:r>
              <a:rPr lang="en-US" sz="2800" dirty="0">
                <a:latin typeface="Bahnschrift SemiLight" panose="020B0502040204020203" pitchFamily="34" charset="0"/>
              </a:rPr>
              <a:t> Reduced teacher workload, scalable AI-driven content generation, and increased adoption of innovative learning practices.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Benefits:</a:t>
            </a:r>
            <a:endParaRPr lang="en-US" sz="2800" dirty="0">
              <a:latin typeface="Bahnschrift SemiLight" panose="020B0502040204020203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For Educators:</a:t>
            </a:r>
            <a:r>
              <a:rPr lang="en-US" sz="2800" dirty="0">
                <a:latin typeface="Bahnschrift SemiLight" panose="020B0502040204020203" pitchFamily="34" charset="0"/>
              </a:rPr>
              <a:t> Quick lesson planning, enhanced interactive content, and effective resource utilization.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For Learners:</a:t>
            </a:r>
            <a:r>
              <a:rPr lang="en-US" sz="2800" dirty="0">
                <a:latin typeface="Bahnschrift SemiLight" panose="020B0502040204020203" pitchFamily="34" charset="0"/>
              </a:rPr>
              <a:t> Engaging and adaptive learning experiences that make use of everyday materials.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SemiLight" panose="020B0502040204020203" pitchFamily="34" charset="0"/>
              </a:rPr>
              <a:t>For Institutions:</a:t>
            </a:r>
            <a:r>
              <a:rPr lang="en-US" sz="2800" dirty="0">
                <a:latin typeface="Bahnschrift SemiLight" panose="020B0502040204020203" pitchFamily="34" charset="0"/>
              </a:rPr>
              <a:t> Competitive advantage in the EdTech market and a platform that fosters creative and collaborative learning.</a:t>
            </a:r>
            <a:endParaRPr lang="en-US" sz="2800" spc="-83" dirty="0">
              <a:solidFill>
                <a:srgbClr val="A6A6A6"/>
              </a:solidFill>
              <a:latin typeface="Bahnschrift SemiLight" panose="020B0502040204020203" pitchFamily="34" charset="0"/>
              <a:ea typeface="Neue Machina"/>
              <a:cs typeface="Neue Machina"/>
              <a:sym typeface="Neue Machina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RESEARCH AND REFERENCES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06199" y="4463499"/>
            <a:ext cx="9653111" cy="96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-84" dirty="0">
                <a:latin typeface="Bahnschrift" panose="020B0502040204020203" pitchFamily="34" charset="0"/>
                <a:ea typeface="Neue Machina"/>
                <a:cs typeface="Neue Machina"/>
                <a:sym typeface="Neue Machina"/>
                <a:hlinkClick r:id="rId2"/>
              </a:rPr>
              <a:t>https://console.groq.com/docs/vision</a:t>
            </a:r>
            <a:endParaRPr lang="en-US" sz="2800" spc="-84" dirty="0">
              <a:latin typeface="Bahnschrift" panose="020B0502040204020203" pitchFamily="34" charset="0"/>
              <a:ea typeface="Neue Machina"/>
              <a:cs typeface="Neue Machina"/>
              <a:sym typeface="Neue Machina"/>
            </a:endParaRPr>
          </a:p>
          <a:p>
            <a:pPr algn="ctr">
              <a:lnSpc>
                <a:spcPts val="3920"/>
              </a:lnSpc>
            </a:pPr>
            <a:r>
              <a:rPr lang="en-US" sz="2800" spc="-84" dirty="0">
                <a:latin typeface="Bahnschrift" panose="020B0502040204020203" pitchFamily="34" charset="0"/>
                <a:ea typeface="Neue Machina"/>
                <a:cs typeface="Neue Machina"/>
                <a:sym typeface="Neue Machina"/>
              </a:rPr>
              <a:t>https://docs.streamlit.io/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582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Neue Machina</vt:lpstr>
      <vt:lpstr>Calibri</vt:lpstr>
      <vt:lpstr>Bahnschrift SemiLight</vt:lpstr>
      <vt:lpstr>Wingdings</vt:lpstr>
      <vt:lpstr>Bahnschrift</vt:lpstr>
      <vt:lpstr>Zuume Rough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Sreyas</dc:creator>
  <cp:lastModifiedBy>Sreyas Shyam</cp:lastModifiedBy>
  <cp:revision>5</cp:revision>
  <dcterms:created xsi:type="dcterms:W3CDTF">2006-08-16T00:00:00Z</dcterms:created>
  <dcterms:modified xsi:type="dcterms:W3CDTF">2025-02-24T11:49:19Z</dcterms:modified>
  <dc:identifier>DAGf-58SdIg</dc:identifier>
</cp:coreProperties>
</file>