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EBA7-3F89-49B7-E8BE-E628FA2B6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A26F77-508C-625F-AB6E-C01899B91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BB8A6B-6E06-2883-13DF-312652154A92}"/>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E52930B8-A37A-5AAA-629F-55660541F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7F4378-6706-39CD-9FA8-F5CE4196B295}"/>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399175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E2EB-FBA8-5888-39E2-B88309985E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DD3DE-54DA-18AE-F564-3D4281E8F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15E20-2C58-0746-5B62-FDD9185E9AAF}"/>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19617EE3-49AC-0036-7654-ED9612900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3A6C6-84E6-BFD0-393B-E472E7D33390}"/>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417791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0D8D4-1348-98EA-DCA9-B39AA6A94C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941429-5A31-9206-B598-EDAEFD820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F5493-DFBB-682B-A187-40C6DC2E408A}"/>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5FD1D08A-6345-95D7-EFF6-F337D371E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0A0F0-15DA-D22D-B2C7-9FB3FE5E2E3C}"/>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1660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7116-B1AA-FD1E-7D02-8E7EF56D8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500F0C-6731-0725-7591-D903463D6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B4451-FEC5-19D2-34A6-6ED6C7D16150}"/>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6C5D9E6C-BD8B-D268-E226-D43229C86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A3B32-7584-11C1-A299-2DE56A79A6E7}"/>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35775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18CA-2F34-AFB9-4563-218C2CE6D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AF84A1-ADB9-3322-6D6F-9FD6008A8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7A049-74E6-EA16-9F00-FFFC42F282BC}"/>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FF83B9BB-0B03-4C81-6ADC-3145441B6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D7915-A9BC-4BFB-BC74-1C209F9B1CDE}"/>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407879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E1E3-1B2A-478C-5894-C0ED9441B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921998-E238-E4B6-0BCF-591428C6A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7E386D-4D0E-EA89-C77A-85A2318AF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FF5705-2A3F-3741-673E-B279A4CC63E2}"/>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6" name="Footer Placeholder 5">
            <a:extLst>
              <a:ext uri="{FF2B5EF4-FFF2-40B4-BE49-F238E27FC236}">
                <a16:creationId xmlns:a16="http://schemas.microsoft.com/office/drawing/2014/main" id="{7B80F1F4-4671-7960-B448-7FED8913BA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F7032-042A-D37A-F775-8125909819CB}"/>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355340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198B-3DB2-3995-5C1A-FA39FDBDC3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63A8B5-38C5-2D77-64F6-B2ECB167C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C8654-6971-6A30-7281-089174CC5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26AAA-8472-B6D2-1998-B5CF6A951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079A7-CCA4-D19F-E59F-8EA8E28D8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459C38-58B8-91C5-093C-654DB0FA8AFA}"/>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8" name="Footer Placeholder 7">
            <a:extLst>
              <a:ext uri="{FF2B5EF4-FFF2-40B4-BE49-F238E27FC236}">
                <a16:creationId xmlns:a16="http://schemas.microsoft.com/office/drawing/2014/main" id="{AF38806F-2DF0-528F-2DE8-F5D7D97A0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E313C2-D8AA-58BB-AE13-56BEB5997F3F}"/>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295847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0FE5-6D1C-435F-BAF1-CE9EF8E002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CCB006-D83B-F88C-7805-25860E1BBE5E}"/>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4" name="Footer Placeholder 3">
            <a:extLst>
              <a:ext uri="{FF2B5EF4-FFF2-40B4-BE49-F238E27FC236}">
                <a16:creationId xmlns:a16="http://schemas.microsoft.com/office/drawing/2014/main" id="{C7B96C8B-69E2-3264-F3B4-944A951357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82E65F-871C-A732-3C21-5941EFA6CC4E}"/>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118235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3345F-0946-2C0D-89A0-AC43550C7602}"/>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3" name="Footer Placeholder 2">
            <a:extLst>
              <a:ext uri="{FF2B5EF4-FFF2-40B4-BE49-F238E27FC236}">
                <a16:creationId xmlns:a16="http://schemas.microsoft.com/office/drawing/2014/main" id="{E561E2AB-F178-42E6-F3CF-F777AFD4B4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26C275-3F49-CEC6-5641-36E2DA64857C}"/>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146876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1C61-998B-F2E9-F4B5-7AC4983A8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380E97-A0F5-3846-66D8-B502CCD6E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8B3007-103F-3D85-8DA4-CDFC74744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43BA3-4599-C778-1828-6097CD0172DB}"/>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6" name="Footer Placeholder 5">
            <a:extLst>
              <a:ext uri="{FF2B5EF4-FFF2-40B4-BE49-F238E27FC236}">
                <a16:creationId xmlns:a16="http://schemas.microsoft.com/office/drawing/2014/main" id="{E8B46A29-EB7A-9950-781C-4E2883CB4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0BEA8-C68D-74E6-CB8C-782E442FF398}"/>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262574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4C1E-5CC7-98FC-5F11-DD601D2F3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FEBC04-F761-9FDF-BBC1-20CF0CD8C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5C26A-0F8A-B660-0CE6-1288E3D98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10DA1-0685-949E-4885-392270FF5F51}"/>
              </a:ext>
            </a:extLst>
          </p:cNvPr>
          <p:cNvSpPr>
            <a:spLocks noGrp="1"/>
          </p:cNvSpPr>
          <p:nvPr>
            <p:ph type="dt" sz="half" idx="10"/>
          </p:nvPr>
        </p:nvSpPr>
        <p:spPr/>
        <p:txBody>
          <a:bodyPr/>
          <a:lstStyle/>
          <a:p>
            <a:fld id="{C8021EAD-AB58-4AC7-B07D-BB6C96C13EC5}" type="datetimeFigureOut">
              <a:rPr lang="en-IN" smtClean="0"/>
              <a:t>16-11-2022</a:t>
            </a:fld>
            <a:endParaRPr lang="en-IN"/>
          </a:p>
        </p:txBody>
      </p:sp>
      <p:sp>
        <p:nvSpPr>
          <p:cNvPr id="6" name="Footer Placeholder 5">
            <a:extLst>
              <a:ext uri="{FF2B5EF4-FFF2-40B4-BE49-F238E27FC236}">
                <a16:creationId xmlns:a16="http://schemas.microsoft.com/office/drawing/2014/main" id="{4FC99686-039D-4A8C-C956-9D80F6941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C249D-FAA0-27C1-A6AA-C2A4B3508B92}"/>
              </a:ext>
            </a:extLst>
          </p:cNvPr>
          <p:cNvSpPr>
            <a:spLocks noGrp="1"/>
          </p:cNvSpPr>
          <p:nvPr>
            <p:ph type="sldNum" sz="quarter" idx="12"/>
          </p:nvPr>
        </p:nvSpPr>
        <p:spPr/>
        <p:txBody>
          <a:bodyPr/>
          <a:lstStyle/>
          <a:p>
            <a:fld id="{8D01E967-3535-4A3E-9895-6EA3338B3CD1}" type="slidenum">
              <a:rPr lang="en-IN" smtClean="0"/>
              <a:t>‹#›</a:t>
            </a:fld>
            <a:endParaRPr lang="en-IN"/>
          </a:p>
        </p:txBody>
      </p:sp>
    </p:spTree>
    <p:extLst>
      <p:ext uri="{BB962C8B-B14F-4D97-AF65-F5344CB8AC3E}">
        <p14:creationId xmlns:p14="http://schemas.microsoft.com/office/powerpoint/2010/main" val="83194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6CAD1-DC67-C3EB-F656-905D00CD6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5B148F-C0E8-D112-4D0E-F266314B1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79049-327F-8083-0849-7109BC11D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21EAD-AB58-4AC7-B07D-BB6C96C13EC5}" type="datetimeFigureOut">
              <a:rPr lang="en-IN" smtClean="0"/>
              <a:t>16-11-2022</a:t>
            </a:fld>
            <a:endParaRPr lang="en-IN"/>
          </a:p>
        </p:txBody>
      </p:sp>
      <p:sp>
        <p:nvSpPr>
          <p:cNvPr id="5" name="Footer Placeholder 4">
            <a:extLst>
              <a:ext uri="{FF2B5EF4-FFF2-40B4-BE49-F238E27FC236}">
                <a16:creationId xmlns:a16="http://schemas.microsoft.com/office/drawing/2014/main" id="{1231CDC5-039F-2C96-110C-5EA334CFA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A22EB4-CC2B-D5F3-A585-E743D12DD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1E967-3535-4A3E-9895-6EA3338B3CD1}" type="slidenum">
              <a:rPr lang="en-IN" smtClean="0"/>
              <a:t>‹#›</a:t>
            </a:fld>
            <a:endParaRPr lang="en-IN"/>
          </a:p>
        </p:txBody>
      </p:sp>
    </p:spTree>
    <p:extLst>
      <p:ext uri="{BB962C8B-B14F-4D97-AF65-F5344CB8AC3E}">
        <p14:creationId xmlns:p14="http://schemas.microsoft.com/office/powerpoint/2010/main" val="37222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0D65-3136-505D-2A50-3663047817B6}"/>
              </a:ext>
            </a:extLst>
          </p:cNvPr>
          <p:cNvSpPr>
            <a:spLocks noGrp="1"/>
          </p:cNvSpPr>
          <p:nvPr>
            <p:ph type="ctrTitle"/>
          </p:nvPr>
        </p:nvSpPr>
        <p:spPr/>
        <p:txBody>
          <a:bodyPr>
            <a:normAutofit fontScale="90000"/>
          </a:bodyPr>
          <a:lstStyle/>
          <a:p>
            <a:r>
              <a:rPr lang="en-US" b="1" i="1" dirty="0">
                <a:latin typeface="Arial" panose="020B0604020202020204" pitchFamily="34" charset="0"/>
                <a:cs typeface="Arial" panose="020B0604020202020204" pitchFamily="34" charset="0"/>
              </a:rPr>
              <a:t>Predicting monthly sales of the Hyundai Elantra in the United States</a:t>
            </a:r>
            <a:endParaRPr lang="en-IN" b="1" i="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3B72A0E-174F-657F-BD34-4EE728DD3D15}"/>
              </a:ext>
            </a:extLst>
          </p:cNvPr>
          <p:cNvSpPr>
            <a:spLocks noGrp="1"/>
          </p:cNvSpPr>
          <p:nvPr>
            <p:ph type="subTitle" idx="1"/>
          </p:nvPr>
        </p:nvSpPr>
        <p:spPr/>
        <p:txBody>
          <a:bodyPr/>
          <a:lstStyle/>
          <a:p>
            <a:endParaRPr lang="en-US" dirty="0"/>
          </a:p>
          <a:p>
            <a:r>
              <a:rPr lang="en-IN" b="1" i="1" dirty="0">
                <a:latin typeface="Arial" panose="020B0604020202020204" pitchFamily="34" charset="0"/>
                <a:cs typeface="Arial" panose="020B0604020202020204" pitchFamily="34" charset="0"/>
              </a:rPr>
              <a:t>A report by Sreyasee Choudhury</a:t>
            </a:r>
          </a:p>
        </p:txBody>
      </p:sp>
    </p:spTree>
    <p:extLst>
      <p:ext uri="{BB962C8B-B14F-4D97-AF65-F5344CB8AC3E}">
        <p14:creationId xmlns:p14="http://schemas.microsoft.com/office/powerpoint/2010/main" val="204768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876D-3F31-ED62-25B1-F733C73AC840}"/>
              </a:ext>
            </a:extLst>
          </p:cNvPr>
          <p:cNvSpPr>
            <a:spLocks noGrp="1"/>
          </p:cNvSpPr>
          <p:nvPr>
            <p:ph type="title"/>
          </p:nvPr>
        </p:nvSpPr>
        <p:spPr/>
        <p:txBody>
          <a:bodyPr/>
          <a:lstStyle/>
          <a:p>
            <a:pPr algn="ctr"/>
            <a:r>
              <a:rPr lang="en-US" i="1" dirty="0" err="1">
                <a:latin typeface="Arial" panose="020B0604020202020204" pitchFamily="34" charset="0"/>
                <a:cs typeface="Arial" panose="020B0604020202020204" pitchFamily="34" charset="0"/>
              </a:rPr>
              <a:t>CPI_all</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6ADDB86-8985-25E9-A6AF-FF2A09CBC17E}"/>
              </a:ext>
            </a:extLst>
          </p:cNvPr>
          <p:cNvSpPr>
            <a:spLocks noGrp="1"/>
          </p:cNvSpPr>
          <p:nvPr>
            <p:ph idx="1"/>
          </p:nvPr>
        </p:nvSpPr>
        <p:spPr/>
        <p:txBody>
          <a:bodyPr>
            <a:normAutofit lnSpcReduction="10000"/>
          </a:bodyPr>
          <a:lstStyle/>
          <a:p>
            <a:r>
              <a:rPr lang="en-US" i="1" dirty="0">
                <a:latin typeface="Arial" panose="020B0604020202020204" pitchFamily="34" charset="0"/>
                <a:cs typeface="Arial" panose="020B0604020202020204" pitchFamily="34" charset="0"/>
              </a:rPr>
              <a:t>Considering the consumer price index is a necessary step for estimating sales as consumer price index is a great indicator for inflation.</a:t>
            </a:r>
          </a:p>
          <a:p>
            <a:r>
              <a:rPr lang="en-US" i="1" dirty="0">
                <a:latin typeface="Arial" panose="020B0604020202020204" pitchFamily="34" charset="0"/>
                <a:cs typeface="Arial" panose="020B0604020202020204" pitchFamily="34" charset="0"/>
              </a:rPr>
              <a:t>Our model shows a negative relationship between </a:t>
            </a:r>
            <a:r>
              <a:rPr lang="en-US" i="1" dirty="0" err="1">
                <a:latin typeface="Arial" panose="020B0604020202020204" pitchFamily="34" charset="0"/>
                <a:cs typeface="Arial" panose="020B0604020202020204" pitchFamily="34" charset="0"/>
              </a:rPr>
              <a:t>CPI_all</a:t>
            </a:r>
            <a:r>
              <a:rPr lang="en-US" i="1" dirty="0">
                <a:latin typeface="Arial" panose="020B0604020202020204" pitchFamily="34" charset="0"/>
                <a:cs typeface="Arial" panose="020B0604020202020204" pitchFamily="34" charset="0"/>
              </a:rPr>
              <a:t> and </a:t>
            </a:r>
            <a:r>
              <a:rPr lang="en-US" i="1" dirty="0" err="1">
                <a:latin typeface="Arial" panose="020B0604020202020204" pitchFamily="34" charset="0"/>
                <a:cs typeface="Arial" panose="020B0604020202020204" pitchFamily="34" charset="0"/>
              </a:rPr>
              <a:t>ElantraSales</a:t>
            </a:r>
            <a:r>
              <a:rPr lang="en-US" i="1" dirty="0">
                <a:latin typeface="Arial" panose="020B0604020202020204" pitchFamily="34" charset="0"/>
                <a:cs typeface="Arial" panose="020B0604020202020204" pitchFamily="34" charset="0"/>
              </a:rPr>
              <a:t>.</a:t>
            </a:r>
          </a:p>
          <a:p>
            <a:r>
              <a:rPr lang="en-US" i="1" dirty="0">
                <a:latin typeface="Arial" panose="020B0604020202020204" pitchFamily="34" charset="0"/>
                <a:cs typeface="Arial" panose="020B0604020202020204" pitchFamily="34" charset="0"/>
              </a:rPr>
              <a:t>In other words, according to our model, for every unit rise in the consumer price index, the monthly sales of Elantra is likely to fall by 1377.58 units.</a:t>
            </a:r>
          </a:p>
          <a:p>
            <a:r>
              <a:rPr lang="en-US" i="1" dirty="0">
                <a:latin typeface="Arial" panose="020B0604020202020204" pitchFamily="34" charset="0"/>
                <a:cs typeface="Arial" panose="020B0604020202020204" pitchFamily="34" charset="0"/>
              </a:rPr>
              <a:t>Thus, it shows that an inflation is harmful for the monthly sales of Elantra. The model shows that if there is an inflation, the monthly sales is likely to see a steep decline.</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41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3E1E-4937-F122-D508-DD9F71158EB5}"/>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Queries</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6E7AF30-8AFB-11E3-D5EB-DB8C2460B715}"/>
              </a:ext>
            </a:extLst>
          </p:cNvPr>
          <p:cNvSpPr>
            <a:spLocks noGrp="1"/>
          </p:cNvSpPr>
          <p:nvPr>
            <p:ph idx="1"/>
          </p:nvPr>
        </p:nvSpPr>
        <p:spPr/>
        <p:txBody>
          <a:bodyPr/>
          <a:lstStyle/>
          <a:p>
            <a:r>
              <a:rPr lang="en-US" i="1" dirty="0">
                <a:latin typeface="Arial" panose="020B0604020202020204" pitchFamily="34" charset="0"/>
                <a:cs typeface="Arial" panose="020B0604020202020204" pitchFamily="34" charset="0"/>
              </a:rPr>
              <a:t>Although we run a regression considering queries as an independent variable but the p-value shows that Queries is not statistically significant at the 10% level of significance.</a:t>
            </a:r>
          </a:p>
          <a:p>
            <a:r>
              <a:rPr lang="en-US" i="1" dirty="0">
                <a:latin typeface="Arial" panose="020B0604020202020204" pitchFamily="34" charset="0"/>
                <a:cs typeface="Arial" panose="020B0604020202020204" pitchFamily="34" charset="0"/>
              </a:rPr>
              <a:t>In other words, according to our model, the number of google searches for Elantra in a month is not a good estimator of the monthly sales, i.e., it is not likely to impact the monthly sales.</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35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6E01-7C3B-2568-90EF-E7A74FA96BD4}"/>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Conclusion</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C47BA1E-D82B-B3E0-AF77-A8B2AA20BC6B}"/>
              </a:ext>
            </a:extLst>
          </p:cNvPr>
          <p:cNvSpPr>
            <a:spLocks noGrp="1"/>
          </p:cNvSpPr>
          <p:nvPr>
            <p:ph idx="1"/>
          </p:nvPr>
        </p:nvSpPr>
        <p:spPr/>
        <p:txBody>
          <a:bodyPr>
            <a:normAutofit fontScale="92500" lnSpcReduction="20000"/>
          </a:bodyPr>
          <a:lstStyle/>
          <a:p>
            <a:pPr marL="0" indent="0" algn="ctr">
              <a:buNone/>
            </a:pPr>
            <a:r>
              <a:rPr lang="en-US" i="1" dirty="0">
                <a:latin typeface="Arial" panose="020B0604020202020204" pitchFamily="34" charset="0"/>
                <a:cs typeface="Arial" panose="020B0604020202020204" pitchFamily="34" charset="0"/>
              </a:rPr>
              <a:t>Our model aims at predicting the monthly sales of Hyundai Elantra in the US. In an attempt to do so, we framed a model including variables like unemployment, </a:t>
            </a:r>
            <a:r>
              <a:rPr lang="en-US" i="1" dirty="0" err="1">
                <a:latin typeface="Arial" panose="020B0604020202020204" pitchFamily="34" charset="0"/>
                <a:cs typeface="Arial" panose="020B0604020202020204" pitchFamily="34" charset="0"/>
              </a:rPr>
              <a:t>cpi_energy</a:t>
            </a:r>
            <a:r>
              <a:rPr lang="en-US" i="1" dirty="0">
                <a:latin typeface="Arial" panose="020B0604020202020204" pitchFamily="34" charset="0"/>
                <a:cs typeface="Arial" panose="020B0604020202020204" pitchFamily="34" charset="0"/>
              </a:rPr>
              <a:t> and </a:t>
            </a:r>
            <a:r>
              <a:rPr lang="en-US" i="1" dirty="0" err="1">
                <a:latin typeface="Arial" panose="020B0604020202020204" pitchFamily="34" charset="0"/>
                <a:cs typeface="Arial" panose="020B0604020202020204" pitchFamily="34" charset="0"/>
              </a:rPr>
              <a:t>cpi_all</a:t>
            </a:r>
            <a:r>
              <a:rPr lang="en-US" i="1" dirty="0">
                <a:latin typeface="Arial" panose="020B0604020202020204" pitchFamily="34" charset="0"/>
                <a:cs typeface="Arial" panose="020B0604020202020204" pitchFamily="34" charset="0"/>
              </a:rPr>
              <a:t>. We also considered Months as a factor variable and finally could see a relationship between each of the variables and monthly sales. Thus, having done a study on the model, in order to boost the monthly sales, the company must keep in mind the levels of unemployment, </a:t>
            </a:r>
            <a:r>
              <a:rPr lang="en-US" i="1" dirty="0" err="1">
                <a:latin typeface="Arial" panose="020B0604020202020204" pitchFamily="34" charset="0"/>
                <a:cs typeface="Arial" panose="020B0604020202020204" pitchFamily="34" charset="0"/>
              </a:rPr>
              <a:t>cpi_energy</a:t>
            </a:r>
            <a:r>
              <a:rPr lang="en-US" i="1" dirty="0">
                <a:latin typeface="Arial" panose="020B0604020202020204" pitchFamily="34" charset="0"/>
                <a:cs typeface="Arial" panose="020B0604020202020204" pitchFamily="34" charset="0"/>
              </a:rPr>
              <a:t> and </a:t>
            </a:r>
            <a:r>
              <a:rPr lang="en-US" i="1" dirty="0" err="1">
                <a:latin typeface="Arial" panose="020B0604020202020204" pitchFamily="34" charset="0"/>
                <a:cs typeface="Arial" panose="020B0604020202020204" pitchFamily="34" charset="0"/>
              </a:rPr>
              <a:t>cpi_all</a:t>
            </a:r>
            <a:r>
              <a:rPr lang="en-US" i="1" dirty="0">
                <a:latin typeface="Arial" panose="020B0604020202020204" pitchFamily="34" charset="0"/>
                <a:cs typeface="Arial" panose="020B0604020202020204" pitchFamily="34" charset="0"/>
              </a:rPr>
              <a:t> and in case of high unemployment and </a:t>
            </a:r>
            <a:r>
              <a:rPr lang="en-US" i="1" dirty="0" err="1">
                <a:latin typeface="Arial" panose="020B0604020202020204" pitchFamily="34" charset="0"/>
                <a:cs typeface="Arial" panose="020B0604020202020204" pitchFamily="34" charset="0"/>
              </a:rPr>
              <a:t>cpi_all</a:t>
            </a:r>
            <a:r>
              <a:rPr lang="en-US" i="1" dirty="0">
                <a:latin typeface="Arial" panose="020B0604020202020204" pitchFamily="34" charset="0"/>
                <a:cs typeface="Arial" panose="020B0604020202020204" pitchFamily="34" charset="0"/>
              </a:rPr>
              <a:t> , the company might try giving discounts to boost their sales. On the other hand, since the sales is highest during the month of July and June, it would not be helpful for the company to give discounts during these periods. Rather, giving discounts during the months of January, February, October and November might help in boosting the sales of these months.</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31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D40164-42BB-AD44-8FA0-0589A61E1C04}"/>
              </a:ext>
            </a:extLst>
          </p:cNvPr>
          <p:cNvSpPr>
            <a:spLocks noGrp="1"/>
          </p:cNvSpPr>
          <p:nvPr>
            <p:ph type="title"/>
          </p:nvPr>
        </p:nvSpPr>
        <p:spPr>
          <a:xfrm>
            <a:off x="932329" y="2503208"/>
            <a:ext cx="10515600" cy="1325563"/>
          </a:xfrm>
        </p:spPr>
        <p:txBody>
          <a:bodyPr>
            <a:noAutofit/>
          </a:bodyPr>
          <a:lstStyle/>
          <a:p>
            <a:pPr algn="ctr"/>
            <a:r>
              <a:rPr lang="en-US" sz="9600" b="1" i="1" dirty="0">
                <a:latin typeface="Arial" panose="020B0604020202020204" pitchFamily="34" charset="0"/>
                <a:cs typeface="Arial" panose="020B0604020202020204" pitchFamily="34" charset="0"/>
              </a:rPr>
              <a:t>Thank You</a:t>
            </a:r>
            <a:endParaRPr lang="en-IN" sz="9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5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FE67-E31D-B135-35AE-1E1049214D3C}"/>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Data</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C97C2-866F-5081-02A8-C879348ED099}"/>
              </a:ext>
            </a:extLst>
          </p:cNvPr>
          <p:cNvSpPr>
            <a:spLocks noGrp="1"/>
          </p:cNvSpPr>
          <p:nvPr>
            <p:ph idx="1"/>
          </p:nvPr>
        </p:nvSpPr>
        <p:spPr/>
        <p:txBody>
          <a:bodyPr>
            <a:normAutofit fontScale="70000" lnSpcReduction="20000"/>
          </a:bodyPr>
          <a:lstStyle/>
          <a:p>
            <a:pPr marL="0" indent="0" algn="ctr">
              <a:buNone/>
            </a:pPr>
            <a:r>
              <a:rPr lang="en-US" i="1" dirty="0">
                <a:latin typeface="Arial" panose="020B0604020202020204" pitchFamily="34" charset="0"/>
                <a:cs typeface="Arial" panose="020B0604020202020204" pitchFamily="34" charset="0"/>
              </a:rPr>
              <a:t>The data used is the sale of Elantra in the US from the January 2010 to February 2014. </a:t>
            </a:r>
          </a:p>
          <a:p>
            <a:pPr marL="0" indent="0" algn="ctr">
              <a:buNone/>
            </a:pPr>
            <a:r>
              <a:rPr lang="en-US" i="1" dirty="0">
                <a:latin typeface="Arial" panose="020B0604020202020204" pitchFamily="34" charset="0"/>
                <a:cs typeface="Arial" panose="020B0604020202020204" pitchFamily="34" charset="0"/>
              </a:rPr>
              <a:t>The variables in the dataset are as follows:</a:t>
            </a:r>
          </a:p>
          <a:p>
            <a:r>
              <a:rPr lang="en-US" i="1" dirty="0">
                <a:latin typeface="Arial" panose="020B0604020202020204" pitchFamily="34" charset="0"/>
                <a:cs typeface="Arial" panose="020B0604020202020204" pitchFamily="34" charset="0"/>
              </a:rPr>
              <a:t>Month = the month of the year for the observation (1 = January, 2 = February, 3 = March, ...).</a:t>
            </a:r>
          </a:p>
          <a:p>
            <a:r>
              <a:rPr lang="en-US" i="1" dirty="0">
                <a:latin typeface="Arial" panose="020B0604020202020204" pitchFamily="34" charset="0"/>
                <a:cs typeface="Arial" panose="020B0604020202020204" pitchFamily="34" charset="0"/>
              </a:rPr>
              <a:t>Year = the year of the observation.</a:t>
            </a:r>
          </a:p>
          <a:p>
            <a:r>
              <a:rPr lang="en-US" i="1" dirty="0" err="1">
                <a:latin typeface="Arial" panose="020B0604020202020204" pitchFamily="34" charset="0"/>
                <a:cs typeface="Arial" panose="020B0604020202020204" pitchFamily="34" charset="0"/>
              </a:rPr>
              <a:t>ElantraSales</a:t>
            </a:r>
            <a:r>
              <a:rPr lang="en-US" i="1" dirty="0">
                <a:latin typeface="Arial" panose="020B0604020202020204" pitchFamily="34" charset="0"/>
                <a:cs typeface="Arial" panose="020B0604020202020204" pitchFamily="34" charset="0"/>
              </a:rPr>
              <a:t> = the number of units of the Hyundai Elantra sold in the United States in the given month.</a:t>
            </a:r>
          </a:p>
          <a:p>
            <a:r>
              <a:rPr lang="en-US" i="1" dirty="0">
                <a:latin typeface="Arial" panose="020B0604020202020204" pitchFamily="34" charset="0"/>
                <a:cs typeface="Arial" panose="020B0604020202020204" pitchFamily="34" charset="0"/>
              </a:rPr>
              <a:t>Unemployment = the estimated unemployment percentage in the United States in the given month.</a:t>
            </a:r>
          </a:p>
          <a:p>
            <a:r>
              <a:rPr lang="en-US" i="1" dirty="0">
                <a:latin typeface="Arial" panose="020B0604020202020204" pitchFamily="34" charset="0"/>
                <a:cs typeface="Arial" panose="020B0604020202020204" pitchFamily="34" charset="0"/>
              </a:rPr>
              <a:t>Queries = a (normalized) approximation of the number of Google searches for "</a:t>
            </a:r>
            <a:r>
              <a:rPr lang="en-US" i="1" dirty="0" err="1">
                <a:latin typeface="Arial" panose="020B0604020202020204" pitchFamily="34" charset="0"/>
                <a:cs typeface="Arial" panose="020B0604020202020204" pitchFamily="34" charset="0"/>
              </a:rPr>
              <a:t>hyundai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elantra</a:t>
            </a:r>
            <a:r>
              <a:rPr lang="en-US" i="1" dirty="0">
                <a:latin typeface="Arial" panose="020B0604020202020204" pitchFamily="34" charset="0"/>
                <a:cs typeface="Arial" panose="020B0604020202020204" pitchFamily="34" charset="0"/>
              </a:rPr>
              <a:t>" in the given month.</a:t>
            </a:r>
          </a:p>
          <a:p>
            <a:r>
              <a:rPr lang="en-US" i="1" dirty="0" err="1">
                <a:latin typeface="Arial" panose="020B0604020202020204" pitchFamily="34" charset="0"/>
                <a:cs typeface="Arial" panose="020B0604020202020204" pitchFamily="34" charset="0"/>
              </a:rPr>
              <a:t>CPI_energy</a:t>
            </a:r>
            <a:r>
              <a:rPr lang="en-US" i="1" dirty="0">
                <a:latin typeface="Arial" panose="020B0604020202020204" pitchFamily="34" charset="0"/>
                <a:cs typeface="Arial" panose="020B0604020202020204" pitchFamily="34" charset="0"/>
              </a:rPr>
              <a:t> = the monthly consumer price index (CPI) for energy for the given month.</a:t>
            </a:r>
          </a:p>
          <a:p>
            <a:r>
              <a:rPr lang="en-US" i="1" dirty="0" err="1">
                <a:latin typeface="Arial" panose="020B0604020202020204" pitchFamily="34" charset="0"/>
                <a:cs typeface="Arial" panose="020B0604020202020204" pitchFamily="34" charset="0"/>
              </a:rPr>
              <a:t>CPI_all</a:t>
            </a:r>
            <a:r>
              <a:rPr lang="en-US" i="1" dirty="0">
                <a:latin typeface="Arial" panose="020B0604020202020204" pitchFamily="34" charset="0"/>
                <a:cs typeface="Arial" panose="020B0604020202020204" pitchFamily="34" charset="0"/>
              </a:rPr>
              <a:t> = the consumer price index (CPI) for all products for the given month; this is a measure of the magnitude of the prices paid by consumer households for goods and services (e.g., food, clothing, electricity, etc.)</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41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70EE-97E0-8B91-4075-455788FE1440}"/>
              </a:ext>
            </a:extLst>
          </p:cNvPr>
          <p:cNvSpPr>
            <a:spLocks noGrp="1"/>
          </p:cNvSpPr>
          <p:nvPr>
            <p:ph type="title"/>
          </p:nvPr>
        </p:nvSpPr>
        <p:spPr>
          <a:xfrm>
            <a:off x="838200" y="768536"/>
            <a:ext cx="10515600" cy="1325563"/>
          </a:xfrm>
        </p:spPr>
        <p:txBody>
          <a:bodyPr/>
          <a:lstStyle/>
          <a:p>
            <a:pPr algn="ctr"/>
            <a:r>
              <a:rPr lang="en-US" b="1" i="1" dirty="0">
                <a:latin typeface="Arial" panose="020B0604020202020204" pitchFamily="34" charset="0"/>
                <a:cs typeface="Arial" panose="020B0604020202020204" pitchFamily="34" charset="0"/>
              </a:rPr>
              <a:t>Objective</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8252CD-E828-0E90-017E-0D3DED13069C}"/>
              </a:ext>
            </a:extLst>
          </p:cNvPr>
          <p:cNvSpPr>
            <a:spLocks noGrp="1"/>
          </p:cNvSpPr>
          <p:nvPr>
            <p:ph idx="1"/>
          </p:nvPr>
        </p:nvSpPr>
        <p:spPr>
          <a:xfrm>
            <a:off x="838200" y="2533183"/>
            <a:ext cx="10515600" cy="1791634"/>
          </a:xfrm>
        </p:spPr>
        <p:txBody>
          <a:bodyPr/>
          <a:lstStyle/>
          <a:p>
            <a:pPr marL="0" indent="0" algn="ctr">
              <a:buNone/>
            </a:pPr>
            <a:r>
              <a:rPr lang="en-US" i="1" dirty="0">
                <a:latin typeface="Arial" panose="020B0604020202020204" pitchFamily="34" charset="0"/>
                <a:cs typeface="Arial" panose="020B0604020202020204" pitchFamily="34" charset="0"/>
              </a:rPr>
              <a:t>To predict the monthly sales of the car, </a:t>
            </a:r>
            <a:r>
              <a:rPr lang="en-US" b="1" i="1" dirty="0">
                <a:latin typeface="Arial" panose="020B0604020202020204" pitchFamily="34" charset="0"/>
                <a:cs typeface="Arial" panose="020B0604020202020204" pitchFamily="34" charset="0"/>
              </a:rPr>
              <a:t>Elantra</a:t>
            </a:r>
            <a:r>
              <a:rPr lang="en-US" i="1" dirty="0">
                <a:latin typeface="Arial" panose="020B0604020202020204" pitchFamily="34" charset="0"/>
                <a:cs typeface="Arial" panose="020B0604020202020204" pitchFamily="34" charset="0"/>
              </a:rPr>
              <a:t>, by the South-Korean car manufacturing company, </a:t>
            </a:r>
            <a:r>
              <a:rPr lang="en-US" b="1" i="1" dirty="0">
                <a:latin typeface="Arial" panose="020B0604020202020204" pitchFamily="34" charset="0"/>
                <a:cs typeface="Arial" panose="020B0604020202020204" pitchFamily="34" charset="0"/>
              </a:rPr>
              <a:t>Hyundai</a:t>
            </a:r>
            <a:r>
              <a:rPr lang="en-US" i="1" dirty="0">
                <a:latin typeface="Arial" panose="020B0604020202020204" pitchFamily="34" charset="0"/>
                <a:cs typeface="Arial" panose="020B0604020202020204" pitchFamily="34" charset="0"/>
              </a:rPr>
              <a:t>, in the United States.</a:t>
            </a:r>
            <a:endParaRPr lang="en-IN"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52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6154-98AE-8F21-B5B8-28AF2738DCCE}"/>
              </a:ext>
            </a:extLst>
          </p:cNvPr>
          <p:cNvSpPr>
            <a:spLocks noGrp="1"/>
          </p:cNvSpPr>
          <p:nvPr>
            <p:ph type="title"/>
          </p:nvPr>
        </p:nvSpPr>
        <p:spPr>
          <a:xfrm>
            <a:off x="838200" y="1064371"/>
            <a:ext cx="10515600" cy="1325563"/>
          </a:xfrm>
        </p:spPr>
        <p:txBody>
          <a:bodyPr/>
          <a:lstStyle/>
          <a:p>
            <a:pPr algn="ctr"/>
            <a:r>
              <a:rPr lang="en-US" b="1" i="1" dirty="0">
                <a:latin typeface="Arial" panose="020B0604020202020204" pitchFamily="34" charset="0"/>
                <a:cs typeface="Arial" panose="020B0604020202020204" pitchFamily="34" charset="0"/>
              </a:rPr>
              <a:t>Methodology</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5BF6ED-E204-7EA6-6EEA-03E6333ED4A5}"/>
              </a:ext>
            </a:extLst>
          </p:cNvPr>
          <p:cNvSpPr>
            <a:spLocks noGrp="1"/>
          </p:cNvSpPr>
          <p:nvPr>
            <p:ph idx="1"/>
          </p:nvPr>
        </p:nvSpPr>
        <p:spPr>
          <a:xfrm>
            <a:off x="838200" y="2820707"/>
            <a:ext cx="10515600" cy="2692587"/>
          </a:xfrm>
        </p:spPr>
        <p:txBody>
          <a:bodyPr/>
          <a:lstStyle/>
          <a:p>
            <a:pPr marL="0" indent="0" algn="ctr">
              <a:buNone/>
            </a:pPr>
            <a:r>
              <a:rPr lang="en-US" i="1" dirty="0">
                <a:latin typeface="Arial" panose="020B0604020202020204" pitchFamily="34" charset="0"/>
                <a:cs typeface="Arial" panose="020B0604020202020204" pitchFamily="34" charset="0"/>
              </a:rPr>
              <a:t>For predicting the monthly sales of Hyundai Elantra, we have used a multiple linear regression model. Estimating the multiple linear regression model using the R software, we have predicted the monthly sales of the Hyundai Elantra in the United States. We have also made an attempt to identify the components and factors that affect the monthly sales.</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38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FE4C-DCE9-33D1-0A9B-77761D02E586}"/>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The Model</a:t>
            </a:r>
            <a:endParaRPr lang="en-IN" b="1" i="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3BB8C-DC9B-6DBC-B67C-2253DE501CC7}"/>
                  </a:ext>
                </a:extLst>
              </p:cNvPr>
              <p:cNvSpPr>
                <a:spLocks noGrp="1"/>
              </p:cNvSpPr>
              <p:nvPr>
                <p:ph idx="1"/>
              </p:nvPr>
            </p:nvSpPr>
            <p:spPr/>
            <p:txBody>
              <a:bodyPr>
                <a:normAutofit/>
              </a:bodyPr>
              <a:lstStyle/>
              <a:p>
                <a:pPr marL="0" indent="0" algn="ctr">
                  <a:buNone/>
                </a:pPr>
                <a:r>
                  <a:rPr lang="en-US" i="1" dirty="0">
                    <a:latin typeface="Arial" panose="020B0604020202020204" pitchFamily="34" charset="0"/>
                    <a:cs typeface="Arial" panose="020B0604020202020204" pitchFamily="34" charset="0"/>
                  </a:rPr>
                  <a:t>In an attempt to estimate the monthly sales, we fit a multiple linear regression model such as the following form</a:t>
                </a:r>
              </a:p>
              <a:p>
                <a:pPr marL="0" indent="0" algn="ctr">
                  <a:buNone/>
                </a:pPr>
                <a:endParaRPr lang="en-US" i="1"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𝑌</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0</m:t>
                          </m:r>
                        </m:sub>
                      </m:sSub>
                      <m:r>
                        <a:rPr lang="en-IN" i="1">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𝑘</m:t>
                          </m:r>
                        </m:sup>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𝑖</m:t>
                              </m:r>
                            </m:sub>
                          </m:sSub>
                        </m:e>
                      </m:nary>
                      <m:r>
                        <a:rPr lang="en-IN" i="1">
                          <a:latin typeface="Cambria Math" panose="02040503050406030204" pitchFamily="18" charset="0"/>
                        </a:rPr>
                        <m:t>+</m:t>
                      </m:r>
                      <m:r>
                        <a:rPr lang="en-IN" i="1">
                          <a:latin typeface="Cambria Math" panose="02040503050406030204" pitchFamily="18" charset="0"/>
                        </a:rPr>
                        <m:t>𝜀</m:t>
                      </m:r>
                    </m:oMath>
                  </m:oMathPara>
                </a14:m>
                <a:endParaRPr lang="en-IN" dirty="0"/>
              </a:p>
              <a:p>
                <a:pPr marL="0" indent="0" algn="ctr">
                  <a:buNone/>
                </a:pPr>
                <a:endParaRPr lang="en-US" sz="2400" i="1" dirty="0">
                  <a:latin typeface="Arial" panose="020B0604020202020204" pitchFamily="34" charset="0"/>
                  <a:cs typeface="Arial" panose="020B0604020202020204" pitchFamily="34" charset="0"/>
                </a:endParaRPr>
              </a:p>
              <a:p>
                <a:pPr marL="0" indent="0" algn="ctr">
                  <a:buNone/>
                </a:pPr>
                <a:r>
                  <a:rPr lang="en-US" sz="2400" i="1" dirty="0">
                    <a:latin typeface="Arial" panose="020B0604020202020204" pitchFamily="34" charset="0"/>
                    <a:cs typeface="Arial" panose="020B0604020202020204" pitchFamily="34" charset="0"/>
                  </a:rPr>
                  <a:t>Splitting our sample into a train and test dataset and fitting our model in the training dataset, we estimate the model Unemployment, </a:t>
                </a:r>
                <a:r>
                  <a:rPr lang="en-US" sz="2400" i="1" dirty="0" err="1">
                    <a:latin typeface="Arial" panose="020B0604020202020204" pitchFamily="34" charset="0"/>
                    <a:cs typeface="Arial" panose="020B0604020202020204" pitchFamily="34" charset="0"/>
                  </a:rPr>
                  <a:t>CPI_all</a:t>
                </a:r>
                <a:r>
                  <a:rPr lang="en-US" sz="2400" i="1" dirty="0">
                    <a:latin typeface="Arial" panose="020B0604020202020204" pitchFamily="34" charset="0"/>
                    <a:cs typeface="Arial" panose="020B0604020202020204" pitchFamily="34" charset="0"/>
                  </a:rPr>
                  <a:t> and  </a:t>
                </a:r>
                <a:r>
                  <a:rPr lang="en-US" sz="2400" i="1" dirty="0" err="1">
                    <a:latin typeface="Arial" panose="020B0604020202020204" pitchFamily="34" charset="0"/>
                    <a:cs typeface="Arial" panose="020B0604020202020204" pitchFamily="34" charset="0"/>
                  </a:rPr>
                  <a:t>CPI_energy</a:t>
                </a:r>
                <a:r>
                  <a:rPr lang="en-US" sz="2400" i="1" dirty="0">
                    <a:latin typeface="Arial" panose="020B0604020202020204" pitchFamily="34" charset="0"/>
                    <a:cs typeface="Arial" panose="020B0604020202020204" pitchFamily="34" charset="0"/>
                  </a:rPr>
                  <a:t>. We also used Months as a factor variable.</a:t>
                </a:r>
              </a:p>
              <a:p>
                <a:pPr marL="0" indent="0" algn="ctr">
                  <a:buNone/>
                </a:pPr>
                <a:endParaRPr lang="en-US" sz="2400" i="1"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F453BB8C-DC9B-6DBC-B67C-2253DE501CC7}"/>
                  </a:ext>
                </a:extLst>
              </p:cNvPr>
              <p:cNvSpPr>
                <a:spLocks noGrp="1" noRot="1" noChangeAspect="1" noMove="1" noResize="1" noEditPoints="1" noAdjustHandles="1" noChangeArrowheads="1" noChangeShapeType="1" noTextEdit="1"/>
              </p:cNvSpPr>
              <p:nvPr>
                <p:ph idx="1"/>
              </p:nvPr>
            </p:nvSpPr>
            <p:spPr>
              <a:blipFill>
                <a:blip r:embed="rId2"/>
                <a:stretch>
                  <a:fillRect t="-2381" r="-638"/>
                </a:stretch>
              </a:blipFill>
            </p:spPr>
            <p:txBody>
              <a:bodyPr/>
              <a:lstStyle/>
              <a:p>
                <a:r>
                  <a:rPr lang="en-IN">
                    <a:noFill/>
                  </a:rPr>
                  <a:t> </a:t>
                </a:r>
              </a:p>
            </p:txBody>
          </p:sp>
        </mc:Fallback>
      </mc:AlternateContent>
    </p:spTree>
    <p:extLst>
      <p:ext uri="{BB962C8B-B14F-4D97-AF65-F5344CB8AC3E}">
        <p14:creationId xmlns:p14="http://schemas.microsoft.com/office/powerpoint/2010/main" val="120133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61BED-D206-D214-1B6C-A5DCF2BD6413}"/>
              </a:ext>
            </a:extLst>
          </p:cNvPr>
          <p:cNvSpPr>
            <a:spLocks noGrp="1"/>
          </p:cNvSpPr>
          <p:nvPr>
            <p:ph type="title"/>
          </p:nvPr>
        </p:nvSpPr>
        <p:spPr>
          <a:xfrm>
            <a:off x="838200" y="2435973"/>
            <a:ext cx="10515600" cy="1325563"/>
          </a:xfrm>
        </p:spPr>
        <p:txBody>
          <a:bodyPr/>
          <a:lstStyle/>
          <a:p>
            <a:pPr algn="ctr"/>
            <a:r>
              <a:rPr lang="en-US" b="1" i="1" dirty="0">
                <a:latin typeface="Arial" panose="020B0604020202020204" pitchFamily="34" charset="0"/>
                <a:cs typeface="Arial" panose="020B0604020202020204" pitchFamily="34" charset="0"/>
              </a:rPr>
              <a:t>Interpretation</a:t>
            </a:r>
            <a:endParaRPr lang="en-IN"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9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01D9-3936-64E7-23B4-07B426A67B6D}"/>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Months</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BDF455-F275-E2CC-E063-D8EA3A589B06}"/>
              </a:ext>
            </a:extLst>
          </p:cNvPr>
          <p:cNvSpPr>
            <a:spLocks noGrp="1"/>
          </p:cNvSpPr>
          <p:nvPr>
            <p:ph idx="1"/>
          </p:nvPr>
        </p:nvSpPr>
        <p:spPr/>
        <p:txBody>
          <a:bodyPr>
            <a:normAutofit fontScale="92500" lnSpcReduction="20000"/>
          </a:bodyPr>
          <a:lstStyle/>
          <a:p>
            <a:r>
              <a:rPr lang="en-US" i="1" dirty="0">
                <a:latin typeface="Arial" panose="020B0604020202020204" pitchFamily="34" charset="0"/>
                <a:cs typeface="Arial" panose="020B0604020202020204" pitchFamily="34" charset="0"/>
              </a:rPr>
              <a:t>Since we are predicting monthly sales, it is theoretically evident that we use Months as one of the variables</a:t>
            </a:r>
          </a:p>
          <a:p>
            <a:r>
              <a:rPr lang="en-US" i="1" dirty="0">
                <a:latin typeface="Arial" panose="020B0604020202020204" pitchFamily="34" charset="0"/>
                <a:cs typeface="Arial" panose="020B0604020202020204" pitchFamily="34" charset="0"/>
              </a:rPr>
              <a:t>However, using Months as an independent variable yielded a model which was not a good fit. So, we considered Months as a factor variable.</a:t>
            </a:r>
          </a:p>
          <a:p>
            <a:r>
              <a:rPr lang="en-US" i="1" dirty="0">
                <a:latin typeface="Arial" panose="020B0604020202020204" pitchFamily="34" charset="0"/>
                <a:cs typeface="Arial" panose="020B0604020202020204" pitchFamily="34" charset="0"/>
              </a:rPr>
              <a:t>Using Months as a factor variable also helps us compare the predicted sales of Elantra with January.</a:t>
            </a:r>
          </a:p>
          <a:p>
            <a:r>
              <a:rPr lang="en-IN" i="1" dirty="0">
                <a:latin typeface="Arial" panose="020B0604020202020204" pitchFamily="34" charset="0"/>
                <a:cs typeface="Arial" panose="020B0604020202020204" pitchFamily="34" charset="0"/>
              </a:rPr>
              <a:t>According to our fitted model, July has the highest sales and has around 9602.72 units greater sales than January on an average.</a:t>
            </a:r>
          </a:p>
          <a:p>
            <a:r>
              <a:rPr lang="en-IN" i="1" dirty="0">
                <a:latin typeface="Arial" panose="020B0604020202020204" pitchFamily="34" charset="0"/>
                <a:cs typeface="Arial" panose="020B0604020202020204" pitchFamily="34" charset="0"/>
              </a:rPr>
              <a:t>Considering our base month, since our estimated model yielded positive coefficients for all other months, we can claim that January is likely to have the least monthly sales during the year.</a:t>
            </a:r>
          </a:p>
        </p:txBody>
      </p:sp>
    </p:spTree>
    <p:extLst>
      <p:ext uri="{BB962C8B-B14F-4D97-AF65-F5344CB8AC3E}">
        <p14:creationId xmlns:p14="http://schemas.microsoft.com/office/powerpoint/2010/main" val="429025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18BF-7805-3CE4-9B33-F4B7D473FC47}"/>
              </a:ext>
            </a:extLst>
          </p:cNvPr>
          <p:cNvSpPr>
            <a:spLocks noGrp="1"/>
          </p:cNvSpPr>
          <p:nvPr>
            <p:ph type="title"/>
          </p:nvPr>
        </p:nvSpPr>
        <p:spPr>
          <a:xfrm>
            <a:off x="838200" y="1266078"/>
            <a:ext cx="10515600" cy="1325563"/>
          </a:xfrm>
        </p:spPr>
        <p:txBody>
          <a:bodyPr/>
          <a:lstStyle/>
          <a:p>
            <a:pPr algn="ctr"/>
            <a:r>
              <a:rPr lang="en-US" b="1" i="1" dirty="0">
                <a:latin typeface="Arial" panose="020B0604020202020204" pitchFamily="34" charset="0"/>
                <a:cs typeface="Arial" panose="020B0604020202020204" pitchFamily="34" charset="0"/>
              </a:rPr>
              <a:t>Unemployment</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C066D92-DEEC-F080-7C03-CBF8996A30CA}"/>
              </a:ext>
            </a:extLst>
          </p:cNvPr>
          <p:cNvSpPr>
            <a:spLocks noGrp="1"/>
          </p:cNvSpPr>
          <p:nvPr>
            <p:ph idx="1"/>
          </p:nvPr>
        </p:nvSpPr>
        <p:spPr>
          <a:xfrm>
            <a:off x="838200" y="2807260"/>
            <a:ext cx="10515600" cy="2544669"/>
          </a:xfrm>
        </p:spPr>
        <p:txBody>
          <a:bodyPr/>
          <a:lstStyle/>
          <a:p>
            <a:r>
              <a:rPr lang="en-US" i="1" dirty="0">
                <a:latin typeface="Arial" panose="020B0604020202020204" pitchFamily="34" charset="0"/>
                <a:cs typeface="Arial" panose="020B0604020202020204" pitchFamily="34" charset="0"/>
              </a:rPr>
              <a:t>Our estimated model shows a negative relation between Unemployment and </a:t>
            </a:r>
            <a:r>
              <a:rPr lang="en-US" i="1" dirty="0" err="1">
                <a:latin typeface="Arial" panose="020B0604020202020204" pitchFamily="34" charset="0"/>
                <a:cs typeface="Arial" panose="020B0604020202020204" pitchFamily="34" charset="0"/>
              </a:rPr>
              <a:t>ElantraSales</a:t>
            </a:r>
            <a:r>
              <a:rPr lang="en-US" i="1" dirty="0">
                <a:latin typeface="Arial" panose="020B0604020202020204" pitchFamily="34" charset="0"/>
                <a:cs typeface="Arial" panose="020B0604020202020204" pitchFamily="34" charset="0"/>
              </a:rPr>
              <a:t>.</a:t>
            </a:r>
          </a:p>
          <a:p>
            <a:r>
              <a:rPr lang="en-US" i="1" dirty="0">
                <a:latin typeface="Arial" panose="020B0604020202020204" pitchFamily="34" charset="0"/>
                <a:cs typeface="Arial" panose="020B0604020202020204" pitchFamily="34" charset="0"/>
              </a:rPr>
              <a:t>The monthly sales of Elantra is likely to fall by 7971.34 units for an unit increase in the unemployment percentage of the US.</a:t>
            </a:r>
          </a:p>
        </p:txBody>
      </p:sp>
    </p:spTree>
    <p:extLst>
      <p:ext uri="{BB962C8B-B14F-4D97-AF65-F5344CB8AC3E}">
        <p14:creationId xmlns:p14="http://schemas.microsoft.com/office/powerpoint/2010/main" val="220238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E4D3-7282-163C-59F1-1CAB482417DF}"/>
              </a:ext>
            </a:extLst>
          </p:cNvPr>
          <p:cNvSpPr>
            <a:spLocks noGrp="1"/>
          </p:cNvSpPr>
          <p:nvPr>
            <p:ph type="title"/>
          </p:nvPr>
        </p:nvSpPr>
        <p:spPr>
          <a:xfrm>
            <a:off x="838200" y="943348"/>
            <a:ext cx="10515600" cy="1325563"/>
          </a:xfrm>
        </p:spPr>
        <p:txBody>
          <a:bodyPr/>
          <a:lstStyle/>
          <a:p>
            <a:pPr algn="ctr"/>
            <a:r>
              <a:rPr lang="en-US" i="1" dirty="0" err="1">
                <a:latin typeface="Arial" panose="020B0604020202020204" pitchFamily="34" charset="0"/>
                <a:cs typeface="Arial" panose="020B0604020202020204" pitchFamily="34" charset="0"/>
              </a:rPr>
              <a:t>CPI_energy</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D89523E-27F1-26B8-23EB-117866F9C503}"/>
              </a:ext>
            </a:extLst>
          </p:cNvPr>
          <p:cNvSpPr>
            <a:spLocks noGrp="1"/>
          </p:cNvSpPr>
          <p:nvPr>
            <p:ph idx="1"/>
          </p:nvPr>
        </p:nvSpPr>
        <p:spPr>
          <a:xfrm>
            <a:off x="838200" y="2866091"/>
            <a:ext cx="10515600" cy="3048561"/>
          </a:xfrm>
        </p:spPr>
        <p:txBody>
          <a:bodyPr/>
          <a:lstStyle/>
          <a:p>
            <a:r>
              <a:rPr lang="en-US" i="1" dirty="0">
                <a:latin typeface="Arial" panose="020B0604020202020204" pitchFamily="34" charset="0"/>
                <a:cs typeface="Arial" panose="020B0604020202020204" pitchFamily="34" charset="0"/>
              </a:rPr>
              <a:t>The Consumer Price Index for energy for a particular month in the US also has a positive effect on the Monthly Sales of Elantra according to our model.</a:t>
            </a:r>
          </a:p>
          <a:p>
            <a:r>
              <a:rPr lang="en-US" i="1" dirty="0">
                <a:latin typeface="Arial" panose="020B0604020202020204" pitchFamily="34" charset="0"/>
                <a:cs typeface="Arial" panose="020B0604020202020204" pitchFamily="34" charset="0"/>
              </a:rPr>
              <a:t>The model shows that for an unit rise in the consumer price index for energy, the monthly sales is likely to rise by 268.03 units.</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91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948</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Predicting monthly sales of the Hyundai Elantra in the United States</vt:lpstr>
      <vt:lpstr>Data</vt:lpstr>
      <vt:lpstr>Objective</vt:lpstr>
      <vt:lpstr>Methodology</vt:lpstr>
      <vt:lpstr>The Model</vt:lpstr>
      <vt:lpstr>Interpretation</vt:lpstr>
      <vt:lpstr>Months</vt:lpstr>
      <vt:lpstr>Unemployment</vt:lpstr>
      <vt:lpstr>CPI_energy</vt:lpstr>
      <vt:lpstr>CPI_all</vt:lpstr>
      <vt:lpstr>Queries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monthly sales of the Hyundai Elantra in the United States</dc:title>
  <dc:creator>Sreyasee Choudhury</dc:creator>
  <cp:lastModifiedBy>Sreyasee Choudhury</cp:lastModifiedBy>
  <cp:revision>2</cp:revision>
  <dcterms:created xsi:type="dcterms:W3CDTF">2022-09-03T16:53:30Z</dcterms:created>
  <dcterms:modified xsi:type="dcterms:W3CDTF">2022-11-16T10:45:30Z</dcterms:modified>
</cp:coreProperties>
</file>