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DF24-1CDC-B443-2CC9-12DAC7458C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C84525-1976-79E5-F32A-CB49DBDCC5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2A51DFF-7A41-2AF6-96B4-D4FDF48BDF3A}"/>
              </a:ext>
            </a:extLst>
          </p:cNvPr>
          <p:cNvSpPr>
            <a:spLocks noGrp="1"/>
          </p:cNvSpPr>
          <p:nvPr>
            <p:ph type="dt" sz="half" idx="10"/>
          </p:nvPr>
        </p:nvSpPr>
        <p:spPr/>
        <p:txBody>
          <a:bodyPr/>
          <a:lstStyle/>
          <a:p>
            <a:fld id="{782B5FE7-BBED-4EE9-9001-590C0299BC0D}" type="datetimeFigureOut">
              <a:rPr lang="en-IN" smtClean="0"/>
              <a:t>07-09-2022</a:t>
            </a:fld>
            <a:endParaRPr lang="en-IN"/>
          </a:p>
        </p:txBody>
      </p:sp>
      <p:sp>
        <p:nvSpPr>
          <p:cNvPr id="5" name="Footer Placeholder 4">
            <a:extLst>
              <a:ext uri="{FF2B5EF4-FFF2-40B4-BE49-F238E27FC236}">
                <a16:creationId xmlns:a16="http://schemas.microsoft.com/office/drawing/2014/main" id="{7AB0F9CD-BBAF-9374-22A5-A6F623930F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1A0A6D-C1CE-2A14-7A14-54CD7AB48F21}"/>
              </a:ext>
            </a:extLst>
          </p:cNvPr>
          <p:cNvSpPr>
            <a:spLocks noGrp="1"/>
          </p:cNvSpPr>
          <p:nvPr>
            <p:ph type="sldNum" sz="quarter" idx="12"/>
          </p:nvPr>
        </p:nvSpPr>
        <p:spPr/>
        <p:txBody>
          <a:bodyPr/>
          <a:lstStyle/>
          <a:p>
            <a:fld id="{FE33E673-C9B0-4F16-8479-4AF04CD6ED9A}" type="slidenum">
              <a:rPr lang="en-IN" smtClean="0"/>
              <a:t>‹#›</a:t>
            </a:fld>
            <a:endParaRPr lang="en-IN"/>
          </a:p>
        </p:txBody>
      </p:sp>
    </p:spTree>
    <p:extLst>
      <p:ext uri="{BB962C8B-B14F-4D97-AF65-F5344CB8AC3E}">
        <p14:creationId xmlns:p14="http://schemas.microsoft.com/office/powerpoint/2010/main" val="3332368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07C9E-5C0D-0CC9-57C8-ACA12AC1F01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935DFE-58B5-A46B-4D18-51F799A979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2A5475-C4CD-4064-E2F8-932F17F1CF62}"/>
              </a:ext>
            </a:extLst>
          </p:cNvPr>
          <p:cNvSpPr>
            <a:spLocks noGrp="1"/>
          </p:cNvSpPr>
          <p:nvPr>
            <p:ph type="dt" sz="half" idx="10"/>
          </p:nvPr>
        </p:nvSpPr>
        <p:spPr/>
        <p:txBody>
          <a:bodyPr/>
          <a:lstStyle/>
          <a:p>
            <a:fld id="{782B5FE7-BBED-4EE9-9001-590C0299BC0D}" type="datetimeFigureOut">
              <a:rPr lang="en-IN" smtClean="0"/>
              <a:t>07-09-2022</a:t>
            </a:fld>
            <a:endParaRPr lang="en-IN"/>
          </a:p>
        </p:txBody>
      </p:sp>
      <p:sp>
        <p:nvSpPr>
          <p:cNvPr id="5" name="Footer Placeholder 4">
            <a:extLst>
              <a:ext uri="{FF2B5EF4-FFF2-40B4-BE49-F238E27FC236}">
                <a16:creationId xmlns:a16="http://schemas.microsoft.com/office/drawing/2014/main" id="{196944C7-7A94-B72D-3772-9F670C3F8E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E739CA-6684-EA69-13F4-423C9D38D07D}"/>
              </a:ext>
            </a:extLst>
          </p:cNvPr>
          <p:cNvSpPr>
            <a:spLocks noGrp="1"/>
          </p:cNvSpPr>
          <p:nvPr>
            <p:ph type="sldNum" sz="quarter" idx="12"/>
          </p:nvPr>
        </p:nvSpPr>
        <p:spPr/>
        <p:txBody>
          <a:bodyPr/>
          <a:lstStyle/>
          <a:p>
            <a:fld id="{FE33E673-C9B0-4F16-8479-4AF04CD6ED9A}" type="slidenum">
              <a:rPr lang="en-IN" smtClean="0"/>
              <a:t>‹#›</a:t>
            </a:fld>
            <a:endParaRPr lang="en-IN"/>
          </a:p>
        </p:txBody>
      </p:sp>
    </p:spTree>
    <p:extLst>
      <p:ext uri="{BB962C8B-B14F-4D97-AF65-F5344CB8AC3E}">
        <p14:creationId xmlns:p14="http://schemas.microsoft.com/office/powerpoint/2010/main" val="1826087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AFE258-E83B-753F-0580-6B90E34FCB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CCD278-FE77-80DC-8EFB-F233A741A0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36B9C0-0173-B380-D5F9-5FC0284FDE02}"/>
              </a:ext>
            </a:extLst>
          </p:cNvPr>
          <p:cNvSpPr>
            <a:spLocks noGrp="1"/>
          </p:cNvSpPr>
          <p:nvPr>
            <p:ph type="dt" sz="half" idx="10"/>
          </p:nvPr>
        </p:nvSpPr>
        <p:spPr/>
        <p:txBody>
          <a:bodyPr/>
          <a:lstStyle/>
          <a:p>
            <a:fld id="{782B5FE7-BBED-4EE9-9001-590C0299BC0D}" type="datetimeFigureOut">
              <a:rPr lang="en-IN" smtClean="0"/>
              <a:t>07-09-2022</a:t>
            </a:fld>
            <a:endParaRPr lang="en-IN"/>
          </a:p>
        </p:txBody>
      </p:sp>
      <p:sp>
        <p:nvSpPr>
          <p:cNvPr id="5" name="Footer Placeholder 4">
            <a:extLst>
              <a:ext uri="{FF2B5EF4-FFF2-40B4-BE49-F238E27FC236}">
                <a16:creationId xmlns:a16="http://schemas.microsoft.com/office/drawing/2014/main" id="{9AEDA07F-0FA0-3DD3-1A47-5996A1494B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287226-F263-36BE-BAAD-5456257165F8}"/>
              </a:ext>
            </a:extLst>
          </p:cNvPr>
          <p:cNvSpPr>
            <a:spLocks noGrp="1"/>
          </p:cNvSpPr>
          <p:nvPr>
            <p:ph type="sldNum" sz="quarter" idx="12"/>
          </p:nvPr>
        </p:nvSpPr>
        <p:spPr/>
        <p:txBody>
          <a:bodyPr/>
          <a:lstStyle/>
          <a:p>
            <a:fld id="{FE33E673-C9B0-4F16-8479-4AF04CD6ED9A}" type="slidenum">
              <a:rPr lang="en-IN" smtClean="0"/>
              <a:t>‹#›</a:t>
            </a:fld>
            <a:endParaRPr lang="en-IN"/>
          </a:p>
        </p:txBody>
      </p:sp>
    </p:spTree>
    <p:extLst>
      <p:ext uri="{BB962C8B-B14F-4D97-AF65-F5344CB8AC3E}">
        <p14:creationId xmlns:p14="http://schemas.microsoft.com/office/powerpoint/2010/main" val="1893642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AEE9-3812-7317-5F47-5FC9DF1DFA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E82DD7-4179-798D-DDCD-C01BB78288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E69C57-F8E8-E9B1-DD23-6BF96CB408AD}"/>
              </a:ext>
            </a:extLst>
          </p:cNvPr>
          <p:cNvSpPr>
            <a:spLocks noGrp="1"/>
          </p:cNvSpPr>
          <p:nvPr>
            <p:ph type="dt" sz="half" idx="10"/>
          </p:nvPr>
        </p:nvSpPr>
        <p:spPr/>
        <p:txBody>
          <a:bodyPr/>
          <a:lstStyle/>
          <a:p>
            <a:fld id="{782B5FE7-BBED-4EE9-9001-590C0299BC0D}" type="datetimeFigureOut">
              <a:rPr lang="en-IN" smtClean="0"/>
              <a:t>07-09-2022</a:t>
            </a:fld>
            <a:endParaRPr lang="en-IN"/>
          </a:p>
        </p:txBody>
      </p:sp>
      <p:sp>
        <p:nvSpPr>
          <p:cNvPr id="5" name="Footer Placeholder 4">
            <a:extLst>
              <a:ext uri="{FF2B5EF4-FFF2-40B4-BE49-F238E27FC236}">
                <a16:creationId xmlns:a16="http://schemas.microsoft.com/office/drawing/2014/main" id="{9370920D-3EEB-5B59-7713-3222B772BD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8BF03B-3873-725C-ED55-BEFFCA3D74CB}"/>
              </a:ext>
            </a:extLst>
          </p:cNvPr>
          <p:cNvSpPr>
            <a:spLocks noGrp="1"/>
          </p:cNvSpPr>
          <p:nvPr>
            <p:ph type="sldNum" sz="quarter" idx="12"/>
          </p:nvPr>
        </p:nvSpPr>
        <p:spPr/>
        <p:txBody>
          <a:bodyPr/>
          <a:lstStyle/>
          <a:p>
            <a:fld id="{FE33E673-C9B0-4F16-8479-4AF04CD6ED9A}" type="slidenum">
              <a:rPr lang="en-IN" smtClean="0"/>
              <a:t>‹#›</a:t>
            </a:fld>
            <a:endParaRPr lang="en-IN"/>
          </a:p>
        </p:txBody>
      </p:sp>
    </p:spTree>
    <p:extLst>
      <p:ext uri="{BB962C8B-B14F-4D97-AF65-F5344CB8AC3E}">
        <p14:creationId xmlns:p14="http://schemas.microsoft.com/office/powerpoint/2010/main" val="3730674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D50A7-31F8-1532-4B7F-67339186AB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FFF3493-0578-BF1D-26D9-CE5019B446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B71DE9-B623-E197-C65B-AA31A283E6B7}"/>
              </a:ext>
            </a:extLst>
          </p:cNvPr>
          <p:cNvSpPr>
            <a:spLocks noGrp="1"/>
          </p:cNvSpPr>
          <p:nvPr>
            <p:ph type="dt" sz="half" idx="10"/>
          </p:nvPr>
        </p:nvSpPr>
        <p:spPr/>
        <p:txBody>
          <a:bodyPr/>
          <a:lstStyle/>
          <a:p>
            <a:fld id="{782B5FE7-BBED-4EE9-9001-590C0299BC0D}" type="datetimeFigureOut">
              <a:rPr lang="en-IN" smtClean="0"/>
              <a:t>07-09-2022</a:t>
            </a:fld>
            <a:endParaRPr lang="en-IN"/>
          </a:p>
        </p:txBody>
      </p:sp>
      <p:sp>
        <p:nvSpPr>
          <p:cNvPr id="5" name="Footer Placeholder 4">
            <a:extLst>
              <a:ext uri="{FF2B5EF4-FFF2-40B4-BE49-F238E27FC236}">
                <a16:creationId xmlns:a16="http://schemas.microsoft.com/office/drawing/2014/main" id="{11348946-8912-066F-8DD0-EAB07100B9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3F0964-141E-0628-8831-8634998DAD07}"/>
              </a:ext>
            </a:extLst>
          </p:cNvPr>
          <p:cNvSpPr>
            <a:spLocks noGrp="1"/>
          </p:cNvSpPr>
          <p:nvPr>
            <p:ph type="sldNum" sz="quarter" idx="12"/>
          </p:nvPr>
        </p:nvSpPr>
        <p:spPr/>
        <p:txBody>
          <a:bodyPr/>
          <a:lstStyle/>
          <a:p>
            <a:fld id="{FE33E673-C9B0-4F16-8479-4AF04CD6ED9A}" type="slidenum">
              <a:rPr lang="en-IN" smtClean="0"/>
              <a:t>‹#›</a:t>
            </a:fld>
            <a:endParaRPr lang="en-IN"/>
          </a:p>
        </p:txBody>
      </p:sp>
    </p:spTree>
    <p:extLst>
      <p:ext uri="{BB962C8B-B14F-4D97-AF65-F5344CB8AC3E}">
        <p14:creationId xmlns:p14="http://schemas.microsoft.com/office/powerpoint/2010/main" val="437234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A17C0-72AF-523E-F7A3-A8535A9325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1E6A75-0055-C8F5-F4AA-6D2E753309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0CD89ED-0BB2-AB80-2676-25556E8EC0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687253D-83A3-B4EA-DAA3-E27D93EFD097}"/>
              </a:ext>
            </a:extLst>
          </p:cNvPr>
          <p:cNvSpPr>
            <a:spLocks noGrp="1"/>
          </p:cNvSpPr>
          <p:nvPr>
            <p:ph type="dt" sz="half" idx="10"/>
          </p:nvPr>
        </p:nvSpPr>
        <p:spPr/>
        <p:txBody>
          <a:bodyPr/>
          <a:lstStyle/>
          <a:p>
            <a:fld id="{782B5FE7-BBED-4EE9-9001-590C0299BC0D}" type="datetimeFigureOut">
              <a:rPr lang="en-IN" smtClean="0"/>
              <a:t>07-09-2022</a:t>
            </a:fld>
            <a:endParaRPr lang="en-IN"/>
          </a:p>
        </p:txBody>
      </p:sp>
      <p:sp>
        <p:nvSpPr>
          <p:cNvPr id="6" name="Footer Placeholder 5">
            <a:extLst>
              <a:ext uri="{FF2B5EF4-FFF2-40B4-BE49-F238E27FC236}">
                <a16:creationId xmlns:a16="http://schemas.microsoft.com/office/drawing/2014/main" id="{30EE1BB9-BF5F-B87E-7370-57DCA350BF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C0AEDB-5F42-A5DA-4C6F-61B15E8C814A}"/>
              </a:ext>
            </a:extLst>
          </p:cNvPr>
          <p:cNvSpPr>
            <a:spLocks noGrp="1"/>
          </p:cNvSpPr>
          <p:nvPr>
            <p:ph type="sldNum" sz="quarter" idx="12"/>
          </p:nvPr>
        </p:nvSpPr>
        <p:spPr/>
        <p:txBody>
          <a:bodyPr/>
          <a:lstStyle/>
          <a:p>
            <a:fld id="{FE33E673-C9B0-4F16-8479-4AF04CD6ED9A}" type="slidenum">
              <a:rPr lang="en-IN" smtClean="0"/>
              <a:t>‹#›</a:t>
            </a:fld>
            <a:endParaRPr lang="en-IN"/>
          </a:p>
        </p:txBody>
      </p:sp>
    </p:spTree>
    <p:extLst>
      <p:ext uri="{BB962C8B-B14F-4D97-AF65-F5344CB8AC3E}">
        <p14:creationId xmlns:p14="http://schemas.microsoft.com/office/powerpoint/2010/main" val="2789884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1FA45-24E1-5AD2-C684-A0F0CE72855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D00AD1-B834-F04D-FB4B-FA33C2893F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8863EA-4A66-65D6-84EE-54051CF53F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74E0A7C-E4D1-2350-0180-9003F869B6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5E7EBF-0FE0-7392-A0D4-F6AEFE9B84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0214A64-6C99-ECCA-B99A-A5FC17CED05A}"/>
              </a:ext>
            </a:extLst>
          </p:cNvPr>
          <p:cNvSpPr>
            <a:spLocks noGrp="1"/>
          </p:cNvSpPr>
          <p:nvPr>
            <p:ph type="dt" sz="half" idx="10"/>
          </p:nvPr>
        </p:nvSpPr>
        <p:spPr/>
        <p:txBody>
          <a:bodyPr/>
          <a:lstStyle/>
          <a:p>
            <a:fld id="{782B5FE7-BBED-4EE9-9001-590C0299BC0D}" type="datetimeFigureOut">
              <a:rPr lang="en-IN" smtClean="0"/>
              <a:t>07-09-2022</a:t>
            </a:fld>
            <a:endParaRPr lang="en-IN"/>
          </a:p>
        </p:txBody>
      </p:sp>
      <p:sp>
        <p:nvSpPr>
          <p:cNvPr id="8" name="Footer Placeholder 7">
            <a:extLst>
              <a:ext uri="{FF2B5EF4-FFF2-40B4-BE49-F238E27FC236}">
                <a16:creationId xmlns:a16="http://schemas.microsoft.com/office/drawing/2014/main" id="{2AAC96A1-EA0A-BFA7-9278-1675FDE5B9F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E7FEA0C-59C9-E865-45F7-42371387F177}"/>
              </a:ext>
            </a:extLst>
          </p:cNvPr>
          <p:cNvSpPr>
            <a:spLocks noGrp="1"/>
          </p:cNvSpPr>
          <p:nvPr>
            <p:ph type="sldNum" sz="quarter" idx="12"/>
          </p:nvPr>
        </p:nvSpPr>
        <p:spPr/>
        <p:txBody>
          <a:bodyPr/>
          <a:lstStyle/>
          <a:p>
            <a:fld id="{FE33E673-C9B0-4F16-8479-4AF04CD6ED9A}" type="slidenum">
              <a:rPr lang="en-IN" smtClean="0"/>
              <a:t>‹#›</a:t>
            </a:fld>
            <a:endParaRPr lang="en-IN"/>
          </a:p>
        </p:txBody>
      </p:sp>
    </p:spTree>
    <p:extLst>
      <p:ext uri="{BB962C8B-B14F-4D97-AF65-F5344CB8AC3E}">
        <p14:creationId xmlns:p14="http://schemas.microsoft.com/office/powerpoint/2010/main" val="3398438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A1675-F8D2-CA81-3765-F12AAD9DAD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7B3DF5-01A5-C134-F9A2-85C86F6E0A32}"/>
              </a:ext>
            </a:extLst>
          </p:cNvPr>
          <p:cNvSpPr>
            <a:spLocks noGrp="1"/>
          </p:cNvSpPr>
          <p:nvPr>
            <p:ph type="dt" sz="half" idx="10"/>
          </p:nvPr>
        </p:nvSpPr>
        <p:spPr/>
        <p:txBody>
          <a:bodyPr/>
          <a:lstStyle/>
          <a:p>
            <a:fld id="{782B5FE7-BBED-4EE9-9001-590C0299BC0D}" type="datetimeFigureOut">
              <a:rPr lang="en-IN" smtClean="0"/>
              <a:t>07-09-2022</a:t>
            </a:fld>
            <a:endParaRPr lang="en-IN"/>
          </a:p>
        </p:txBody>
      </p:sp>
      <p:sp>
        <p:nvSpPr>
          <p:cNvPr id="4" name="Footer Placeholder 3">
            <a:extLst>
              <a:ext uri="{FF2B5EF4-FFF2-40B4-BE49-F238E27FC236}">
                <a16:creationId xmlns:a16="http://schemas.microsoft.com/office/drawing/2014/main" id="{3DA00357-A72E-9E2D-C3CA-3DFAC3EBB40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3660AE6-28F4-A0B8-C597-8D7F92E07FB4}"/>
              </a:ext>
            </a:extLst>
          </p:cNvPr>
          <p:cNvSpPr>
            <a:spLocks noGrp="1"/>
          </p:cNvSpPr>
          <p:nvPr>
            <p:ph type="sldNum" sz="quarter" idx="12"/>
          </p:nvPr>
        </p:nvSpPr>
        <p:spPr/>
        <p:txBody>
          <a:bodyPr/>
          <a:lstStyle/>
          <a:p>
            <a:fld id="{FE33E673-C9B0-4F16-8479-4AF04CD6ED9A}" type="slidenum">
              <a:rPr lang="en-IN" smtClean="0"/>
              <a:t>‹#›</a:t>
            </a:fld>
            <a:endParaRPr lang="en-IN"/>
          </a:p>
        </p:txBody>
      </p:sp>
    </p:spTree>
    <p:extLst>
      <p:ext uri="{BB962C8B-B14F-4D97-AF65-F5344CB8AC3E}">
        <p14:creationId xmlns:p14="http://schemas.microsoft.com/office/powerpoint/2010/main" val="2286849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34CB19-5748-FAA0-C7AE-F25D9ED7522F}"/>
              </a:ext>
            </a:extLst>
          </p:cNvPr>
          <p:cNvSpPr>
            <a:spLocks noGrp="1"/>
          </p:cNvSpPr>
          <p:nvPr>
            <p:ph type="dt" sz="half" idx="10"/>
          </p:nvPr>
        </p:nvSpPr>
        <p:spPr/>
        <p:txBody>
          <a:bodyPr/>
          <a:lstStyle/>
          <a:p>
            <a:fld id="{782B5FE7-BBED-4EE9-9001-590C0299BC0D}" type="datetimeFigureOut">
              <a:rPr lang="en-IN" smtClean="0"/>
              <a:t>07-09-2022</a:t>
            </a:fld>
            <a:endParaRPr lang="en-IN"/>
          </a:p>
        </p:txBody>
      </p:sp>
      <p:sp>
        <p:nvSpPr>
          <p:cNvPr id="3" name="Footer Placeholder 2">
            <a:extLst>
              <a:ext uri="{FF2B5EF4-FFF2-40B4-BE49-F238E27FC236}">
                <a16:creationId xmlns:a16="http://schemas.microsoft.com/office/drawing/2014/main" id="{58B58994-FA6D-46B7-9D7F-4AD786C8A0C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F67A53D-F840-8794-9D60-6F358E2CD0F3}"/>
              </a:ext>
            </a:extLst>
          </p:cNvPr>
          <p:cNvSpPr>
            <a:spLocks noGrp="1"/>
          </p:cNvSpPr>
          <p:nvPr>
            <p:ph type="sldNum" sz="quarter" idx="12"/>
          </p:nvPr>
        </p:nvSpPr>
        <p:spPr/>
        <p:txBody>
          <a:bodyPr/>
          <a:lstStyle/>
          <a:p>
            <a:fld id="{FE33E673-C9B0-4F16-8479-4AF04CD6ED9A}" type="slidenum">
              <a:rPr lang="en-IN" smtClean="0"/>
              <a:t>‹#›</a:t>
            </a:fld>
            <a:endParaRPr lang="en-IN"/>
          </a:p>
        </p:txBody>
      </p:sp>
    </p:spTree>
    <p:extLst>
      <p:ext uri="{BB962C8B-B14F-4D97-AF65-F5344CB8AC3E}">
        <p14:creationId xmlns:p14="http://schemas.microsoft.com/office/powerpoint/2010/main" val="96933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592FE-7C41-19DF-D8A1-2BF4EF0E40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CCCA6F9-CDAF-63A8-8D32-8CED263210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BEC8074-8550-9CE7-B5EB-FAC548E45C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07A72C-C4FE-25B7-85D2-E4E490DCD628}"/>
              </a:ext>
            </a:extLst>
          </p:cNvPr>
          <p:cNvSpPr>
            <a:spLocks noGrp="1"/>
          </p:cNvSpPr>
          <p:nvPr>
            <p:ph type="dt" sz="half" idx="10"/>
          </p:nvPr>
        </p:nvSpPr>
        <p:spPr/>
        <p:txBody>
          <a:bodyPr/>
          <a:lstStyle/>
          <a:p>
            <a:fld id="{782B5FE7-BBED-4EE9-9001-590C0299BC0D}" type="datetimeFigureOut">
              <a:rPr lang="en-IN" smtClean="0"/>
              <a:t>07-09-2022</a:t>
            </a:fld>
            <a:endParaRPr lang="en-IN"/>
          </a:p>
        </p:txBody>
      </p:sp>
      <p:sp>
        <p:nvSpPr>
          <p:cNvPr id="6" name="Footer Placeholder 5">
            <a:extLst>
              <a:ext uri="{FF2B5EF4-FFF2-40B4-BE49-F238E27FC236}">
                <a16:creationId xmlns:a16="http://schemas.microsoft.com/office/drawing/2014/main" id="{4448AFAD-25AE-94F1-9FCD-F3D23AD0CF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B0D7CC-A198-239C-B995-72B2D0E14749}"/>
              </a:ext>
            </a:extLst>
          </p:cNvPr>
          <p:cNvSpPr>
            <a:spLocks noGrp="1"/>
          </p:cNvSpPr>
          <p:nvPr>
            <p:ph type="sldNum" sz="quarter" idx="12"/>
          </p:nvPr>
        </p:nvSpPr>
        <p:spPr/>
        <p:txBody>
          <a:bodyPr/>
          <a:lstStyle/>
          <a:p>
            <a:fld id="{FE33E673-C9B0-4F16-8479-4AF04CD6ED9A}" type="slidenum">
              <a:rPr lang="en-IN" smtClean="0"/>
              <a:t>‹#›</a:t>
            </a:fld>
            <a:endParaRPr lang="en-IN"/>
          </a:p>
        </p:txBody>
      </p:sp>
    </p:spTree>
    <p:extLst>
      <p:ext uri="{BB962C8B-B14F-4D97-AF65-F5344CB8AC3E}">
        <p14:creationId xmlns:p14="http://schemas.microsoft.com/office/powerpoint/2010/main" val="1042964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71C20-8443-0582-A440-EBDB3E5E21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E9E4F35-2444-CBA3-66BA-B07E660736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D1E0DF8-D0CF-864C-2F2C-5B7D8F9AED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57BF3F-3258-E536-A991-CBFF123BB756}"/>
              </a:ext>
            </a:extLst>
          </p:cNvPr>
          <p:cNvSpPr>
            <a:spLocks noGrp="1"/>
          </p:cNvSpPr>
          <p:nvPr>
            <p:ph type="dt" sz="half" idx="10"/>
          </p:nvPr>
        </p:nvSpPr>
        <p:spPr/>
        <p:txBody>
          <a:bodyPr/>
          <a:lstStyle/>
          <a:p>
            <a:fld id="{782B5FE7-BBED-4EE9-9001-590C0299BC0D}" type="datetimeFigureOut">
              <a:rPr lang="en-IN" smtClean="0"/>
              <a:t>07-09-2022</a:t>
            </a:fld>
            <a:endParaRPr lang="en-IN"/>
          </a:p>
        </p:txBody>
      </p:sp>
      <p:sp>
        <p:nvSpPr>
          <p:cNvPr id="6" name="Footer Placeholder 5">
            <a:extLst>
              <a:ext uri="{FF2B5EF4-FFF2-40B4-BE49-F238E27FC236}">
                <a16:creationId xmlns:a16="http://schemas.microsoft.com/office/drawing/2014/main" id="{16C62533-1149-8FD7-7E17-622E3C1CB2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4DE332-6426-9FF1-0195-631DB542B05A}"/>
              </a:ext>
            </a:extLst>
          </p:cNvPr>
          <p:cNvSpPr>
            <a:spLocks noGrp="1"/>
          </p:cNvSpPr>
          <p:nvPr>
            <p:ph type="sldNum" sz="quarter" idx="12"/>
          </p:nvPr>
        </p:nvSpPr>
        <p:spPr/>
        <p:txBody>
          <a:bodyPr/>
          <a:lstStyle/>
          <a:p>
            <a:fld id="{FE33E673-C9B0-4F16-8479-4AF04CD6ED9A}" type="slidenum">
              <a:rPr lang="en-IN" smtClean="0"/>
              <a:t>‹#›</a:t>
            </a:fld>
            <a:endParaRPr lang="en-IN"/>
          </a:p>
        </p:txBody>
      </p:sp>
    </p:spTree>
    <p:extLst>
      <p:ext uri="{BB962C8B-B14F-4D97-AF65-F5344CB8AC3E}">
        <p14:creationId xmlns:p14="http://schemas.microsoft.com/office/powerpoint/2010/main" val="2790702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8ECE51-EC8F-3586-DD87-294FBD9F96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3214C1-177D-6DC4-295E-0D858C1783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D64109-AFB2-0374-3572-932A2F5FE2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2B5FE7-BBED-4EE9-9001-590C0299BC0D}" type="datetimeFigureOut">
              <a:rPr lang="en-IN" smtClean="0"/>
              <a:t>07-09-2022</a:t>
            </a:fld>
            <a:endParaRPr lang="en-IN"/>
          </a:p>
        </p:txBody>
      </p:sp>
      <p:sp>
        <p:nvSpPr>
          <p:cNvPr id="5" name="Footer Placeholder 4">
            <a:extLst>
              <a:ext uri="{FF2B5EF4-FFF2-40B4-BE49-F238E27FC236}">
                <a16:creationId xmlns:a16="http://schemas.microsoft.com/office/drawing/2014/main" id="{DAABF2A1-AECC-9343-7CB4-92D53F3121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BB3990E-4A0A-C47A-7458-0680D699B7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33E673-C9B0-4F16-8479-4AF04CD6ED9A}" type="slidenum">
              <a:rPr lang="en-IN" smtClean="0"/>
              <a:t>‹#›</a:t>
            </a:fld>
            <a:endParaRPr lang="en-IN"/>
          </a:p>
        </p:txBody>
      </p:sp>
    </p:spTree>
    <p:extLst>
      <p:ext uri="{BB962C8B-B14F-4D97-AF65-F5344CB8AC3E}">
        <p14:creationId xmlns:p14="http://schemas.microsoft.com/office/powerpoint/2010/main" val="1662588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9971C-B8FF-3AE9-2F13-C733E2010FB5}"/>
              </a:ext>
            </a:extLst>
          </p:cNvPr>
          <p:cNvSpPr>
            <a:spLocks noGrp="1"/>
          </p:cNvSpPr>
          <p:nvPr>
            <p:ph type="ctrTitle"/>
          </p:nvPr>
        </p:nvSpPr>
        <p:spPr/>
        <p:txBody>
          <a:bodyPr/>
          <a:lstStyle/>
          <a:p>
            <a:r>
              <a:rPr lang="en-US" b="1" i="1" dirty="0">
                <a:latin typeface="Arial" panose="020B0604020202020204" pitchFamily="34" charset="0"/>
                <a:cs typeface="Arial" panose="020B0604020202020204" pitchFamily="34" charset="0"/>
              </a:rPr>
              <a:t>Case Study on Customers of a Mall</a:t>
            </a:r>
            <a:endParaRPr lang="en-IN" b="1" i="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DFBAF4D9-C437-F62E-58E9-A7063C229823}"/>
              </a:ext>
            </a:extLst>
          </p:cNvPr>
          <p:cNvSpPr>
            <a:spLocks noGrp="1"/>
          </p:cNvSpPr>
          <p:nvPr>
            <p:ph type="subTitle" idx="1"/>
          </p:nvPr>
        </p:nvSpPr>
        <p:spPr>
          <a:xfrm>
            <a:off x="1524000" y="4274390"/>
            <a:ext cx="9144000" cy="633786"/>
          </a:xfrm>
        </p:spPr>
        <p:txBody>
          <a:bodyPr/>
          <a:lstStyle/>
          <a:p>
            <a:r>
              <a:rPr lang="en-US" b="1" dirty="0">
                <a:latin typeface="Arial" panose="020B0604020202020204" pitchFamily="34" charset="0"/>
                <a:cs typeface="Arial" panose="020B0604020202020204" pitchFamily="34" charset="0"/>
              </a:rPr>
              <a:t>An Analysis by Sreyasee Choudhury</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8483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C9990-9E06-01D5-2FDC-2A41D8E640CD}"/>
              </a:ext>
            </a:extLst>
          </p:cNvPr>
          <p:cNvSpPr>
            <a:spLocks noGrp="1"/>
          </p:cNvSpPr>
          <p:nvPr>
            <p:ph type="title"/>
          </p:nvPr>
        </p:nvSpPr>
        <p:spPr/>
        <p:txBody>
          <a:bodyPr/>
          <a:lstStyle/>
          <a:p>
            <a:pPr algn="ctr"/>
            <a:r>
              <a:rPr lang="en-US" sz="4400" b="1" i="1" dirty="0">
                <a:latin typeface="Arial" panose="020B0604020202020204" pitchFamily="34" charset="0"/>
                <a:cs typeface="Arial" panose="020B0604020202020204" pitchFamily="34" charset="0"/>
              </a:rPr>
              <a:t>Cluster 3</a:t>
            </a:r>
            <a:endParaRPr lang="en-IN" dirty="0"/>
          </a:p>
        </p:txBody>
      </p:sp>
      <p:sp>
        <p:nvSpPr>
          <p:cNvPr id="3" name="Content Placeholder 2">
            <a:extLst>
              <a:ext uri="{FF2B5EF4-FFF2-40B4-BE49-F238E27FC236}">
                <a16:creationId xmlns:a16="http://schemas.microsoft.com/office/drawing/2014/main" id="{2A76FD79-53CB-2D56-EF19-D26DA5560123}"/>
              </a:ext>
            </a:extLst>
          </p:cNvPr>
          <p:cNvSpPr>
            <a:spLocks noGrp="1"/>
          </p:cNvSpPr>
          <p:nvPr>
            <p:ph idx="1"/>
          </p:nvPr>
        </p:nvSpPr>
        <p:spPr/>
        <p:txBody>
          <a:bodyPr/>
          <a:lstStyle/>
          <a:p>
            <a:r>
              <a:rPr lang="en-US" dirty="0">
                <a:cs typeface="Arial" panose="020B0604020202020204" pitchFamily="34" charset="0"/>
              </a:rPr>
              <a:t>The customers in this cluster have an average age of 33 years.</a:t>
            </a:r>
          </a:p>
          <a:p>
            <a:r>
              <a:rPr lang="en-US" dirty="0">
                <a:cs typeface="Arial" panose="020B0604020202020204" pitchFamily="34" charset="0"/>
              </a:rPr>
              <a:t>The customers have high annual salary and high spending scores.</a:t>
            </a:r>
          </a:p>
          <a:p>
            <a:r>
              <a:rPr lang="en-US" dirty="0">
                <a:cs typeface="Arial" panose="020B0604020202020204" pitchFamily="34" charset="0"/>
              </a:rPr>
              <a:t>These customers are likely to be the regulars of the mall.</a:t>
            </a:r>
          </a:p>
          <a:p>
            <a:r>
              <a:rPr lang="en-US" dirty="0">
                <a:cs typeface="Arial" panose="020B0604020202020204" pitchFamily="34" charset="0"/>
              </a:rPr>
              <a:t>These customers are the lead sources of profit.</a:t>
            </a:r>
          </a:p>
          <a:p>
            <a:r>
              <a:rPr lang="en-US" dirty="0">
                <a:cs typeface="Arial" panose="020B0604020202020204" pitchFamily="34" charset="0"/>
              </a:rPr>
              <a:t>The mall must implement policies prioritizing these customers.</a:t>
            </a:r>
            <a:endParaRPr lang="en-IN" dirty="0">
              <a:cs typeface="Arial" panose="020B0604020202020204" pitchFamily="34" charset="0"/>
            </a:endParaRPr>
          </a:p>
          <a:p>
            <a:endParaRPr lang="en-IN" dirty="0"/>
          </a:p>
        </p:txBody>
      </p:sp>
    </p:spTree>
    <p:extLst>
      <p:ext uri="{BB962C8B-B14F-4D97-AF65-F5344CB8AC3E}">
        <p14:creationId xmlns:p14="http://schemas.microsoft.com/office/powerpoint/2010/main" val="2056476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BE91E-513D-C4C3-786B-ACC7D9DF835C}"/>
              </a:ext>
            </a:extLst>
          </p:cNvPr>
          <p:cNvSpPr>
            <a:spLocks noGrp="1"/>
          </p:cNvSpPr>
          <p:nvPr>
            <p:ph type="title"/>
          </p:nvPr>
        </p:nvSpPr>
        <p:spPr/>
        <p:txBody>
          <a:bodyPr/>
          <a:lstStyle/>
          <a:p>
            <a:pPr algn="ctr"/>
            <a:r>
              <a:rPr lang="en-US" sz="4400" b="1" i="1" dirty="0">
                <a:latin typeface="Arial" panose="020B0604020202020204" pitchFamily="34" charset="0"/>
                <a:cs typeface="Arial" panose="020B0604020202020204" pitchFamily="34" charset="0"/>
              </a:rPr>
              <a:t>Cluster 4</a:t>
            </a:r>
            <a:endParaRPr lang="en-IN" dirty="0"/>
          </a:p>
        </p:txBody>
      </p:sp>
      <p:sp>
        <p:nvSpPr>
          <p:cNvPr id="3" name="Content Placeholder 2">
            <a:extLst>
              <a:ext uri="{FF2B5EF4-FFF2-40B4-BE49-F238E27FC236}">
                <a16:creationId xmlns:a16="http://schemas.microsoft.com/office/drawing/2014/main" id="{C0AAAA50-D095-156B-A72E-6B39862F7153}"/>
              </a:ext>
            </a:extLst>
          </p:cNvPr>
          <p:cNvSpPr>
            <a:spLocks noGrp="1"/>
          </p:cNvSpPr>
          <p:nvPr>
            <p:ph idx="1"/>
          </p:nvPr>
        </p:nvSpPr>
        <p:spPr/>
        <p:txBody>
          <a:bodyPr/>
          <a:lstStyle/>
          <a:p>
            <a:r>
              <a:rPr lang="en-US" dirty="0">
                <a:cs typeface="Arial" panose="020B0604020202020204" pitchFamily="34" charset="0"/>
              </a:rPr>
              <a:t>The customers in this cluster have an average age of 40 years.</a:t>
            </a:r>
          </a:p>
          <a:p>
            <a:r>
              <a:rPr lang="en-US" dirty="0">
                <a:cs typeface="Arial" panose="020B0604020202020204" pitchFamily="34" charset="0"/>
              </a:rPr>
              <a:t>The customers have high annual salary and low spending scores.</a:t>
            </a:r>
          </a:p>
          <a:p>
            <a:r>
              <a:rPr lang="en-US" dirty="0">
                <a:cs typeface="Arial" panose="020B0604020202020204" pitchFamily="34" charset="0"/>
              </a:rPr>
              <a:t>These customers are likely to be unsatisfied with the services of the mall.</a:t>
            </a:r>
          </a:p>
          <a:p>
            <a:r>
              <a:rPr lang="en-US" dirty="0">
                <a:cs typeface="Arial" panose="020B0604020202020204" pitchFamily="34" charset="0"/>
              </a:rPr>
              <a:t>These customers have ability to spend higher prices for products.</a:t>
            </a:r>
          </a:p>
          <a:p>
            <a:r>
              <a:rPr lang="en-US" dirty="0">
                <a:cs typeface="Arial" panose="020B0604020202020204" pitchFamily="34" charset="0"/>
              </a:rPr>
              <a:t>The mall could generate much greater profits if it is capable of pleasing the customers in this cluster.</a:t>
            </a:r>
            <a:endParaRPr lang="en-IN" dirty="0">
              <a:cs typeface="Arial" panose="020B0604020202020204" pitchFamily="34" charset="0"/>
            </a:endParaRPr>
          </a:p>
          <a:p>
            <a:endParaRPr lang="en-IN" dirty="0"/>
          </a:p>
        </p:txBody>
      </p:sp>
    </p:spTree>
    <p:extLst>
      <p:ext uri="{BB962C8B-B14F-4D97-AF65-F5344CB8AC3E}">
        <p14:creationId xmlns:p14="http://schemas.microsoft.com/office/powerpoint/2010/main" val="4124374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0EDA8-5E6A-B0DF-F672-3CCA2DCA96FD}"/>
              </a:ext>
            </a:extLst>
          </p:cNvPr>
          <p:cNvSpPr>
            <a:spLocks noGrp="1"/>
          </p:cNvSpPr>
          <p:nvPr>
            <p:ph type="title"/>
          </p:nvPr>
        </p:nvSpPr>
        <p:spPr/>
        <p:txBody>
          <a:bodyPr/>
          <a:lstStyle/>
          <a:p>
            <a:pPr algn="ctr"/>
            <a:r>
              <a:rPr lang="en-US" b="1" i="1" dirty="0">
                <a:latin typeface="Arial" panose="020B0604020202020204" pitchFamily="34" charset="0"/>
                <a:cs typeface="Arial" panose="020B0604020202020204" pitchFamily="34" charset="0"/>
              </a:rPr>
              <a:t>Business Implications</a:t>
            </a:r>
            <a:endParaRPr lang="en-IN" dirty="0"/>
          </a:p>
        </p:txBody>
      </p:sp>
      <p:sp>
        <p:nvSpPr>
          <p:cNvPr id="3" name="Content Placeholder 2">
            <a:extLst>
              <a:ext uri="{FF2B5EF4-FFF2-40B4-BE49-F238E27FC236}">
                <a16:creationId xmlns:a16="http://schemas.microsoft.com/office/drawing/2014/main" id="{EB741030-742D-19EE-6ACE-93A228393D5D}"/>
              </a:ext>
            </a:extLst>
          </p:cNvPr>
          <p:cNvSpPr>
            <a:spLocks noGrp="1"/>
          </p:cNvSpPr>
          <p:nvPr>
            <p:ph idx="1"/>
          </p:nvPr>
        </p:nvSpPr>
        <p:spPr/>
        <p:txBody>
          <a:bodyPr>
            <a:normAutofit fontScale="92500" lnSpcReduction="10000"/>
          </a:bodyPr>
          <a:lstStyle/>
          <a:p>
            <a:r>
              <a:rPr lang="en-US" dirty="0"/>
              <a:t>The mall must prioritize the customers in Cluster 3 as they are the regulars of the mall.</a:t>
            </a:r>
          </a:p>
          <a:p>
            <a:r>
              <a:rPr lang="en-US" dirty="0"/>
              <a:t>The mall authorities can implement services such that the interests of the customers of Cluster 4 can be addressed so as to increase their spending scores. Increasing the spending scores of this cluster is capable of increasing the profits by a much greater margin.</a:t>
            </a:r>
          </a:p>
          <a:p>
            <a:r>
              <a:rPr lang="en-US" dirty="0"/>
              <a:t> Although the customers in Cluster 2 have high spending scores, the mall must try to maintain these scores by implementing necessary services and offering regular discounts to attract more customers in these clusters.</a:t>
            </a:r>
          </a:p>
          <a:p>
            <a:r>
              <a:rPr lang="en-US" dirty="0"/>
              <a:t>Finally, regarding Cluster 1, the mall can offer discounts to the senior citizens. Further, the mall can implement old-age friendly services to attract more customers from first cluster to shop from the mall.</a:t>
            </a:r>
            <a:endParaRPr lang="en-IN" dirty="0"/>
          </a:p>
        </p:txBody>
      </p:sp>
    </p:spTree>
    <p:extLst>
      <p:ext uri="{BB962C8B-B14F-4D97-AF65-F5344CB8AC3E}">
        <p14:creationId xmlns:p14="http://schemas.microsoft.com/office/powerpoint/2010/main" val="1310337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E1459-7436-06F2-95E7-CC6C6589F66A}"/>
              </a:ext>
            </a:extLst>
          </p:cNvPr>
          <p:cNvSpPr>
            <a:spLocks noGrp="1"/>
          </p:cNvSpPr>
          <p:nvPr>
            <p:ph type="title"/>
          </p:nvPr>
        </p:nvSpPr>
        <p:spPr>
          <a:xfrm>
            <a:off x="838200" y="2583890"/>
            <a:ext cx="10515600" cy="1325563"/>
          </a:xfrm>
        </p:spPr>
        <p:txBody>
          <a:bodyPr>
            <a:noAutofit/>
          </a:bodyPr>
          <a:lstStyle/>
          <a:p>
            <a:pPr algn="ctr"/>
            <a:r>
              <a:rPr lang="en-US" sz="9600" b="1" i="1" dirty="0">
                <a:latin typeface="Algerian" panose="04020705040A02060702" pitchFamily="82" charset="0"/>
                <a:cs typeface="Arial" panose="020B0604020202020204" pitchFamily="34" charset="0"/>
              </a:rPr>
              <a:t>Thank You</a:t>
            </a:r>
            <a:endParaRPr lang="en-IN" sz="9600" b="1" i="1" dirty="0">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2849802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9C6E4-D16A-7EE9-AEB3-E614CD59B673}"/>
              </a:ext>
            </a:extLst>
          </p:cNvPr>
          <p:cNvSpPr>
            <a:spLocks noGrp="1"/>
          </p:cNvSpPr>
          <p:nvPr>
            <p:ph type="title"/>
          </p:nvPr>
        </p:nvSpPr>
        <p:spPr/>
        <p:txBody>
          <a:bodyPr/>
          <a:lstStyle/>
          <a:p>
            <a:pPr algn="ctr"/>
            <a:r>
              <a:rPr lang="en-US" b="1" i="1" dirty="0">
                <a:latin typeface="Arial" panose="020B0604020202020204" pitchFamily="34" charset="0"/>
                <a:cs typeface="Arial" panose="020B0604020202020204" pitchFamily="34" charset="0"/>
              </a:rPr>
              <a:t>Data</a:t>
            </a:r>
            <a:endParaRPr lang="en-IN" b="1" i="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6757136-40FD-4C1D-49CF-1C4F876C10E6}"/>
              </a:ext>
            </a:extLst>
          </p:cNvPr>
          <p:cNvSpPr>
            <a:spLocks noGrp="1"/>
          </p:cNvSpPr>
          <p:nvPr>
            <p:ph idx="1"/>
          </p:nvPr>
        </p:nvSpPr>
        <p:spPr/>
        <p:txBody>
          <a:bodyPr>
            <a:normAutofit lnSpcReduction="10000"/>
          </a:bodyPr>
          <a:lstStyle/>
          <a:p>
            <a:pPr marL="0" indent="0">
              <a:buNone/>
            </a:pPr>
            <a:r>
              <a:rPr lang="en-US" dirty="0">
                <a:cs typeface="Arial" panose="020B0604020202020204" pitchFamily="34" charset="0"/>
              </a:rPr>
              <a:t>The data used is a secondary data collected from a secondary source. The variables of the dataset are as follows:</a:t>
            </a:r>
          </a:p>
          <a:p>
            <a:r>
              <a:rPr lang="en-IN" dirty="0" err="1">
                <a:cs typeface="Arial" panose="020B0604020202020204" pitchFamily="34" charset="0"/>
              </a:rPr>
              <a:t>CustomerID</a:t>
            </a:r>
            <a:r>
              <a:rPr lang="en-IN" dirty="0">
                <a:cs typeface="Arial" panose="020B0604020202020204" pitchFamily="34" charset="0"/>
              </a:rPr>
              <a:t>: The ID of a particular customer to help in the unique identification of the customer</a:t>
            </a:r>
          </a:p>
          <a:p>
            <a:r>
              <a:rPr lang="en-IN" dirty="0">
                <a:cs typeface="Arial" panose="020B0604020202020204" pitchFamily="34" charset="0"/>
              </a:rPr>
              <a:t>Gender: The gender of the customer</a:t>
            </a:r>
          </a:p>
          <a:p>
            <a:r>
              <a:rPr lang="en-IN" dirty="0">
                <a:cs typeface="Arial" panose="020B0604020202020204" pitchFamily="34" charset="0"/>
              </a:rPr>
              <a:t>Age: The age of the individual customer</a:t>
            </a:r>
          </a:p>
          <a:p>
            <a:r>
              <a:rPr lang="en-IN" dirty="0">
                <a:cs typeface="Arial" panose="020B0604020202020204" pitchFamily="34" charset="0"/>
              </a:rPr>
              <a:t>Annual Income (k$): The yearly income of the consumer</a:t>
            </a:r>
          </a:p>
          <a:p>
            <a:r>
              <a:rPr lang="en-IN" dirty="0">
                <a:cs typeface="Arial" panose="020B0604020202020204" pitchFamily="34" charset="0"/>
              </a:rPr>
              <a:t>Spending Score (1-100): </a:t>
            </a:r>
            <a:r>
              <a:rPr lang="en-US" dirty="0">
                <a:cs typeface="Arial" panose="020B0604020202020204" pitchFamily="34" charset="0"/>
              </a:rPr>
              <a:t>score(out of 100) given to a customer by the mall authorities, based on the money spent and the behavior of the customer</a:t>
            </a:r>
            <a:endParaRPr lang="en-IN" dirty="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11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9BA55-BF33-F9DD-04AA-18B60AB9F769}"/>
              </a:ext>
            </a:extLst>
          </p:cNvPr>
          <p:cNvSpPr>
            <a:spLocks noGrp="1"/>
          </p:cNvSpPr>
          <p:nvPr>
            <p:ph type="title"/>
          </p:nvPr>
        </p:nvSpPr>
        <p:spPr>
          <a:xfrm>
            <a:off x="838200" y="1131608"/>
            <a:ext cx="10515600" cy="1325563"/>
          </a:xfrm>
        </p:spPr>
        <p:txBody>
          <a:bodyPr/>
          <a:lstStyle/>
          <a:p>
            <a:pPr algn="ctr"/>
            <a:r>
              <a:rPr lang="en-US" b="1" i="1" dirty="0">
                <a:latin typeface="Arial" panose="020B0604020202020204" pitchFamily="34" charset="0"/>
                <a:cs typeface="Arial" panose="020B0604020202020204" pitchFamily="34" charset="0"/>
              </a:rPr>
              <a:t>Objective</a:t>
            </a:r>
            <a:endParaRPr lang="en-IN" b="1" i="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AFA4FA0-23A0-16F3-9650-6E697212DA3A}"/>
              </a:ext>
            </a:extLst>
          </p:cNvPr>
          <p:cNvSpPr>
            <a:spLocks noGrp="1"/>
          </p:cNvSpPr>
          <p:nvPr>
            <p:ph idx="1"/>
          </p:nvPr>
        </p:nvSpPr>
        <p:spPr>
          <a:xfrm>
            <a:off x="838200" y="3151188"/>
            <a:ext cx="10515600" cy="1791634"/>
          </a:xfrm>
        </p:spPr>
        <p:txBody>
          <a:bodyPr/>
          <a:lstStyle/>
          <a:p>
            <a:pPr marL="0" indent="0">
              <a:buNone/>
            </a:pPr>
            <a:r>
              <a:rPr lang="en-US" dirty="0">
                <a:cs typeface="Arial" panose="020B0604020202020204" pitchFamily="34" charset="0"/>
              </a:rPr>
              <a:t>To segregate the customers in clusters in order to increase the number of customers and the </a:t>
            </a:r>
            <a:r>
              <a:rPr lang="en-US" dirty="0" err="1">
                <a:cs typeface="Arial" panose="020B0604020202020204" pitchFamily="34" charset="0"/>
              </a:rPr>
              <a:t>maximise</a:t>
            </a:r>
            <a:r>
              <a:rPr lang="en-US" dirty="0">
                <a:cs typeface="Arial" panose="020B0604020202020204" pitchFamily="34" charset="0"/>
              </a:rPr>
              <a:t> the profits of the mall.</a:t>
            </a:r>
            <a:endParaRPr lang="en-IN" dirty="0">
              <a:cs typeface="Arial" panose="020B0604020202020204" pitchFamily="34" charset="0"/>
            </a:endParaRPr>
          </a:p>
        </p:txBody>
      </p:sp>
    </p:spTree>
    <p:extLst>
      <p:ext uri="{BB962C8B-B14F-4D97-AF65-F5344CB8AC3E}">
        <p14:creationId xmlns:p14="http://schemas.microsoft.com/office/powerpoint/2010/main" val="647547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87260-6510-7DAB-650A-D5AA3631F248}"/>
              </a:ext>
            </a:extLst>
          </p:cNvPr>
          <p:cNvSpPr>
            <a:spLocks noGrp="1"/>
          </p:cNvSpPr>
          <p:nvPr>
            <p:ph type="title"/>
          </p:nvPr>
        </p:nvSpPr>
        <p:spPr>
          <a:xfrm>
            <a:off x="1080247" y="2435972"/>
            <a:ext cx="10515600" cy="1325563"/>
          </a:xfrm>
        </p:spPr>
        <p:txBody>
          <a:bodyPr>
            <a:normAutofit/>
          </a:bodyPr>
          <a:lstStyle/>
          <a:p>
            <a:pPr algn="ctr"/>
            <a:r>
              <a:rPr lang="en-US" sz="8800" b="1" i="1" dirty="0">
                <a:latin typeface="Arial" panose="020B0604020202020204" pitchFamily="34" charset="0"/>
                <a:cs typeface="Arial" panose="020B0604020202020204" pitchFamily="34" charset="0"/>
              </a:rPr>
              <a:t>Clustering</a:t>
            </a:r>
            <a:endParaRPr lang="en-IN" sz="88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4486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CA417-020E-7CA7-0621-A218A8B4CEEC}"/>
              </a:ext>
            </a:extLst>
          </p:cNvPr>
          <p:cNvSpPr>
            <a:spLocks noGrp="1"/>
          </p:cNvSpPr>
          <p:nvPr>
            <p:ph type="title"/>
          </p:nvPr>
        </p:nvSpPr>
        <p:spPr/>
        <p:txBody>
          <a:bodyPr/>
          <a:lstStyle/>
          <a:p>
            <a:pPr algn="ctr"/>
            <a:r>
              <a:rPr lang="en-US" b="1" i="1" dirty="0">
                <a:latin typeface="Arial" panose="020B0604020202020204" pitchFamily="34" charset="0"/>
                <a:cs typeface="Arial" panose="020B0604020202020204" pitchFamily="34" charset="0"/>
              </a:rPr>
              <a:t>Hierarchical Clustering</a:t>
            </a:r>
            <a:endParaRPr lang="en-IN" b="1" i="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00D1696-1247-A581-498D-A4A526318C01}"/>
              </a:ext>
            </a:extLst>
          </p:cNvPr>
          <p:cNvSpPr>
            <a:spLocks noGrp="1"/>
          </p:cNvSpPr>
          <p:nvPr>
            <p:ph idx="1"/>
          </p:nvPr>
        </p:nvSpPr>
        <p:spPr>
          <a:xfrm>
            <a:off x="838200" y="1825625"/>
            <a:ext cx="10515600" cy="4667250"/>
          </a:xfrm>
        </p:spPr>
        <p:txBody>
          <a:bodyPr>
            <a:noAutofit/>
          </a:bodyPr>
          <a:lstStyle/>
          <a:p>
            <a:pPr marL="0" indent="0">
              <a:buNone/>
            </a:pPr>
            <a:r>
              <a:rPr lang="en-US" sz="1600" dirty="0">
                <a:cs typeface="Arial" panose="020B0604020202020204" pitchFamily="34" charset="0"/>
              </a:rPr>
              <a:t>Using the Hierarchical Clustering, we found out that the customers can be segregated into 5 major clusters. These clusters can be inferred as follows</a:t>
            </a:r>
          </a:p>
          <a:p>
            <a:r>
              <a:rPr lang="en-US" sz="1600" dirty="0">
                <a:cs typeface="Arial" panose="020B0604020202020204" pitchFamily="34" charset="0"/>
              </a:rPr>
              <a:t>Cluster 1: Customers with lower annual income and lower spending score. Naturally enough, these are not the target customers for the malls.</a:t>
            </a:r>
          </a:p>
          <a:p>
            <a:r>
              <a:rPr lang="en-US" sz="1600" dirty="0">
                <a:cs typeface="Arial" panose="020B0604020202020204" pitchFamily="34" charset="0"/>
              </a:rPr>
              <a:t>Cluster 2: Customers with average annual income and higher spending score. These are the customers who prefer buying goods from the malls, even though they have lower income. These people get a higher amount of satisfaction from buying goods from the malls. The malls often provide high discounts keeping this cluster in mind and to attract more and more customers in this cluster.</a:t>
            </a:r>
          </a:p>
          <a:p>
            <a:r>
              <a:rPr lang="en-US" sz="1600" dirty="0">
                <a:cs typeface="Arial" panose="020B0604020202020204" pitchFamily="34" charset="0"/>
              </a:rPr>
              <a:t>Cluster 3: Customers with average annual income and average spending score. These customers are not the target groups for the mall authorities, however, such customers can be attracted to buy more from the mall by employing some data analysis methods to increase their spending scores.</a:t>
            </a:r>
          </a:p>
          <a:p>
            <a:r>
              <a:rPr lang="en-US" sz="1600" dirty="0">
                <a:cs typeface="Arial" panose="020B0604020202020204" pitchFamily="34" charset="0"/>
              </a:rPr>
              <a:t>Cluster 4: Customers with high annual income and high spending score. These customers might be the regulars of the mall and are likely to be the lead profit generators of the mall. Hence the mall is likely to undertake services keeping these customers in mind.</a:t>
            </a:r>
          </a:p>
          <a:p>
            <a:r>
              <a:rPr lang="en-US" sz="1600" dirty="0">
                <a:cs typeface="Arial" panose="020B0604020202020204" pitchFamily="34" charset="0"/>
              </a:rPr>
              <a:t>Cluster 5: Customers with high annual income and low spending score. These may be the customers who are unsatisfied with the services of the mall. However, since the average annual income of this cluster is high, the mall should try to undertake services that would attract such customers to the mall as they are capable of spending greater price for the products.</a:t>
            </a:r>
          </a:p>
          <a:p>
            <a:pPr marL="0" indent="0">
              <a:buNone/>
            </a:pPr>
            <a:r>
              <a:rPr lang="en-US" sz="1600" dirty="0">
                <a:cs typeface="Arial" panose="020B0604020202020204" pitchFamily="34" charset="0"/>
              </a:rPr>
              <a:t> </a:t>
            </a:r>
            <a:endParaRPr lang="en-IN" sz="1600" dirty="0">
              <a:cs typeface="Arial" panose="020B0604020202020204" pitchFamily="34" charset="0"/>
            </a:endParaRPr>
          </a:p>
        </p:txBody>
      </p:sp>
    </p:spTree>
    <p:extLst>
      <p:ext uri="{BB962C8B-B14F-4D97-AF65-F5344CB8AC3E}">
        <p14:creationId xmlns:p14="http://schemas.microsoft.com/office/powerpoint/2010/main" val="1820462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96457-8F4E-C70B-C029-8919BE627A94}"/>
              </a:ext>
            </a:extLst>
          </p:cNvPr>
          <p:cNvSpPr>
            <a:spLocks noGrp="1"/>
          </p:cNvSpPr>
          <p:nvPr>
            <p:ph type="title"/>
          </p:nvPr>
        </p:nvSpPr>
        <p:spPr/>
        <p:txBody>
          <a:bodyPr/>
          <a:lstStyle/>
          <a:p>
            <a:pPr algn="ctr"/>
            <a:r>
              <a:rPr lang="en-US" b="1" i="1" dirty="0">
                <a:latin typeface="Arial" panose="020B0604020202020204" pitchFamily="34" charset="0"/>
                <a:cs typeface="Arial" panose="020B0604020202020204" pitchFamily="34" charset="0"/>
              </a:rPr>
              <a:t>Business Implications</a:t>
            </a:r>
            <a:endParaRPr lang="en-IN" b="1" i="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F27AC39-E6E3-D4FF-B331-AA83B953E893}"/>
              </a:ext>
            </a:extLst>
          </p:cNvPr>
          <p:cNvSpPr>
            <a:spLocks noGrp="1"/>
          </p:cNvSpPr>
          <p:nvPr>
            <p:ph idx="1"/>
          </p:nvPr>
        </p:nvSpPr>
        <p:spPr/>
        <p:txBody>
          <a:bodyPr/>
          <a:lstStyle/>
          <a:p>
            <a:pPr marL="0" indent="0">
              <a:buNone/>
            </a:pPr>
            <a:r>
              <a:rPr lang="en-US" dirty="0">
                <a:cs typeface="Arial" panose="020B0604020202020204" pitchFamily="34" charset="0"/>
              </a:rPr>
              <a:t>The mall should try to undertake such services that would attract more and more customers in the Clusters 3 and 5 towards the mall. At the same time, the mall authorities should keep in mind the interests of the Cluster group 4 so as not to lose any customers in this group. Again, the mall should offer attractive discounts to attract more customers from Cluster 2 to buy from the mall.</a:t>
            </a:r>
            <a:endParaRPr lang="en-IN" dirty="0">
              <a:cs typeface="Arial" panose="020B0604020202020204" pitchFamily="34" charset="0"/>
            </a:endParaRPr>
          </a:p>
        </p:txBody>
      </p:sp>
    </p:spTree>
    <p:extLst>
      <p:ext uri="{BB962C8B-B14F-4D97-AF65-F5344CB8AC3E}">
        <p14:creationId xmlns:p14="http://schemas.microsoft.com/office/powerpoint/2010/main" val="2705523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CD294-A923-72C1-CD9B-8E331A8952E4}"/>
              </a:ext>
            </a:extLst>
          </p:cNvPr>
          <p:cNvSpPr>
            <a:spLocks noGrp="1"/>
          </p:cNvSpPr>
          <p:nvPr>
            <p:ph type="title"/>
          </p:nvPr>
        </p:nvSpPr>
        <p:spPr>
          <a:xfrm>
            <a:off x="838200" y="1427443"/>
            <a:ext cx="10515600" cy="1325563"/>
          </a:xfrm>
        </p:spPr>
        <p:txBody>
          <a:bodyPr/>
          <a:lstStyle/>
          <a:p>
            <a:pPr algn="ctr"/>
            <a:r>
              <a:rPr lang="en-US" b="1" i="1" dirty="0">
                <a:latin typeface="Arial" panose="020B0604020202020204" pitchFamily="34" charset="0"/>
                <a:cs typeface="Arial" panose="020B0604020202020204" pitchFamily="34" charset="0"/>
              </a:rPr>
              <a:t>K-Means Clustering</a:t>
            </a:r>
            <a:endParaRPr lang="en-IN" b="1" i="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253AFD9-014D-AA7E-020A-3F894B721409}"/>
              </a:ext>
            </a:extLst>
          </p:cNvPr>
          <p:cNvSpPr>
            <a:spLocks noGrp="1"/>
          </p:cNvSpPr>
          <p:nvPr>
            <p:ph idx="1"/>
          </p:nvPr>
        </p:nvSpPr>
        <p:spPr>
          <a:xfrm>
            <a:off x="838200" y="3151188"/>
            <a:ext cx="10515600" cy="1603375"/>
          </a:xfrm>
        </p:spPr>
        <p:txBody>
          <a:bodyPr/>
          <a:lstStyle/>
          <a:p>
            <a:pPr marL="0" indent="0">
              <a:buNone/>
            </a:pPr>
            <a:r>
              <a:rPr lang="en-US" dirty="0">
                <a:cs typeface="Arial" panose="020B0604020202020204" pitchFamily="34" charset="0"/>
              </a:rPr>
              <a:t>Following the k-means clustering approach, we segregate the customers into 4 clusters or groups</a:t>
            </a:r>
            <a:endParaRPr lang="en-IN" dirty="0">
              <a:cs typeface="Arial" panose="020B0604020202020204" pitchFamily="34" charset="0"/>
            </a:endParaRPr>
          </a:p>
        </p:txBody>
      </p:sp>
    </p:spTree>
    <p:extLst>
      <p:ext uri="{BB962C8B-B14F-4D97-AF65-F5344CB8AC3E}">
        <p14:creationId xmlns:p14="http://schemas.microsoft.com/office/powerpoint/2010/main" val="2896012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E0FCC-4E29-2C46-6133-6AB3B5136A64}"/>
              </a:ext>
            </a:extLst>
          </p:cNvPr>
          <p:cNvSpPr>
            <a:spLocks noGrp="1"/>
          </p:cNvSpPr>
          <p:nvPr>
            <p:ph type="title"/>
          </p:nvPr>
        </p:nvSpPr>
        <p:spPr/>
        <p:txBody>
          <a:bodyPr>
            <a:normAutofit/>
          </a:bodyPr>
          <a:lstStyle/>
          <a:p>
            <a:pPr algn="ctr"/>
            <a:r>
              <a:rPr lang="en-US" sz="3600" b="1" i="1" dirty="0">
                <a:latin typeface="Arial" panose="020B0604020202020204" pitchFamily="34" charset="0"/>
                <a:cs typeface="Arial" panose="020B0604020202020204" pitchFamily="34" charset="0"/>
              </a:rPr>
              <a:t>Cluster 1</a:t>
            </a:r>
            <a:endParaRPr lang="en-IN" sz="3600" b="1" i="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856DFE-9CA1-36DD-1360-707A1290E610}"/>
              </a:ext>
            </a:extLst>
          </p:cNvPr>
          <p:cNvSpPr>
            <a:spLocks noGrp="1"/>
          </p:cNvSpPr>
          <p:nvPr>
            <p:ph idx="1"/>
          </p:nvPr>
        </p:nvSpPr>
        <p:spPr/>
        <p:txBody>
          <a:bodyPr/>
          <a:lstStyle/>
          <a:p>
            <a:r>
              <a:rPr lang="en-US" dirty="0">
                <a:cs typeface="Arial" panose="020B0604020202020204" pitchFamily="34" charset="0"/>
              </a:rPr>
              <a:t>The customers in this cluster have an average age of 54 years.</a:t>
            </a:r>
          </a:p>
          <a:p>
            <a:r>
              <a:rPr lang="en-US" dirty="0">
                <a:cs typeface="Arial" panose="020B0604020202020204" pitchFamily="34" charset="0"/>
              </a:rPr>
              <a:t>The customers have average annual salary and lower spending scores.</a:t>
            </a:r>
          </a:p>
          <a:p>
            <a:r>
              <a:rPr lang="en-US" dirty="0">
                <a:cs typeface="Arial" panose="020B0604020202020204" pitchFamily="34" charset="0"/>
              </a:rPr>
              <a:t>These customers are not at all the target groups of the mall.</a:t>
            </a:r>
          </a:p>
          <a:p>
            <a:r>
              <a:rPr lang="en-US" dirty="0">
                <a:cs typeface="Arial" panose="020B0604020202020204" pitchFamily="34" charset="0"/>
              </a:rPr>
              <a:t>However, the mall might implement some discount policies for the senior customers and give them better services to attract more customers in this cluster to shop from the mall.</a:t>
            </a:r>
          </a:p>
        </p:txBody>
      </p:sp>
    </p:spTree>
    <p:extLst>
      <p:ext uri="{BB962C8B-B14F-4D97-AF65-F5344CB8AC3E}">
        <p14:creationId xmlns:p14="http://schemas.microsoft.com/office/powerpoint/2010/main" val="1784718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5D7F8-24E6-45C5-AD6C-24883E21F5AD}"/>
              </a:ext>
            </a:extLst>
          </p:cNvPr>
          <p:cNvSpPr>
            <a:spLocks noGrp="1"/>
          </p:cNvSpPr>
          <p:nvPr>
            <p:ph type="title"/>
          </p:nvPr>
        </p:nvSpPr>
        <p:spPr/>
        <p:txBody>
          <a:bodyPr/>
          <a:lstStyle/>
          <a:p>
            <a:pPr algn="ctr"/>
            <a:r>
              <a:rPr lang="en-US" sz="4400" b="1" i="1" dirty="0">
                <a:latin typeface="Arial" panose="020B0604020202020204" pitchFamily="34" charset="0"/>
                <a:cs typeface="Arial" panose="020B0604020202020204" pitchFamily="34" charset="0"/>
              </a:rPr>
              <a:t>Cluster 2</a:t>
            </a:r>
            <a:endParaRPr lang="en-IN" dirty="0"/>
          </a:p>
        </p:txBody>
      </p:sp>
      <p:sp>
        <p:nvSpPr>
          <p:cNvPr id="3" name="Content Placeholder 2">
            <a:extLst>
              <a:ext uri="{FF2B5EF4-FFF2-40B4-BE49-F238E27FC236}">
                <a16:creationId xmlns:a16="http://schemas.microsoft.com/office/drawing/2014/main" id="{D0EE08E4-8C17-8048-AF46-99C89FBFDEA8}"/>
              </a:ext>
            </a:extLst>
          </p:cNvPr>
          <p:cNvSpPr>
            <a:spLocks noGrp="1"/>
          </p:cNvSpPr>
          <p:nvPr>
            <p:ph idx="1"/>
          </p:nvPr>
        </p:nvSpPr>
        <p:spPr/>
        <p:txBody>
          <a:bodyPr/>
          <a:lstStyle/>
          <a:p>
            <a:r>
              <a:rPr lang="en-US" dirty="0">
                <a:cs typeface="Arial" panose="020B0604020202020204" pitchFamily="34" charset="0"/>
              </a:rPr>
              <a:t>The customers in this cluster have an average age of 25 years.</a:t>
            </a:r>
          </a:p>
          <a:p>
            <a:r>
              <a:rPr lang="en-US" dirty="0">
                <a:cs typeface="Arial" panose="020B0604020202020204" pitchFamily="34" charset="0"/>
              </a:rPr>
              <a:t>The customers have low annual salary and high spending scores.</a:t>
            </a:r>
          </a:p>
          <a:p>
            <a:r>
              <a:rPr lang="en-US" dirty="0">
                <a:cs typeface="Arial" panose="020B0604020202020204" pitchFamily="34" charset="0"/>
              </a:rPr>
              <a:t>These customers are the ones who get a higher satisfaction from buying from the malls.</a:t>
            </a:r>
            <a:endParaRPr lang="en-IN" dirty="0">
              <a:cs typeface="Arial" panose="020B0604020202020204" pitchFamily="34" charset="0"/>
            </a:endParaRPr>
          </a:p>
          <a:p>
            <a:endParaRPr lang="en-IN" dirty="0"/>
          </a:p>
        </p:txBody>
      </p:sp>
    </p:spTree>
    <p:extLst>
      <p:ext uri="{BB962C8B-B14F-4D97-AF65-F5344CB8AC3E}">
        <p14:creationId xmlns:p14="http://schemas.microsoft.com/office/powerpoint/2010/main" val="436807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900</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Algerian</vt:lpstr>
      <vt:lpstr>Arial</vt:lpstr>
      <vt:lpstr>Calibri</vt:lpstr>
      <vt:lpstr>Calibri Light</vt:lpstr>
      <vt:lpstr>Office Theme</vt:lpstr>
      <vt:lpstr>Case Study on Customers of a Mall</vt:lpstr>
      <vt:lpstr>Data</vt:lpstr>
      <vt:lpstr>Objective</vt:lpstr>
      <vt:lpstr>Clustering</vt:lpstr>
      <vt:lpstr>Hierarchical Clustering</vt:lpstr>
      <vt:lpstr>Business Implications</vt:lpstr>
      <vt:lpstr>K-Means Clustering</vt:lpstr>
      <vt:lpstr>Cluster 1</vt:lpstr>
      <vt:lpstr>Cluster 2</vt:lpstr>
      <vt:lpstr>Cluster 3</vt:lpstr>
      <vt:lpstr>Cluster 4</vt:lpstr>
      <vt:lpstr>Business Implications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on Customers of a Mall</dc:title>
  <dc:creator>Sreyasee Choudhury</dc:creator>
  <cp:lastModifiedBy>Sreyasee Choudhury</cp:lastModifiedBy>
  <cp:revision>1</cp:revision>
  <dcterms:created xsi:type="dcterms:W3CDTF">2022-09-07T18:39:53Z</dcterms:created>
  <dcterms:modified xsi:type="dcterms:W3CDTF">2022-09-07T18:42:38Z</dcterms:modified>
</cp:coreProperties>
</file>