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handoutMasterIdLst>
    <p:handoutMasterId r:id="rId66"/>
  </p:handoutMasterIdLst>
  <p:sldIdLst>
    <p:sldId id="256" r:id="rId2"/>
    <p:sldId id="270" r:id="rId3"/>
    <p:sldId id="271" r:id="rId4"/>
    <p:sldId id="272" r:id="rId5"/>
    <p:sldId id="273" r:id="rId6"/>
    <p:sldId id="275" r:id="rId7"/>
    <p:sldId id="335" r:id="rId8"/>
    <p:sldId id="336" r:id="rId9"/>
    <p:sldId id="344" r:id="rId10"/>
    <p:sldId id="274" r:id="rId11"/>
    <p:sldId id="278" r:id="rId12"/>
    <p:sldId id="321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90" r:id="rId23"/>
    <p:sldId id="291" r:id="rId24"/>
    <p:sldId id="294" r:id="rId25"/>
    <p:sldId id="295" r:id="rId26"/>
    <p:sldId id="292" r:id="rId27"/>
    <p:sldId id="293" r:id="rId28"/>
    <p:sldId id="296" r:id="rId29"/>
    <p:sldId id="298" r:id="rId30"/>
    <p:sldId id="297" r:id="rId31"/>
    <p:sldId id="299" r:id="rId32"/>
    <p:sldId id="315" r:id="rId33"/>
    <p:sldId id="340" r:id="rId34"/>
    <p:sldId id="338" r:id="rId35"/>
    <p:sldId id="289" r:id="rId36"/>
    <p:sldId id="312" r:id="rId37"/>
    <p:sldId id="339" r:id="rId38"/>
    <p:sldId id="314" r:id="rId39"/>
    <p:sldId id="300" r:id="rId40"/>
    <p:sldId id="341" r:id="rId41"/>
    <p:sldId id="319" r:id="rId42"/>
    <p:sldId id="313" r:id="rId43"/>
    <p:sldId id="301" r:id="rId44"/>
    <p:sldId id="310" r:id="rId45"/>
    <p:sldId id="320" r:id="rId46"/>
    <p:sldId id="345" r:id="rId47"/>
    <p:sldId id="333" r:id="rId48"/>
    <p:sldId id="342" r:id="rId49"/>
    <p:sldId id="302" r:id="rId50"/>
    <p:sldId id="322" r:id="rId51"/>
    <p:sldId id="324" r:id="rId52"/>
    <p:sldId id="325" r:id="rId53"/>
    <p:sldId id="327" r:id="rId54"/>
    <p:sldId id="328" r:id="rId55"/>
    <p:sldId id="329" r:id="rId56"/>
    <p:sldId id="330" r:id="rId57"/>
    <p:sldId id="331" r:id="rId58"/>
    <p:sldId id="343" r:id="rId59"/>
    <p:sldId id="303" r:id="rId60"/>
    <p:sldId id="304" r:id="rId61"/>
    <p:sldId id="305" r:id="rId62"/>
    <p:sldId id="316" r:id="rId63"/>
    <p:sldId id="337" r:id="rId6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4599" autoAdjust="0"/>
  </p:normalViewPr>
  <p:slideViewPr>
    <p:cSldViewPr>
      <p:cViewPr varScale="1">
        <p:scale>
          <a:sx n="100" d="100"/>
          <a:sy n="100" d="100"/>
        </p:scale>
        <p:origin x="114" y="32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7/2/2021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7/2/2021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172072"/>
          </a:xfrm>
        </p:spPr>
        <p:txBody>
          <a:bodyPr/>
          <a:lstStyle/>
          <a:p>
            <a:r>
              <a:rPr lang="en-US" dirty="0"/>
              <a:t>Lifelong Reinforcement Learning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Sreyash Mohanty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B0E0B-5295-447D-9460-5C807E8A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Markov Decision Processes (MDPs)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90CAE-FAE0-4103-B5EB-6AF640AC8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2" y="1951682"/>
            <a:ext cx="9144000" cy="4267200"/>
          </a:xfrm>
        </p:spPr>
        <p:txBody>
          <a:bodyPr/>
          <a:lstStyle/>
          <a:p>
            <a:pPr marL="46863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Components of a MDP:</a:t>
            </a:r>
            <a:endParaRPr lang="en-IN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Agent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   (S)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(A)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Rewards  (R)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DD35C-FBFB-494A-A2EF-8D66BD51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10</a:t>
            </a:fld>
            <a:endParaRPr lang="en-IN" dirty="0"/>
          </a:p>
        </p:txBody>
      </p:sp>
      <p:pic>
        <p:nvPicPr>
          <p:cNvPr id="17" name="Content Placeholder 3">
            <a:extLst>
              <a:ext uri="{FF2B5EF4-FFF2-40B4-BE49-F238E27FC236}">
                <a16:creationId xmlns:a16="http://schemas.microsoft.com/office/drawing/2014/main" id="{D6449A49-F602-4E34-BFA8-13B2BF16C3E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220" y="2636912"/>
            <a:ext cx="7200800" cy="3312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14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8E9F-256F-4ED5-9BF9-9EF0113E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does a MDP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D7BDE-01CC-4221-A095-4BB402576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10044606" cy="4476328"/>
          </a:xfrm>
        </p:spPr>
        <p:txBody>
          <a:bodyPr>
            <a:normAutofit/>
          </a:bodyPr>
          <a:lstStyle/>
          <a:p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 agent, that interacts with the environment it's placed in. </a:t>
            </a:r>
          </a:p>
          <a:p>
            <a:pPr marL="0" indent="0">
              <a:buNone/>
            </a:pP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time step, the agent will get representation of the environment's</a:t>
            </a: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state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Given this representation, the agent selects an </a:t>
            </a: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to take.</a:t>
            </a:r>
          </a:p>
          <a:p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nvironment transitions into a new state, the agent is given a reward as a for the previous action.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AAC6B-36AA-4272-9771-F2E83681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507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D9A2-6B37-45B0-9497-71C8EB30E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MDP of a RL agent – Human connection</a:t>
            </a:r>
            <a:endParaRPr lang="en-IN" dirty="0"/>
          </a:p>
        </p:txBody>
      </p:sp>
      <p:pic>
        <p:nvPicPr>
          <p:cNvPr id="1026" name="Picture 2" descr="Reinforcement Learning : Markov-Decision Process (Part 1) | by blackburn |  Towards Data Science">
            <a:extLst>
              <a:ext uri="{FF2B5EF4-FFF2-40B4-BE49-F238E27FC236}">
                <a16:creationId xmlns:a16="http://schemas.microsoft.com/office/drawing/2014/main" id="{0B0E6AE2-580F-4414-BD45-018A365CBE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112" y="1762036"/>
            <a:ext cx="5508612" cy="47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0337D-60C2-427B-81C8-A12A1E36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42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3145-9785-4B06-88DE-E12467B7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CEF7-D96B-4D95-B335-691C92BEC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time t, the environment is in state S</a:t>
            </a:r>
            <a:r>
              <a:rPr lang="en-IN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agent observes the current state and selects action A</a:t>
            </a:r>
            <a:r>
              <a:rPr lang="en-IN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environment transitions to state S</a:t>
            </a:r>
            <a:r>
              <a:rPr lang="en-IN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t+1 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grants the agent reward R</a:t>
            </a:r>
            <a:r>
              <a:rPr lang="en-IN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t+1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process then starts over for the next time step, t+1.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0E506-4B87-4EF5-A94C-DD516B819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759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40A15-6E03-4415-8DDC-EF8BD300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Concept of Expected Return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A7805-F4E2-4434-A186-FFCE43ED0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goal of an agent in an MDP is to maximize its cumulative rewards.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oncept of the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 return of the rewards at a given time step.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 of future rewards. Mathematically, we define the return G at time t as </a:t>
            </a:r>
            <a:r>
              <a:rPr lang="en-I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=R</a:t>
            </a:r>
            <a:r>
              <a:rPr lang="en-IN" sz="22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t+1</a:t>
            </a:r>
            <a:r>
              <a:rPr lang="en-I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+R</a:t>
            </a:r>
            <a:r>
              <a:rPr lang="en-IN" sz="2400" b="1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t+2</a:t>
            </a:r>
            <a:r>
              <a:rPr lang="en-I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+R</a:t>
            </a:r>
            <a:r>
              <a:rPr lang="en-IN" sz="2400" b="1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t+3</a:t>
            </a:r>
            <a:r>
              <a:rPr lang="en-I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+⋯+R</a:t>
            </a:r>
            <a:r>
              <a:rPr lang="en-IN" sz="2400" b="1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 T is the final time step.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the agent's goal to maximize the expected return of rewards</a:t>
            </a: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043811-B998-4A36-822C-625B18F26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108" y="4293096"/>
            <a:ext cx="5204558" cy="86409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91CBB-C35D-4443-AA13-14CAAAFA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39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A2D5-81CB-4E48-AB90-ED37B1A5F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Discounted Return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8F0EA-BE31-4BBA-BF72-5A371BA7E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88840"/>
            <a:ext cx="9144000" cy="42672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iscount rate, γ, to be a number between 0 and 1.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agent will care more about the immediate reward over future rewards.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ore influence when it comes to the agent making a decision about taking a particular action.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30767-DFF9-46FE-A348-32CC7089C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155" y="2564904"/>
            <a:ext cx="3785129" cy="144016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7AF8D-1C68-4F32-AF22-76FB8BC3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498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AF08-1D9C-4CB4-A158-AA96E229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Cumulative discounted return (G)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8CDEE9B-8683-44EE-9C91-378AB9864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2396303"/>
            <a:ext cx="7364482" cy="2065394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795CB-4795-4A7A-89D3-C889EF43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791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2BCB-AF5D-4E89-AFED-B9D92467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Policy(</a:t>
            </a:r>
            <a:r>
              <a:rPr lang="el-GR" dirty="0"/>
              <a:t>π</a:t>
            </a:r>
            <a:r>
              <a:rPr lang="en-IN" dirty="0"/>
              <a:t>) and Value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BABD1-F7C0-4369-97A6-8AE269DE8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92" y="1905000"/>
            <a:ext cx="10369152" cy="4267200"/>
          </a:xfrm>
        </p:spPr>
        <p:txBody>
          <a:bodyPr>
            <a:normAutofit fontScale="32500" lnSpcReduction="20000"/>
          </a:bodyPr>
          <a:lstStyle/>
          <a:p>
            <a:pPr lvl="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6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probable is it for an agent to select any action from a given state?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sz="6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6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Policy</a:t>
            </a:r>
            <a:endParaRPr lang="en-IN" sz="6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6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How good is a specific action or a specific state for the agent? 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sz="6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– Value Function</a:t>
            </a:r>
          </a:p>
          <a:p>
            <a:pPr marL="0" lvl="0" indent="0">
              <a:lnSpc>
                <a:spcPct val="107000"/>
              </a:lnSpc>
              <a:buNone/>
            </a:pPr>
            <a:endParaRPr lang="en-IN" sz="6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6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</a:t>
            </a:r>
            <a:r>
              <a:rPr lang="en-IN" sz="6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6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IN" sz="6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elp the agent to maximize return if it knows the policy and value functions beforehand.</a:t>
            </a:r>
            <a:endParaRPr lang="en-IN" sz="6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6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function that maps a given state to probabilities of selecting each possible action from that state. </a:t>
            </a:r>
          </a:p>
          <a:p>
            <a:pPr marL="18288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6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will use the symbol 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6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denote a policy.</a:t>
            </a:r>
            <a:endParaRPr lang="en-IN" sz="6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63F82-8605-4B2F-806B-4E223264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48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E931-2093-4376-B0EB-0FD294B1B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Value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4C149-8648-4124-99C5-3D24044B6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10260630" cy="4267200"/>
          </a:xfrm>
        </p:spPr>
        <p:txBody>
          <a:bodyPr>
            <a:normAutofit fontScale="92500" lnSpcReduction="20000"/>
          </a:bodyPr>
          <a:lstStyle/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function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Expected return  The way the agent acts  Policy</a:t>
            </a:r>
          </a:p>
          <a:p>
            <a:pPr marL="0" indent="0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unctions of states, or of state-action pairs.</a:t>
            </a:r>
          </a:p>
          <a:p>
            <a:pPr marL="0" indent="0">
              <a:buNone/>
            </a:pPr>
            <a:endParaRPr lang="en-US" sz="2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Estimate how good it is for an agent to be in a given state, or how good it is for the agent to perform a given action in a given state.</a:t>
            </a:r>
          </a:p>
          <a:p>
            <a:pPr marL="0" indent="0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Types of value-functions: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f(States) – State-value function: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2B7A5-D2B7-40D1-8465-71E9DBE3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942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1538C-14FD-4EA8-A724-D3EEE49A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functions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0300E1D-0105-44B0-B9F8-CCF76A661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916" y="1988840"/>
            <a:ext cx="9036496" cy="395536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AA28B-F760-4061-9F3E-EC459905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93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CE00-D6DD-4DE7-B4EB-616621C3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C85FF-ACF6-4435-94B6-DB14C4880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Reinforcement Learning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Reinforcement Learning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Bayesian Lifelong Reinforcement Learning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to Continual Reinforcement Learning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Open Problems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9367A-D7C6-413E-AE10-1C63C5C5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48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6063-A090-467D-B94D-DAEA0CC7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Q-value function-Basis for RL optimization algos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95FBE-5D80-46CC-925E-8C8121257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f(State, Action) – Action-value function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388D5-B8E6-4CE5-BE5D-8C531E4E4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68" y="2472594"/>
            <a:ext cx="8964487" cy="369960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E7350-E036-4C01-A929-2B02E863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41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170C-F776-420F-AF96-7DE998844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Optimality and Optimal policies/value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D6B51-24D7-4FF6-B5CD-5579386F2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92" y="1905000"/>
            <a:ext cx="10585176" cy="4267200"/>
          </a:xfrm>
        </p:spPr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 a policy that will yield a lot of rewards for the agent.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policy that will yield more return to the agent than all other policies.</a:t>
            </a:r>
          </a:p>
          <a:p>
            <a:pPr marL="0" indent="0">
              <a:buNone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policy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–Policy yields a larger expected return compared to all other policies, then the policy is said to be optimal.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state-value function: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optimal policy has an associated optimal state function with it.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09D67-AD43-4FF2-800B-3A2AC9E51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276" y="5497360"/>
            <a:ext cx="5040560" cy="108600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F15F0-142D-40AD-A6AA-B5A43135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697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4574C-88A0-4CC8-AD3B-AEFD35F9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Optimal policies/value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6F4F8-E146-4824-BE76-14F699C69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action-value function: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13AC0-C413-46DC-86C0-B8A6925C6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048" y="2621416"/>
            <a:ext cx="6552728" cy="14171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B5A985-1EB3-47F8-A47F-8E2D7C43B948}"/>
              </a:ext>
            </a:extLst>
          </p:cNvPr>
          <p:cNvSpPr txBox="1"/>
          <p:nvPr/>
        </p:nvSpPr>
        <p:spPr>
          <a:xfrm>
            <a:off x="1773932" y="4437110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can we determine whether an action-value function is optimal?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48B9F-5148-423B-8562-676E068264F3}"/>
              </a:ext>
            </a:extLst>
          </p:cNvPr>
          <p:cNvSpPr txBox="1"/>
          <p:nvPr/>
        </p:nvSpPr>
        <p:spPr>
          <a:xfrm>
            <a:off x="1773932" y="4813994"/>
            <a:ext cx="73700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any state-action pair, the function produces the expected reward for taking that action plus the maximum discounted return thereafter.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A1D1A9-0D45-47EE-8F5C-D93D5123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85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0ADF-D3EF-46EA-BB16-EA986C29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Bellman Optimality Equation (Optimal Q-value function) -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11831-5864-4BE9-8A68-BB151D21E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10332638" cy="4620344"/>
          </a:xfrm>
        </p:spPr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fundamental property of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that it must satisfy the following equation.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Bellman equation to find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Once we have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q∗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we can determine the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optimal policy.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ith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for any state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 reinforcement learning algorithm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 the action 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that maximizes 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(s,a)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47B8A-5F5C-4881-9A7A-E62368F6F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61" y="2636912"/>
            <a:ext cx="5904656" cy="120938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72CD3-C64E-4F2E-B485-B40A9C2E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388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B44D-E9F2-491A-9BC7-DB0FBA6C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Q-Learning - A RL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04969-7BC4-4C0D-8BE6-0E6B7F3CC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10332638" cy="4476328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Q-Learning, an algo used to find the optimal policy by learning the Q-values for each state-action pair.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Iteratively updates the Q-values of each state-action pair using the Bellman equation.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 converges to an optimal Q-function (q*).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also called as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Value-iteration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F669C-8715-48D0-A9FF-6D29AC6F9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690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E276-8166-4AFA-A631-4BB178BA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Lizard Game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E9EF362-6AB3-432E-B8F9-66DD796AD8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305" y="1916832"/>
            <a:ext cx="5040214" cy="436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CE2EB-3166-49DE-A3CE-30C87402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68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6053-13B2-476A-BB8A-34201520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Q-table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1C1514-9B3B-420A-8819-DF9215B7A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4052" y="2060848"/>
            <a:ext cx="6728024" cy="402968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F1CF0-9325-408A-9FBA-54A5037E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137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E5E6-84C0-4753-BF56-8AB521F5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Exploration-Exploitation Trade-off</a:t>
            </a:r>
            <a:br>
              <a:rPr lang="en-IN" dirty="0"/>
            </a:br>
            <a:r>
              <a:rPr lang="en-IN" dirty="0"/>
              <a:t>(Epsilon-Greedy Strategy)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ACB70-6A2F-4516-9F79-10DB2FFB7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10476654" cy="426720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an 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exploration rate 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ϵ initially set to 1.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xploration rate is the probability that our agent will explore. 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 ϵ=1, 100% certain that the agent will start out by exploring.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ϵ will decay by some rate that we, the likelihood of exploration becomes less.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agent learns more and more about the environment. </a:t>
            </a:r>
          </a:p>
          <a:p>
            <a:pPr algn="l"/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Becomes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“greedy”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terms of exploiting the environment.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F523A-8A3D-4300-B0D0-7BEFA8CF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27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66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2E69-A69F-4B8A-A937-35226307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works?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459CD-4FDB-44F5-BFEE-ED316B1CD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10476654" cy="42672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generate a random number between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umber is greater than epsilon, agent will choose its next action via exploitation.</a:t>
            </a:r>
          </a:p>
          <a:p>
            <a:pPr marL="0" indent="0">
              <a:buNone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Choose the action with the highest Q-value for its current state from the Q-table. </a:t>
            </a:r>
          </a:p>
          <a:p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Otherwise, its next action will be chosen via exploration.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CF201-A407-4BDE-A56A-4E5FC39F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28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312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007F-2327-4358-8FCD-1C3125EB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the Q-value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94F46-253F-4BA3-B613-00109F341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10260630" cy="426720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Q-value is equal to a weighted sum of old value and the 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learned value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algn="l">
              <a:buNone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earned value is the reward received from moving from the starting state plus the discounted estimate.</a:t>
            </a:r>
          </a:p>
          <a:p>
            <a:pPr marL="0" indent="0" algn="l">
              <a:buNone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ntire learned value is then multiplied by learning rate.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93075-D198-46EA-9BBE-5E96E937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29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621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0D38-46F7-4EF8-8FDE-4B204316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Reinforcement Learning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F8886-7A10-4176-B347-F3DD8D58D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ow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 agent behaves in an environment to maximize some reward.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Agent learning through Rewards and Punishments. 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earns through trial and error as well as feedback.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(e.g.) Control Systems, Pavlogs Dog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BF0B4-24FC-44B8-A638-ECC26923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649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643A-83AC-4AE6-9ADA-9C77DD84D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IN" dirty="0"/>
              <a:t>Updating the Q-value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0C4BDF-D60C-44A8-9293-168E0D1ED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2146176"/>
            <a:ext cx="4972264" cy="136815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C01163-9DF6-4193-BE92-08511584A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512" y="4149080"/>
            <a:ext cx="4970900" cy="149145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D34C-2020-4288-917D-19EC83D3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30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702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DCFD-BCBC-4122-B3DF-27858D3B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Formula for new Q-value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D7F65A7-0A38-4C72-94A1-999ECF791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2132856"/>
            <a:ext cx="9306394" cy="244827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072F4-443A-4335-956A-1CC89694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31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234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D7CB3-9AE5-4D14-BE8C-B1054A10A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when we solve a comparatively larger problem(s) (or) solve for multiple MDPs? 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6B365-4499-4F48-A8BB-CA3BE020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32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956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CE00-D6DD-4DE7-B4EB-616621C3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C85FF-ACF6-4435-94B6-DB14C4880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Reinforcement Learning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Reinforcement Learning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Bayesian Lifelong Reinforcement Learning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to Continual Reinforcement Learning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Open Problems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9367A-D7C6-413E-AE10-1C63C5C5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33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297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55F0E-2EE2-4546-BA0D-4509E6311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Hierarchical Reinforcement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D7CB3-9AE5-4D14-BE8C-B1054A10AF6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29917" y="1905000"/>
            <a:ext cx="1008112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when we solve a comparatively larger problem (or) solve for multiple MDPs?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answer to this question lies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Reinforcement Learning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reinforcement learning (HRL)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 to operate on different levels of temporal abstraction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124FD-E889-4A2B-9217-3D1A3350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2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263E-2403-464E-A850-05FC30A3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Learning- A hierarchical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DE45F-2266-4A3B-805E-88F7FC9A1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88840"/>
            <a:ext cx="10404646" cy="4267200"/>
          </a:xfrm>
        </p:spPr>
        <p:txBody>
          <a:bodyPr>
            <a:normAutofit lnSpcReduction="10000"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Recipe for vegetable stew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ecipe for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vegetable stew</a:t>
            </a: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cutting process </a:t>
            </a:r>
            <a:r>
              <a:rPr lang="en-US" sz="26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vegetable </a:t>
            </a: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temporally extended action.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take different numbers of steps to complete depending on the required cutting fineness.</a:t>
            </a:r>
          </a:p>
          <a:p>
            <a:pPr marL="0" indent="0">
              <a:buNone/>
            </a:pPr>
            <a:endParaRPr lang="en-US" sz="2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dea of temporal abstraction, converts it into </a:t>
            </a:r>
            <a:r>
              <a:rPr lang="en-US" sz="26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ierarchical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einforcement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earning (HRL).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6B364-9A78-4D1E-ADF7-B49521AB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35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940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BF30-CBE6-433C-88A4-CA99B302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Breakthrough in Reinforcement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EDCB8-9588-43EA-B2C6-1A80A6601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10404646" cy="454833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 efficiency: 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 generation is often a bottleneck and current RL methods are data inefficient. 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HRL, sub-tasks and abstract actions can be used in different tasks on the same domain.</a:t>
            </a:r>
          </a:p>
          <a:p>
            <a:pPr marL="0" indent="0" algn="l">
              <a:buNone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Scaling up: 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application of classic RL to the problems with large action and/or state space is infeasible. 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HRL aims to decompose large problems into smaller ones.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F86EB-521A-43D9-91BA-EEDC9232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36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337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7BC5F-A4D6-46F6-A803-5410382E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Breakthrough in Reinforcement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8E839-20D6-4179-B669-DC072E400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10260630" cy="42672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Generalization: 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rained agents can solve complex tasks.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ransfer their experience to new environments, most state of the art RL algorithms will fail.</a:t>
            </a:r>
          </a:p>
          <a:p>
            <a:pPr marL="0" indent="0" algn="l">
              <a:buNone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Abstraction: 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tate and temporal abstractions allow to simplify the problem.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ub-tasks can effectively be solved by RL approaches.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4A628-9507-4DBC-8D07-7FD6A4C9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37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551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B6B3-BBED-4D8C-968A-A8FECA07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Learning Dynamics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819322-527A-4E8A-97EF-C97EB1F0A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" r="6688" b="9817"/>
          <a:stretch/>
        </p:blipFill>
        <p:spPr>
          <a:xfrm>
            <a:off x="1629916" y="2132856"/>
            <a:ext cx="8208912" cy="380332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BB0CA-7114-4F15-99C8-618B8FD8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38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13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EF60C-EEC5-49CF-A2AD-DC9ECC82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B6129-D26F-4D21-ADEC-B4E500D87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2132856"/>
            <a:ext cx="9144000" cy="4039344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promise of HRL:</a:t>
            </a:r>
          </a:p>
          <a:p>
            <a:pPr algn="l"/>
            <a:endParaRPr lang="en-US" b="0" i="0" dirty="0">
              <a:effectLst/>
              <a:latin typeface="Georgia" panose="02040502050405020303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Long-term credit assignment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Faster learning and better generalization.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Structured exploration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with sub-policies rather than primitive actions.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 levels of hierarchy can encompass different knowledge and allow for better transfer.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C0315-DE14-4EF9-BC89-A76EC0C6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39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56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F862-248E-4E7E-929D-DADE9AA7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Bandit Optimization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823D-6FF4-4F88-83FB-7470C1C76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Multi-Armed Bandit Problem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Maximize the expected return from a machine.</a:t>
            </a:r>
          </a:p>
          <a:p>
            <a:endParaRPr lang="en-IN" dirty="0"/>
          </a:p>
        </p:txBody>
      </p:sp>
      <p:pic>
        <p:nvPicPr>
          <p:cNvPr id="4" name="Picture 2" descr="Reinforcement Learning - Multi Armed Bandit Problem">
            <a:extLst>
              <a:ext uri="{FF2B5EF4-FFF2-40B4-BE49-F238E27FC236}">
                <a16:creationId xmlns:a16="http://schemas.microsoft.com/office/drawing/2014/main" id="{F802B273-D57F-44F5-9E79-D2D01170B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204" y="2779663"/>
            <a:ext cx="4392488" cy="350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4D890-46A0-4FA1-B826-8F48347B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381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CE00-D6DD-4DE7-B4EB-616621C3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C85FF-ACF6-4435-94B6-DB14C4880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Reinforcement Learning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Reinforcement Learning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Bayesian Lifelong Reinforcement Learning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to Continual Reinforcement Learning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Open Problems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9367A-D7C6-413E-AE10-1C63C5C5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40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568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8CAF-F191-4253-8F36-38A858AE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Bayesian Lifelong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AD30C-B647-4DD8-916D-3CFB55C07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10548662" cy="42672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MDP tasks are chosen randomly from a fixed distribution.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aspects may help the agent quickly learn optimal policy for new MDP task.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knowledge from previous MDP tasks and small amount of experience in new MDP task, agent exploits the knowledge to explore the new MDP environment efficiently.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CFB4C-FDB6-4C92-8F08-A6EB9EC3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41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491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0305-3129-4FB9-86D4-6E778E0E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Bayesian Lifelong Reinforcement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10A6-9903-4C7A-AAE3-998D8D6F1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10404646" cy="42672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a sequence of MDPs instead of working on one MDP in isolation –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 Task Reinforcement Learning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idea of MTRL is to use the Hierarchical Bayesian approach to model  “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of MDPs.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class has some shared structure – shared knowledge and its transferred to a new MDP of the same class.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learning.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94ED1-57D4-4857-88EA-EAA36AA8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42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428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C229-FB22-408C-82F5-94D0701E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of Class factor – Inspiration from Bayesian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4F50A-F549-4069-AE45-0ADFD9AEC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10332638" cy="42672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assumption is that MDP tasks within the same class assignment are similar to each other.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MDP tasks with different class assignments are very different from each other.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addition of the class layer makes the model hierarchical.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in class can be transferred to a MDP task within the same class.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97019C-6E9D-4DAB-8040-7023ACD1D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196" y="3861048"/>
            <a:ext cx="4018579" cy="43676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2A6EA-C1FB-4495-ABD4-D595DAA2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43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68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020C-DB8C-4FB5-8A3C-A4944708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MTRL (Multi-Task Reinforcement Learning Algorithm)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DED5F-103C-4B24-B57C-F70997733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10332638" cy="4267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knowledge learned from previous MDP tasks to learn approximate MDP.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old knowledge to generate new knowledge, after considering the new task.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F2885-7575-47D7-AC53-7D921BAB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44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149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B84C-300A-401A-A00D-529FE2C3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 Snippet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8D39452-1487-414B-8F88-C338EC75D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916" y="1772816"/>
            <a:ext cx="8244406" cy="460851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1A7BF-A281-4751-81FA-30ED4D69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45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4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B815-21A8-4B65-92E6-2F5DBFEC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Spectrum – Continual Learning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9ABBAE-DE46-4814-BD9D-C18CDD43E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482" y="2276872"/>
            <a:ext cx="10379859" cy="335171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19FAA-F420-432D-9B50-8F29AB04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46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07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7A7AF-653B-48F6-A0A4-647D57B5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Reinforcement Learning a good setting for Continual Learning?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3A0EC-3EAF-4531-A7E6-D3EF00FDD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10332638" cy="4267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 must care about present and future (rewards)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portion of future will be similar to past.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should the agent prioritize current experience (vs) past experience?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Stability-Plasticity Tradeoff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Continual Reinforcement Learning: Observed data is explicitly time dependent.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0CDE2-3969-4169-9CC5-0F10F880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47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12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CE00-D6DD-4DE7-B4EB-616621C3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C85FF-ACF6-4435-94B6-DB14C4880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Reinforcement Learning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Reinforcement Learning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Bayesian Lifelong Reinforcement Learning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Approaches to Continual Reinforcement Learning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Open Problems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9367A-D7C6-413E-AE10-1C63C5C5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48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11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4D007-E85F-4C63-9CF9-038083DBA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Continual Reinforcement Learning Approaches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07C545-5E52-445D-A93B-488C8985D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7" t="346" r="-3450" b="-346"/>
          <a:stretch/>
        </p:blipFill>
        <p:spPr>
          <a:xfrm>
            <a:off x="1629916" y="1988840"/>
            <a:ext cx="8219991" cy="3816424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2A159-DC73-4365-9A28-BB67BBD7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49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5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6D14-37F6-451B-B4A9-B7340B39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Distributions of Expected Return</a:t>
            </a:r>
            <a:endParaRPr lang="en-IN" dirty="0"/>
          </a:p>
        </p:txBody>
      </p:sp>
      <p:pic>
        <p:nvPicPr>
          <p:cNvPr id="5" name="Picture 2" descr="multi armed Bandit Problem - Cross Validated">
            <a:extLst>
              <a:ext uri="{FF2B5EF4-FFF2-40B4-BE49-F238E27FC236}">
                <a16:creationId xmlns:a16="http://schemas.microsoft.com/office/drawing/2014/main" id="{F95317E0-8466-4F5C-BC14-56B5008EEB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2" y="1772816"/>
            <a:ext cx="864096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576B6-04F8-4DFC-B82B-426117AA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53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C564-341A-445E-A8A1-7DEC657C1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Continual Reinforcement Learning Approaches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00BDC-7438-4116-92FA-EB2ABCCDA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 Knowledge Retention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Shared Structure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to Learn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DF5EC-7160-48A7-BF45-A8E0BEE6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50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46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6B2B-19A6-45ED-8C9B-071C91EF9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Knowledge Retention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5871E-378E-4B09-959D-E45B79FB3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10260630" cy="42672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parameters: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representations across tasks.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representation for agent throughout its lifetime.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a prior on how each parameter is used in the past.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Distillation: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network  as a target for other neural network, encourages stability.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8E559-C224-472B-B977-99BB41CC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51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008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F2944-0411-417A-B6DC-750D7F917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Knowledge Retention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EC16E-35D8-4C06-AA1A-84966F994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10188622" cy="42672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Rehearsal Based: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Replay – Storage of past experiences to use for current learning)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Experience Replay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B479-E9ED-4199-9E33-233FD980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52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61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6352-26F7-475A-80AC-F99B0725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Leveraging Shared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446A1-B386-4BE8-A4B2-C54422204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Modularity and Composition: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neural network modules which can be composed for each task.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 is to learn modules and learn to combine them.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Abstractions: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the default state into a different state representation.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encapsulate important, shared state information.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907A2-7368-4FC4-A093-C5E6C0DC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53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73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9B3D-737A-4D7C-8366-4EDCB4FF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Leveraging Shared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4E10C-3C37-4A08-83F7-BCB4FB9F6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 focused: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macro-actions which control lower level actions.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 is to encourage skill reusability,combining skills.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focused: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could mean desired state,reward,termination of skill.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Policies condition themselves on a goal.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B4812-D1BA-42F7-BB21-C89F9D59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54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04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4A6D-872E-4EA5-AB44-F68F21B60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learn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D737-54EA-4F43-AB82-DA29A59D4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684566" cy="447632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Detection: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MDP is stationary, but agent cannot fully observe the true state.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notion of a task state.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Lots of work on reformulating the MDP into an MDP that explicitly models the task state.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work on context detection, which is to discover task states.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Changepoint Detection: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detect changepoints/boundaries between switches in tasks/distribution?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44204-078B-4E60-8CD1-2AAF92D2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55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969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F881-1FB0-4E19-9328-764EE9FA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learn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90090-8647-427C-AC42-E1D2AC819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10404646" cy="42672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to adapt: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learns to change optimization process based on its learning experience.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Meta-learning approach: Use of two loops - Inner adaptation learning,outer learning to learn to optimize.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to explore: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reward functions.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0E4B1-0D07-4E14-A772-66784FAA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56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46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65BE-A0F6-4A1E-80D9-A5BE3877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 for Continual Reinforcement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A6970-2DC1-4360-AC9A-373B75D64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26" y="1916832"/>
            <a:ext cx="9144000" cy="466653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Benchmarks of varying difficulty: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levels/sources of non-stationarity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of levels of catastrophic forgetting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 reusability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 composition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and Backward Transfer RL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D4686-0283-4D9D-9A28-18F1B14C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57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509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CE00-D6DD-4DE7-B4EB-616621C3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C85FF-ACF6-4435-94B6-DB14C4880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Reinforcement Learning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Reinforcement Learning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Bayesian Lifelong Reinforcement Learning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to Continual Reinforcement Learning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Open Problems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9367A-D7C6-413E-AE10-1C63C5C5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58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983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92F0-B9FA-4F7E-AB5B-1DD3F223A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and Open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BF78-272E-4CFD-9F53-1DA490B23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10476654" cy="433231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Inductive Biases: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inductive biases in agents to leverage learning from a prior to use knowledge.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Agent-Environment Boundary: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Multi-agent setting, many agents simultaneously interacting with environment.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non-stationarity, transition dynamics of the environment, agent-environment boundary may evolve over time.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28348-F036-4A8C-B87A-4A5DD212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59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57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5DFB-A42C-4944-8F99-1209A987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Confidence Bound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5A976-3BEB-4CAB-A317-B3BF9451B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10404646" cy="4267200"/>
          </a:xfrm>
        </p:spPr>
        <p:txBody>
          <a:bodyPr>
            <a:normAutofit/>
          </a:bodyPr>
          <a:lstStyle/>
          <a:p>
            <a:pPr algn="l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ncertainty in action-value estimates for balancing exploration and exploitation.</a:t>
            </a:r>
          </a:p>
          <a:p>
            <a:pPr marL="0" indent="0" algn="l" fontAlgn="base">
              <a:buNone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UCB uses uncertainty in the estimates to drive exploration.</a:t>
            </a:r>
          </a:p>
          <a:p>
            <a:pPr marL="0" indent="0" algn="l" fontAlgn="base">
              <a:buNone/>
            </a:pPr>
            <a:endParaRPr lang="en-US" dirty="0">
              <a:latin typeface="urw-din"/>
            </a:endParaRPr>
          </a:p>
          <a:p>
            <a:pPr fontAlgn="base"/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="0" i="1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the current estimate for action 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at time 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fontAlgn="base">
              <a:buNone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ction with highest estimated action-value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upper-confidence bound exploration term.</a:t>
            </a:r>
            <a:endParaRPr lang="en-US" b="0" i="0" dirty="0">
              <a:effectLst/>
              <a:latin typeface="urw-di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DFD4D-3FC7-4C8A-8B75-EFF0C560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909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92BC-F211-4B00-9481-F61D847C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Open problems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DC92A-96BE-411C-84F4-ECE2A4255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10548662" cy="447632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Design and Evaluation: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Studying full non-stationarity on entirety is a problem faced by Continual RL agents.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appropriate design of experiments to systematically train the agent over all tasks.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test data-driven agent as agent isn’t sure of whether the tasks it has learnt previously, are going to help in future as well.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5198A-917F-4306-A72F-ABE3C1BD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60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755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C8A7-FE9D-41C2-ADD3-C0C1A018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Open problems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CBCC2-8543-41BF-A517-3C060B13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10476654" cy="42672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Interpreting discovery: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introspect on different scales rather than just future rewards during training.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at Scale: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to be done on scale, than large data in one compute or for training.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600AB-189B-4983-939B-8260FD22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61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004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E0D5-C69E-4A69-8618-AEF66372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DB25C-48F1-42E6-8C63-223E02930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Edition – Lifelong Machine Learning (2018) by Zhiyuan Chen and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Bing Liu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Continual Reinforcement Learning: A Review and Perspectives (CL-RL Review -2020) by Khimya Kheterpal, Mathew Riemer, Irina Irish, Doina Precup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8CCDC-B482-4E5A-9A93-0E38C88F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62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37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998B9-8A5C-402F-8AF9-D2AB0318F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0EECE-06DA-42E9-BC11-98E54B97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63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40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3DF84-DB01-4AF2-9D69-74D5F5CC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Confidence Bound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5E948-7CCC-4BDE-9FA8-9A01EFB29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19119-FDC0-41CA-8D93-C42168A95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1988840"/>
            <a:ext cx="7344816" cy="3632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B86005-D1AB-4D9B-8456-495DDED5E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757" y="1802904"/>
            <a:ext cx="2808312" cy="447139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B22693-5C49-4DC8-AA42-0AD5BF2C1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60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43EB-5BD5-4276-B0DC-D81DBBDB1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Iteration-1 and 2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257593-415C-4FD1-8E72-D7F8E7D81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54" y="1700808"/>
            <a:ext cx="6192114" cy="28578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803CE1-49EA-4D75-9258-C66751EBD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425" y="3429000"/>
            <a:ext cx="6058746" cy="281026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D6C94-BF88-4714-880B-35E89FA7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55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F183-41CF-4147-839A-228145C1E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Thompson Sampling (Posterior Sampling)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21A8A-5F63-4411-87F9-5BCF581B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88840"/>
            <a:ext cx="10476654" cy="4183360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 machines assumed to have uniform distribution of the probability of success.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each observation, based on the reward a new distribution is generated with probabilities of success.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bservations made based on prior probabilities obtained on each round.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pdates the success distributions.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uccess distribution with it can help choosing machines wisely to get the max rewards.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CA622-ECF2-44BC-A4F2-E6017295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02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2399</Words>
  <Application>Microsoft Office PowerPoint</Application>
  <PresentationFormat>Custom</PresentationFormat>
  <Paragraphs>412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Calibri</vt:lpstr>
      <vt:lpstr>Consolas</vt:lpstr>
      <vt:lpstr>Corbel</vt:lpstr>
      <vt:lpstr>Georgia</vt:lpstr>
      <vt:lpstr>Times New Roman</vt:lpstr>
      <vt:lpstr>urw-din</vt:lpstr>
      <vt:lpstr>Wingdings</vt:lpstr>
      <vt:lpstr>Chalkboard 16x9</vt:lpstr>
      <vt:lpstr>Lifelong Reinforcement Learning </vt:lpstr>
      <vt:lpstr>Overview</vt:lpstr>
      <vt:lpstr>What is Reinforcement Learning ?</vt:lpstr>
      <vt:lpstr>Bandit Optimization Problem</vt:lpstr>
      <vt:lpstr>Probability Distributions of Expected Return</vt:lpstr>
      <vt:lpstr>Upper Confidence Bound</vt:lpstr>
      <vt:lpstr>Upper Confidence Bound</vt:lpstr>
      <vt:lpstr>Iteration-1 and 2</vt:lpstr>
      <vt:lpstr>Thompson Sampling (Posterior Sampling)</vt:lpstr>
      <vt:lpstr>Markov Decision Processes (MDPs)</vt:lpstr>
      <vt:lpstr>What does a MDP mean?</vt:lpstr>
      <vt:lpstr>A MDP of a RL agent – Human connection</vt:lpstr>
      <vt:lpstr>Procedure</vt:lpstr>
      <vt:lpstr>Concept of Expected Return</vt:lpstr>
      <vt:lpstr>Discounted Return</vt:lpstr>
      <vt:lpstr>Cumulative discounted return (G)</vt:lpstr>
      <vt:lpstr>Policy(π) and Value functions</vt:lpstr>
      <vt:lpstr>Value functions</vt:lpstr>
      <vt:lpstr>Value functions</vt:lpstr>
      <vt:lpstr>Q-value function-Basis for RL optimization algos</vt:lpstr>
      <vt:lpstr>Optimality and Optimal policies/value functions</vt:lpstr>
      <vt:lpstr>Optimal policies/value functions</vt:lpstr>
      <vt:lpstr>Bellman Optimality Equation (Optimal Q-value function) - Target</vt:lpstr>
      <vt:lpstr>Q-Learning - A RL technique</vt:lpstr>
      <vt:lpstr>The Lizard Game</vt:lpstr>
      <vt:lpstr>Q-table </vt:lpstr>
      <vt:lpstr>Exploration-Exploitation Trade-off (Epsilon-Greedy Strategy)</vt:lpstr>
      <vt:lpstr>How this works?</vt:lpstr>
      <vt:lpstr>Updating the Q-value</vt:lpstr>
      <vt:lpstr>Updating the Q-value</vt:lpstr>
      <vt:lpstr>Formula for new Q-value</vt:lpstr>
      <vt:lpstr>PowerPoint Presentation</vt:lpstr>
      <vt:lpstr>Overview</vt:lpstr>
      <vt:lpstr>Towards Hierarchical Reinforcement Learning</vt:lpstr>
      <vt:lpstr>Reinforcement Learning- A hierarchical approach</vt:lpstr>
      <vt:lpstr>Breakthrough in Reinforcement Learning</vt:lpstr>
      <vt:lpstr>Breakthrough in Reinforcement Learning</vt:lpstr>
      <vt:lpstr>Hierarchical Learning Dynamics</vt:lpstr>
      <vt:lpstr>Advantages</vt:lpstr>
      <vt:lpstr>Overview</vt:lpstr>
      <vt:lpstr>Hierarchical Bayesian Lifelong Learning</vt:lpstr>
      <vt:lpstr>Hierarchical Bayesian Lifelong Reinforcement Learning</vt:lpstr>
      <vt:lpstr>Addition of Class factor – Inspiration from Bayesian Approach</vt:lpstr>
      <vt:lpstr>MTRL (Multi-Task Reinforcement Learning Algorithm)</vt:lpstr>
      <vt:lpstr>Pseudo-code Snippet</vt:lpstr>
      <vt:lpstr>Spectrum – Continual Learning</vt:lpstr>
      <vt:lpstr>Why is Reinforcement Learning a good setting for Continual Learning?</vt:lpstr>
      <vt:lpstr>Overview</vt:lpstr>
      <vt:lpstr>Continual Reinforcement Learning Approaches</vt:lpstr>
      <vt:lpstr>Continual Reinforcement Learning Approaches</vt:lpstr>
      <vt:lpstr>Explicit Knowledge Retention</vt:lpstr>
      <vt:lpstr>Explicit Knowledge Retention</vt:lpstr>
      <vt:lpstr>Leveraging Shared Structure</vt:lpstr>
      <vt:lpstr>Leveraging Shared Structure</vt:lpstr>
      <vt:lpstr>Learning to learn</vt:lpstr>
      <vt:lpstr>Learning to learn</vt:lpstr>
      <vt:lpstr>Benchmarks for Continual Reinforcement Learning</vt:lpstr>
      <vt:lpstr>Overview</vt:lpstr>
      <vt:lpstr>Challenges and Open problems</vt:lpstr>
      <vt:lpstr>Challenges and Open problems</vt:lpstr>
      <vt:lpstr>Challenges and Open problems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Lifelong Reinforcement Learning</dc:title>
  <dc:creator>SREYASH MOHANTY</dc:creator>
  <cp:lastModifiedBy>SREYASH MOHANTY</cp:lastModifiedBy>
  <cp:revision>73</cp:revision>
  <dcterms:created xsi:type="dcterms:W3CDTF">2021-06-05T11:34:22Z</dcterms:created>
  <dcterms:modified xsi:type="dcterms:W3CDTF">2021-07-02T04:28:48Z</dcterms:modified>
</cp:coreProperties>
</file>