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6" r:id="rId4"/>
    <p:sldId id="307" r:id="rId5"/>
    <p:sldId id="304" r:id="rId6"/>
    <p:sldId id="305" r:id="rId7"/>
    <p:sldId id="308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7" r:id="rId19"/>
    <p:sldId id="288" r:id="rId20"/>
    <p:sldId id="279" r:id="rId21"/>
    <p:sldId id="281" r:id="rId22"/>
    <p:sldId id="282" r:id="rId23"/>
    <p:sldId id="283" r:id="rId24"/>
    <p:sldId id="285" r:id="rId25"/>
    <p:sldId id="292" r:id="rId26"/>
    <p:sldId id="289" r:id="rId27"/>
    <p:sldId id="293" r:id="rId28"/>
    <p:sldId id="294" r:id="rId29"/>
    <p:sldId id="296" r:id="rId30"/>
    <p:sldId id="295" r:id="rId31"/>
    <p:sldId id="268" r:id="rId32"/>
    <p:sldId id="299" r:id="rId33"/>
    <p:sldId id="291" r:id="rId34"/>
    <p:sldId id="298" r:id="rId35"/>
    <p:sldId id="297" r:id="rId36"/>
    <p:sldId id="300" r:id="rId37"/>
    <p:sldId id="301" r:id="rId38"/>
    <p:sldId id="302" r:id="rId39"/>
    <p:sldId id="303" r:id="rId40"/>
    <p:sldId id="309" r:id="rId41"/>
    <p:sldId id="310" r:id="rId42"/>
    <p:sldId id="312" r:id="rId43"/>
    <p:sldId id="311" r:id="rId44"/>
    <p:sldId id="290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1" d="100"/>
          <a:sy n="111" d="100"/>
        </p:scale>
        <p:origin x="456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316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Sreyash Mohanty-19BLC1177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8676-1148-4F95-8DA4-0EA193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a MDP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989-48A6-44D5-AB52-F5373FCA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MDP, we have a decision maker, called an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that interacts with the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environment 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it's placed in. 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interactions occur sequentially over time. At each time step, the agent will get some representation of the environment's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state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this representation, the agent selects an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to take.</a:t>
            </a:r>
          </a:p>
          <a:p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environment is then transitioned into a new state, and the agent is given a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 a consequence of the previous 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19C-C81A-4A57-B6F5-E6AE98FC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194-2D7F-4EA7-8A27-F385BBFA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988840"/>
            <a:ext cx="11449272" cy="42484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MDP, we have a set of states (S), a set of actions (A), and a set of rewards (R). We'll assume that each of these sets has a finite number of elements from a probabilistic distribution.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each time step t=0,1,2,⋯,T - agent receives some representation of the environment's state St ∈ S. Based on this state, the agent selects an action At ∈ A. This gives us the </a:t>
            </a:r>
            <a:r>
              <a:rPr lang="en-IN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state-action pair (</a:t>
            </a:r>
            <a:r>
              <a:rPr lang="en-IN" sz="6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St,At</a:t>
            </a:r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is then incremented to the next time step t+1, and the environment is transitioned to a new state St+1 ∈ S. At this time, the agent receives a numerical reward Rt+1 ∈ R for the action At taken from state St.</a:t>
            </a:r>
            <a:r>
              <a:rPr lang="en-IN" sz="6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each time t, we have </a:t>
            </a:r>
            <a:r>
              <a:rPr lang="en-IN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f(St,At)=Rt+1</a:t>
            </a:r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trajectory representing the sequential process of selecting an action from a state, transitioning to a new state, and receiving a reward can be represented as </a:t>
            </a:r>
            <a:r>
              <a:rPr lang="en-IN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S0,A0,R1,S1,A1,R2,S2,A2,R3,⋯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59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8BB-940D-423F-9A9E-1C1FF27C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 Illustration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4DB5A-14B3-49F0-A28A-EF69A11139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90" y="2348880"/>
            <a:ext cx="9144000" cy="331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1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875E-82C5-459B-9237-12A1C75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1840-66DF-435C-8629-579C50F9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break down this diagram into steps: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time t, the environment is in state St.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agent observes the current state and selects action At.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environment transitions to state St+1 and grants the agent reward Rt+1.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then starts over for the next time step, t+1.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Note, t+1 is no longer in the future, but is now the present. When we cross the dotted line on the bottom left, the diagram shows t+1 transforming into the current time step t so that St+1 and Rt+1 are now St and Rt.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75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B055-54C5-4771-B71E-3AB9D534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Concept of Expected Return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F2C-CEA7-40A7-9117-C362B5F3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goal of an agent in an MDP is to maximize its cumulative rewards. We need a way to aggregate and formalize these cumulative rewards. For this, we introduce the concept of the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return of the rewards at a given time step.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now, we can think of the return simply as the sum of future rewards. Mathematically, we define the return G at time t as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Gt=Rt+1+Rt+2+Rt+3+⋯+RT,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 T is the final time step.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agent's goal to maximize the expected return of rewards.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706E2-7C86-4A91-B2FF-41190DF01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4365104"/>
            <a:ext cx="317226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9F71-A955-47FE-AC56-84E38D65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Discounted Factor (</a:t>
            </a:r>
            <a:r>
              <a:rPr lang="en-IN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2C02-271B-4968-9AD1-C6CC7FD8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agent's goal to maximize the expected </a:t>
            </a:r>
            <a:r>
              <a:rPr lang="en-IN" sz="1800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discounted</a:t>
            </a:r>
            <a:r>
              <a:rPr lang="en-IN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return of rewards.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define the discounted return, we first define the discount rate, γ, to be a number between 0 and 1.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discount rate will be the rate for which we discount future rewards and will determine the present value of future rewards. 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9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9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agent will care more about the immediate reward over future rewards since future rewards will be more heavily discounted.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while the agent does consider the rewards it expects to receive in the future, the more immediate rewards have more influence when it comes to the agent making a decision about taking a particular action.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2695-9EA7-4BB8-AFBE-ED5346CF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212976"/>
            <a:ext cx="3339424" cy="12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404F-2730-4196-B44A-E7DE28C9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discounted return (G)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BA19EF-BBB7-450F-8601-EBD1E388D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780928"/>
            <a:ext cx="8640960" cy="2808312"/>
          </a:xfrm>
        </p:spPr>
      </p:pic>
    </p:spTree>
    <p:extLst>
      <p:ext uri="{BB962C8B-B14F-4D97-AF65-F5344CB8AC3E}">
        <p14:creationId xmlns:p14="http://schemas.microsoft.com/office/powerpoint/2010/main" val="1365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1CC5-277D-4BF2-B9FB-3033F34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Policy(</a:t>
            </a:r>
            <a:r>
              <a:rPr lang="el-GR" dirty="0"/>
              <a:t>π</a:t>
            </a:r>
            <a:r>
              <a:rPr lang="en-IN" dirty="0"/>
              <a:t>) and Value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6095-BC44-4110-A08B-F61F379E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probable is it for an agent to select any action from a given state?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Policy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good is a specific action or a specific state for the agent? – Value Function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It will always help the agent to maximize its return if it knows the policy and value functions beforehand.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policy is a function that maps a given state to probabilities of selecting each possible action from that state. We will use the symbol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denote a policy.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FB639-0F2A-424E-86FD-A51D9BE5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797152"/>
            <a:ext cx="6480720" cy="11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AB47-406B-471E-8889-F41E41D3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6" y="476672"/>
            <a:ext cx="9143998" cy="1020762"/>
          </a:xfrm>
        </p:spPr>
        <p:txBody>
          <a:bodyPr/>
          <a:lstStyle/>
          <a:p>
            <a:r>
              <a:rPr lang="en-IN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1EB3-B0B7-4BDC-BA37-1590A4DA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16832"/>
            <a:ext cx="9144000" cy="42672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Expected return  The way the agent acts  Policy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functions are functions of states, or of state-action pairs, that estimate how good it is for an agent to be in a given state, or how good it is for the agent to perform a given action in a given state.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Types of value-functions: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F(States) – State-value function: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8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2793-15E9-44BB-9AD0-C828F1F9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F466E-8BB9-4091-9CEF-31B75DCB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350" y="1124744"/>
            <a:ext cx="9706124" cy="4248472"/>
          </a:xfrm>
        </p:spPr>
      </p:pic>
    </p:spTree>
    <p:extLst>
      <p:ext uri="{BB962C8B-B14F-4D97-AF65-F5344CB8AC3E}">
        <p14:creationId xmlns:p14="http://schemas.microsoft.com/office/powerpoint/2010/main" val="21250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 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 is a branch of Machine Learning which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revolves around how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subject/agent behaves in a certain way when exposed to an environment in order to maximize some reward.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other words, it could be thought of as an agent learning through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Rewards and Punishments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learns through trial and error as well as feedback.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(e.g.) Control Systems, Pavlogs Dog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649-78D0-48DA-AC98-E10EBA4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Q-value function-Basis for RL optimization algos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7059-29D7-406B-AADF-BB6C3E22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F(State, Action) – Action-value function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03960-406D-4343-8EB7-16E962A0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492896"/>
            <a:ext cx="9911578" cy="40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20DA-438A-41C4-9A20-CECDE5A8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Optimality and Optimal policies/value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3DC-34F8-4C0B-8A90-04334BFE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goal of reinforcement learning algorithms to find a policy that will yield a lot of rewards for the agent if the agent indeed follows that policy.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reinforcement learning algorithms seek to find a policy that will yield more return to the agent than all other policies.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policy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If a policy yields a larger expected return compared to all other policies, then the policy is said to be optimal and the agent is likely to follow the policy (behaviour).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state-value function: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optimal policy has an associated optimal state function with it.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75EC-D01B-4558-870E-073F0CB0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629199"/>
            <a:ext cx="504056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574C-88A0-4CC8-AD3B-AEFD35F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F4F8-E146-4824-BE76-14F699C6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action-value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13AC0-C413-46DC-86C0-B8A6925C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48" y="2621416"/>
            <a:ext cx="6552728" cy="1417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5A985-1EB3-47F8-A47F-8E2D7C43B948}"/>
              </a:ext>
            </a:extLst>
          </p:cNvPr>
          <p:cNvSpPr txBox="1"/>
          <p:nvPr/>
        </p:nvSpPr>
        <p:spPr>
          <a:xfrm>
            <a:off x="1773932" y="4437110"/>
            <a:ext cx="8568952" cy="37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determine whether an action-value function is optimal?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48B9F-5148-423B-8562-676E068264F3}"/>
              </a:ext>
            </a:extLst>
          </p:cNvPr>
          <p:cNvSpPr txBox="1"/>
          <p:nvPr/>
        </p:nvSpPr>
        <p:spPr>
          <a:xfrm>
            <a:off x="1773932" y="4813994"/>
            <a:ext cx="7370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any state-action pair, the function produces the expected reward for taking that action plus the maximum discounted return thereafter.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ADF-D3EF-46EA-BB16-EA986C2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Bellman Optimality Equation (Optimal Q-value function) -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1831-5864-4BE9-8A68-BB151D21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fundamental property of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that it must satisfy the following equation.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can use the Bellman equation to find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Once we have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determine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policy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because, with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q∗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any state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reinforcement learning algorithm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find the action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maximizes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q∗(s,a)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7B8A-5F5C-4881-9A7A-E62368F6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3009841"/>
            <a:ext cx="5976663" cy="10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B44D-E9F2-491A-9BC7-DB0FBA6C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- A RL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4969-7BC4-4C0D-8BE6-0E6B7F3C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is an algo which can be used to find the optimal policy by learning the Q-values for each state-action pair.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updates the Q-values of each state-action pair using the Bellman equation until it converges to an optimal Q-function (q*), this is also called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value-iteration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deterministic environment, we use a Q-table for denoting and updating the Q-values for all the state-action pairs.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agent make its first move, and decide which action to take from the given state to maximize its rewards.  </a:t>
            </a:r>
          </a:p>
        </p:txBody>
      </p:sp>
    </p:spTree>
    <p:extLst>
      <p:ext uri="{BB962C8B-B14F-4D97-AF65-F5344CB8AC3E}">
        <p14:creationId xmlns:p14="http://schemas.microsoft.com/office/powerpoint/2010/main" val="8669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6053-13B2-476A-BB8A-3420152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Q-table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C1514-9B3B-420A-8819-DF9215B7A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52" y="2060848"/>
            <a:ext cx="6728024" cy="4029682"/>
          </a:xfrm>
        </p:spPr>
      </p:pic>
    </p:spTree>
    <p:extLst>
      <p:ext uri="{BB962C8B-B14F-4D97-AF65-F5344CB8AC3E}">
        <p14:creationId xmlns:p14="http://schemas.microsoft.com/office/powerpoint/2010/main" val="1551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5E6-84C0-4753-BF56-8AB521F5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Exploration-Exploitation Trade-off</a:t>
            </a:r>
            <a:br>
              <a:rPr lang="en-IN" dirty="0"/>
            </a:br>
            <a:r>
              <a:rPr lang="en-IN" dirty="0"/>
              <a:t>(Epsilon-Greedy Strategy)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CB70-6A2F-4516-9F79-10DB2FFB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Define an </a:t>
            </a:r>
            <a:r>
              <a:rPr lang="en-US" b="0" dirty="0">
                <a:effectLst/>
                <a:latin typeface="-apple-system"/>
              </a:rPr>
              <a:t>exploration rate </a:t>
            </a:r>
            <a:r>
              <a:rPr lang="en-US" b="0" i="0" dirty="0">
                <a:effectLst/>
                <a:latin typeface="-apple-system"/>
              </a:rPr>
              <a:t>ϵ that we initially set to 1. This exploration rate is the probability that our agent will explore the environment rather than exploit it. With ϵ=1, it is 100% certain that the agent will start out by exploring the environment.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As the agent learns more about the environment, at the start of each new episode, ϵ will decay by some rate that we set so that the likelihood of exploration becomes less and less probable as the agent learns more and more about the environment. 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The agent will become </a:t>
            </a:r>
            <a:r>
              <a:rPr lang="en-US" b="0" i="1" dirty="0">
                <a:effectLst/>
                <a:latin typeface="-apple-system"/>
              </a:rPr>
              <a:t>“greedy”</a:t>
            </a:r>
            <a:r>
              <a:rPr lang="en-US" b="0" i="0" dirty="0">
                <a:effectLst/>
                <a:latin typeface="-apple-system"/>
              </a:rPr>
              <a:t> in terms of exploiting the environment once it has had the opportunity to explore and learn more about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2E69-A69F-4B8A-A937-35226307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9CD-4FDB-44F5-BFEE-ED316B1C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determine whether the agent will choose exploration or exploitation at each time step, we generate a random number between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this number is greater than epsilon, then the agent will choose its next action via exploitation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will choose the action with the highest Q-value for its current state from the Q-table. </a:t>
            </a:r>
          </a:p>
          <a:p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Otherwise, its next action will be chosen via exploration, randomly choosing its action and exploring what happens in the environment.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643A-83AC-4AE6-9ADA-9C77DD84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IN" dirty="0"/>
              <a:t>Updating the Q-value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C4BDF-D60C-44A8-9293-168E0D1ED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96" y="2166308"/>
            <a:ext cx="4972264" cy="13681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01163-9DF6-4193-BE92-0851158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60" y="4313806"/>
            <a:ext cx="4970900" cy="14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007F-2327-4358-8FCD-1C3125EB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4F46-253F-4BA3-B613-00109F34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So, our new Q-value is equal to a weighted sum of our old value and the 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learned value</a:t>
            </a:r>
            <a:r>
              <a:rPr lang="en-US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old value in our case is 0 since this is the first time the agent is experiencing this particular state-action pair, and we multiply this old value by (1−α).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learned value is the reward the agent receives from moving right from the starting state plus the discounted estimate of the optimal future Q-value for the next state-action pair (s′,a′) at time t+1.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entire learned value is then multiplied by our learning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445C-C494-4040-A12B-C0773449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Bandit Optimization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7D4-62D2-4B52-9A53-0144D67A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920655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Maximize the expected return from a machine.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Reinforcement Learning - Multi Armed Bandit Problem">
            <a:extLst>
              <a:ext uri="{FF2B5EF4-FFF2-40B4-BE49-F238E27FC236}">
                <a16:creationId xmlns:a16="http://schemas.microsoft.com/office/drawing/2014/main" id="{5CA77F18-0FE1-4012-B35B-636540F7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44" y="2380407"/>
            <a:ext cx="4824536" cy="420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DCFD-BCBC-4122-B3DF-27858D3B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formula for new Q-value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7F65A7-0A38-4C72-94A1-999ECF79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46" y="2132856"/>
            <a:ext cx="9306394" cy="2448272"/>
          </a:xfrm>
        </p:spPr>
      </p:pic>
    </p:spTree>
    <p:extLst>
      <p:ext uri="{BB962C8B-B14F-4D97-AF65-F5344CB8AC3E}">
        <p14:creationId xmlns:p14="http://schemas.microsoft.com/office/powerpoint/2010/main" val="40123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Content-2   (Deep Reinforcement Learning)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628800"/>
            <a:ext cx="9972599" cy="50405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power of Deep Learning with Reinforcement Learning.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function approximators-Neural Networks for complex environments --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Deep Q-Learning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Q-Networks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environment states given as input to the DQN and the outputs are the state-action pairs (Q-function) which are the ones given by the Neural Network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loss is the difference between the Q-function and the optimal bellman optimal Q-function, which needs to be minimized and convergence between both needs to be achieved.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is done through experience replay and gradient descent to update the weights of the neural networks.</a:t>
            </a:r>
          </a:p>
          <a:p>
            <a:pPr marL="46863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done until the optimal Q-value is reached and the loss converges.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9CC4-5897-440B-A74B-74A02EDC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420888"/>
            <a:ext cx="10297144" cy="18722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happens when the environment-agent pair gets complex?</a:t>
            </a:r>
          </a:p>
        </p:txBody>
      </p:sp>
    </p:spTree>
    <p:extLst>
      <p:ext uri="{BB962C8B-B14F-4D97-AF65-F5344CB8AC3E}">
        <p14:creationId xmlns:p14="http://schemas.microsoft.com/office/powerpoint/2010/main" val="29308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C89B-10AE-450B-A695-CD111E4E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 Replay during training DQNs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C237-587F-40CF-B8E4-5C9F617B6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16832"/>
            <a:ext cx="9143998" cy="42672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And Replay Memory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deep Q-networks, we often utilize this technique called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training. With experience replay, we store the agent's experiences at each time step in a data set called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represent the agent's experience at time t as et.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time t, the agent's experience et is defined as this tuple:</a:t>
            </a:r>
          </a:p>
          <a:p>
            <a:pPr marL="0" indent="0" algn="ctr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et=(st,at,rt+1,st+1)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tuple contains the state of the environment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action at taken from state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reward rt+1 given to the agent at time t+1 as a result of the previous state-action pair 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st,at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the next state of the environment st+1. This tuple indeed gives us a summary of the agent's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time 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5344-08DA-4CC3-A153-B0522E54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Q-Networks-Training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186D-C7EF-4110-93F7-86E7F8E7A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9876" y="1628800"/>
            <a:ext cx="10369152" cy="4954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network is passed a state from the environment, and in turn, the network outputs the Q-value for each action that can be taken from that state.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replay memory capacity.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network with random weights.</a:t>
            </a:r>
          </a:p>
          <a:p>
            <a:pPr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episode: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starting state.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time step: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an action.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Via exploration or exploitation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selected action in an emulator.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 reward and next state.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experience in replay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2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C405-4F8D-46E7-8826-345C1567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Q-Networks with experience replay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88CED3-09D0-4D8A-9AF6-3596D8083A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772816"/>
            <a:ext cx="10081120" cy="4810546"/>
          </a:xfrm>
        </p:spPr>
      </p:pic>
    </p:spTree>
    <p:extLst>
      <p:ext uri="{BB962C8B-B14F-4D97-AF65-F5344CB8AC3E}">
        <p14:creationId xmlns:p14="http://schemas.microsoft.com/office/powerpoint/2010/main" val="2421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F84F-802A-48A6-8427-83425A21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 Networks-Training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4EDD-DF0F-4B04-B844-9F51958C5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e'll refer to this network as the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its objective is to approximate the optimal policy by finding the optimal Q-function.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minimizing the loss means that we're aiming to make the policy network output Q-values for each state-action pair that approximate the target Q-values given by the Bellman equation.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5BF5D-0AB2-4D68-80AC-E1272B14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4444008"/>
            <a:ext cx="662473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13F3-529A-49C7-AB7E-C1D4B71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MAXQ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F409-B1B8-4135-9E5D-FB4EAC7C2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this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term now, what we do is pass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policy network, which will output the Q-values for each state-action pair using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the state and each of the possible next actions as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a′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this, we can obtain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Q-value over all possible actions taken from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s′,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-apple-system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9D1E9-E2EE-4459-86EA-AD5D013B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34" y="4149349"/>
            <a:ext cx="3601955" cy="9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BE8E-7AFD-482A-8C05-E9CC1399D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895" y="1988840"/>
            <a:ext cx="9143998" cy="42672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to calculate this term again?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term enables us to compute the loss between the Q-value given by the policy network for the state-action pair from our original experience tuple and the target optimal Q-value for this same state-action pair.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9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D7B1-EF94-4BEB-8AF8-B5D8E6FA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08CF-779C-45F6-8995-5D679E6FE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5.Sample random batch from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6.Preprocess states from batch.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7.Pass batch of preprocessed states to policy network.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8.Calculate loss between output Q-values and target Q-values.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 second pass to the network for the next state.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9.Gradient descent updates weights in the policy network to minimize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6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A07A-33BF-41F9-A34D-E76F85ED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 of Expected Return</a:t>
            </a:r>
            <a:endParaRPr lang="en-IN" dirty="0"/>
          </a:p>
        </p:txBody>
      </p:sp>
      <p:pic>
        <p:nvPicPr>
          <p:cNvPr id="1026" name="Picture 2" descr="multi armed Bandit Problem - Cross Validated">
            <a:extLst>
              <a:ext uri="{FF2B5EF4-FFF2-40B4-BE49-F238E27FC236}">
                <a16:creationId xmlns:a16="http://schemas.microsoft.com/office/drawing/2014/main" id="{AA36E382-C9AC-4856-A4EF-F740571DD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9062101" cy="46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2966-2657-45E5-A1D2-EF755B76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D82D-6B9D-4F70-9814-5AFA7A621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a large RL problem which is to be solved by the agent into small sub-problems and combining them back again to solve the bigger problem.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more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a RL problem.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abstraction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Transfer/Reusability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state abstraction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56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F992-07C4-49DE-A2E8-5997B282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D531-4F2D-4877-91B1-901F9F6EA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324527" cy="42672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algorithms tend to fall into two distinct categories: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based and policy based learning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pproximate the agent’s policy rather than the action value function. In many cases, this is a much simpler function to approximate and therefore the chances of getting trapped in local minima are reduced. 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rewards are sampled from the environment.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rewards are used to weight the gradient descent such that the agent assigns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higher probability to the actions that lead to higher future returns, and less probability to those actions that lead to lower future returns.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4130-7220-411B-B6F1-86840FE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577AF-C8E5-4706-B299-17CE9BA0CD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1" y="5131519"/>
            <a:ext cx="3496163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8F0BC-6F18-480B-AA61-9A3B904F8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0" y="1773299"/>
            <a:ext cx="866929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0C84-384B-4AC8-9D90-32E15DD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5159-B869-48BC-8AD9-3482741DD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8" cy="426720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chance of convergence of the optimization function atleast in the local minima.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in the direction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Ascent </a:t>
            </a:r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F37AF-F8E5-4F2C-97B5-9BAAA49A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905000"/>
            <a:ext cx="6153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BBC5-F8F8-42A2-A27C-B2C2C5C1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A7CD-B018-4F55-B91D-FCB251589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16615" cy="454833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Difference algorithm (TD)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Gradients (Better convergence and compact representation)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Actor-Critic-Reinforce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Monte - Carlo Methods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558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4B17-E650-4D9F-A88E-D4FB791B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Confidence Bound (UCB) – Q-value estimate approach + Confidence interval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5B244-EBB8-4B96-9891-402CE659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917" y="1878013"/>
            <a:ext cx="9143998" cy="4705349"/>
          </a:xfrm>
        </p:spPr>
      </p:pic>
    </p:spTree>
    <p:extLst>
      <p:ext uri="{BB962C8B-B14F-4D97-AF65-F5344CB8AC3E}">
        <p14:creationId xmlns:p14="http://schemas.microsoft.com/office/powerpoint/2010/main" val="15296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0CA1-B84A-496D-99C0-D9D419F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 Sampling-Probabilistic Approach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CCDB1-E135-47B3-952A-6BD487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700808"/>
            <a:ext cx="9036496" cy="4882554"/>
          </a:xfrm>
        </p:spPr>
      </p:pic>
    </p:spTree>
    <p:extLst>
      <p:ext uri="{BB962C8B-B14F-4D97-AF65-F5344CB8AC3E}">
        <p14:creationId xmlns:p14="http://schemas.microsoft.com/office/powerpoint/2010/main" val="19655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D1BE-D624-487A-8531-CEE74EA9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 is to obtain a higher Q-value…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FB2FB-B670-426C-8863-564EC85E6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68" y="1772816"/>
            <a:ext cx="9007443" cy="4752528"/>
          </a:xfrm>
        </p:spPr>
      </p:pic>
    </p:spTree>
    <p:extLst>
      <p:ext uri="{BB962C8B-B14F-4D97-AF65-F5344CB8AC3E}">
        <p14:creationId xmlns:p14="http://schemas.microsoft.com/office/powerpoint/2010/main" val="9345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7982-2F1B-4E4C-A794-5B2BD441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945" y="1628800"/>
            <a:ext cx="9144000" cy="495456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Bandit Optimization Problem (MAB):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Upper Confidence Bounds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Thompson Sampling 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Exploration-Exploitation Trade-off ( Epsilon-Greedy Strategy)  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Markov Decision Processes (MDPs)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Richard Bellman - Bellman Optimality Equation- Q-functions 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Q-Learning (Reinforcement Learning Technique)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Q-Value Table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 action to maximize future rewards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 Gradients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C61-FCEF-406B-A6DB-7007A9D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Decision Processes (MDPs)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EE63-286A-45A9-8E4A-8B79C1D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4111352"/>
          </a:xfrm>
        </p:spPr>
        <p:txBody>
          <a:bodyPr/>
          <a:lstStyle/>
          <a:p>
            <a:pPr marL="46863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of a MDP: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  (S)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(A)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Rewards  (R)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2557</Words>
  <Application>Microsoft Office PowerPoint</Application>
  <PresentationFormat>Custom</PresentationFormat>
  <Paragraphs>194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-apple-system</vt:lpstr>
      <vt:lpstr>Arial</vt:lpstr>
      <vt:lpstr>Calibri</vt:lpstr>
      <vt:lpstr>Consolas</vt:lpstr>
      <vt:lpstr>Corbel</vt:lpstr>
      <vt:lpstr>Courier New</vt:lpstr>
      <vt:lpstr>Segoe UI</vt:lpstr>
      <vt:lpstr>Times New Roman</vt:lpstr>
      <vt:lpstr>Wingdings</vt:lpstr>
      <vt:lpstr>Chalkboard 16x9</vt:lpstr>
      <vt:lpstr>Reinforcement Learning</vt:lpstr>
      <vt:lpstr>What is Reinforcement Learning ?</vt:lpstr>
      <vt:lpstr>Bandit Optimization Problem</vt:lpstr>
      <vt:lpstr>Probability Distributions of Expected Return</vt:lpstr>
      <vt:lpstr>Upper Confidence Bound (UCB) – Q-value estimate approach + Confidence interval</vt:lpstr>
      <vt:lpstr>Thompson Sampling-Probabilistic Approach</vt:lpstr>
      <vt:lpstr>The aim is to obtain a higher Q-value…</vt:lpstr>
      <vt:lpstr>Content-1</vt:lpstr>
      <vt:lpstr>Markov Decision Processes (MDPs)</vt:lpstr>
      <vt:lpstr>What does a MDP mean?</vt:lpstr>
      <vt:lpstr>PowerPoint Presentation</vt:lpstr>
      <vt:lpstr>Diagram Illustration</vt:lpstr>
      <vt:lpstr>Procedure</vt:lpstr>
      <vt:lpstr>Concept of Expected Return</vt:lpstr>
      <vt:lpstr>Discounted Factor (γ)</vt:lpstr>
      <vt:lpstr>Cumulative discounted return (G)</vt:lpstr>
      <vt:lpstr>Policy(π) and Value Functions</vt:lpstr>
      <vt:lpstr>Value function</vt:lpstr>
      <vt:lpstr>PowerPoint Presentation</vt:lpstr>
      <vt:lpstr>Q-value function-Basis for RL optimization algos</vt:lpstr>
      <vt:lpstr>Optimality and Optimal policies/value functions</vt:lpstr>
      <vt:lpstr>PowerPoint Presentation</vt:lpstr>
      <vt:lpstr>Bellman Optimality Equation (Optimal Q-value function) - Target</vt:lpstr>
      <vt:lpstr>Q-Learning - A RL technique</vt:lpstr>
      <vt:lpstr>A Q-table </vt:lpstr>
      <vt:lpstr>Exploration-Exploitation Trade-off (Epsilon-Greedy Strategy)</vt:lpstr>
      <vt:lpstr>PowerPoint Presentation</vt:lpstr>
      <vt:lpstr>Updating the Q-value</vt:lpstr>
      <vt:lpstr>PowerPoint Presentation</vt:lpstr>
      <vt:lpstr>The formula for new Q-value</vt:lpstr>
      <vt:lpstr>       Content-2   (Deep Reinforcement Learning)</vt:lpstr>
      <vt:lpstr>But what happens when the environment-agent pair gets complex?</vt:lpstr>
      <vt:lpstr>Experience Replay during training DQNs</vt:lpstr>
      <vt:lpstr>Deep Q-Networks-Training</vt:lpstr>
      <vt:lpstr>Deep Q-Networks with experience replay</vt:lpstr>
      <vt:lpstr>Policy Networks-Training</vt:lpstr>
      <vt:lpstr>MAXQ function</vt:lpstr>
      <vt:lpstr>PowerPoint Presentation</vt:lpstr>
      <vt:lpstr>PowerPoint Presentation</vt:lpstr>
      <vt:lpstr>Hierarchical Reinforcement Learning</vt:lpstr>
      <vt:lpstr>Policy Gradient Approach</vt:lpstr>
      <vt:lpstr>PowerPoint Presentation</vt:lpstr>
      <vt:lpstr>PowerPoint Presentation</vt:lpstr>
      <vt:lpstr>Context ahead…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SREYASH MOHANTY</dc:creator>
  <cp:lastModifiedBy>SREYASH MOHANTY</cp:lastModifiedBy>
  <cp:revision>44</cp:revision>
  <dcterms:created xsi:type="dcterms:W3CDTF">2021-05-17T04:50:16Z</dcterms:created>
  <dcterms:modified xsi:type="dcterms:W3CDTF">2021-06-06T06:50:08Z</dcterms:modified>
</cp:coreProperties>
</file>