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9" r:id="rId13"/>
    <p:sldId id="267" r:id="rId14"/>
    <p:sldId id="268" r:id="rId15"/>
    <p:sldId id="269" r:id="rId16"/>
    <p:sldId id="270" r:id="rId17"/>
    <p:sldId id="271" r:id="rId18"/>
    <p:sldId id="272" r:id="rId19"/>
    <p:sldId id="288" r:id="rId20"/>
    <p:sldId id="273" r:id="rId21"/>
    <p:sldId id="274" r:id="rId22"/>
    <p:sldId id="275" r:id="rId23"/>
    <p:sldId id="276" r:id="rId24"/>
    <p:sldId id="277" r:id="rId25"/>
    <p:sldId id="278" r:id="rId26"/>
    <p:sldId id="279" r:id="rId27"/>
    <p:sldId id="280" r:id="rId28"/>
    <p:sldId id="281" r:id="rId29"/>
    <p:sldId id="290" r:id="rId30"/>
    <p:sldId id="282" r:id="rId31"/>
    <p:sldId id="283" r:id="rId32"/>
    <p:sldId id="284" r:id="rId33"/>
    <p:sldId id="285" r:id="rId34"/>
    <p:sldId id="286"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606103-8758-4942-BA57-47FCE81F24D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606103-8758-4942-BA57-47FCE81F24D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606103-8758-4942-BA57-47FCE81F24D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606103-8758-4942-BA57-47FCE81F24D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6103-8758-4942-BA57-47FCE81F24D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606103-8758-4942-BA57-47FCE81F24D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606103-8758-4942-BA57-47FCE81F24D6}"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06103-8758-4942-BA57-47FCE81F24D6}"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6103-8758-4942-BA57-47FCE81F24D6}"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06103-8758-4942-BA57-47FCE81F24D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06103-8758-4942-BA57-47FCE81F24D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D3136-5F62-4F78-80FA-08546C36A8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06103-8758-4942-BA57-47FCE81F24D6}" type="datetimeFigureOut">
              <a:rPr lang="en-US" smtClean="0"/>
              <a:t>3/24/2022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D3136-5F62-4F78-80FA-08546C36A8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5794"/>
            <a:ext cx="7772400" cy="3071833"/>
          </a:xfrm>
        </p:spPr>
        <p:txBody>
          <a:bodyPr>
            <a:normAutofit fontScale="90000"/>
          </a:bodyPr>
          <a:lstStyle/>
          <a:p>
            <a:r>
              <a:rPr lang="en-US" b="1" dirty="0"/>
              <a:t>Towards Optimal Placement of Virtual Network</a:t>
            </a:r>
            <a:br>
              <a:rPr lang="en-US" b="1" dirty="0"/>
            </a:br>
            <a:r>
              <a:rPr lang="en-US" b="1" dirty="0"/>
              <a:t>Functions for Reliable and Delay Guaranteed</a:t>
            </a:r>
            <a:br>
              <a:rPr lang="en-US" b="1" dirty="0"/>
            </a:br>
            <a:r>
              <a:rPr lang="en-US" b="1" dirty="0"/>
              <a:t>Communications in 5G Networks</a:t>
            </a:r>
            <a:endParaRPr lang="en-US" dirty="0"/>
          </a:p>
        </p:txBody>
      </p:sp>
      <p:sp>
        <p:nvSpPr>
          <p:cNvPr id="3" name="Subtitle 2"/>
          <p:cNvSpPr>
            <a:spLocks noGrp="1"/>
          </p:cNvSpPr>
          <p:nvPr>
            <p:ph type="subTitle" idx="1"/>
          </p:nvPr>
        </p:nvSpPr>
        <p:spPr>
          <a:xfrm>
            <a:off x="1371600" y="5000636"/>
            <a:ext cx="6400800" cy="1143008"/>
          </a:xfrm>
        </p:spPr>
        <p:txBody>
          <a:bodyPr>
            <a:normAutofit fontScale="77500" lnSpcReduction="20000"/>
          </a:bodyPr>
          <a:lstStyle/>
          <a:p>
            <a:r>
              <a:rPr lang="en-US" dirty="0"/>
              <a:t>                                                   By</a:t>
            </a:r>
          </a:p>
          <a:p>
            <a:r>
              <a:rPr lang="en-US" dirty="0"/>
              <a:t>                                                   </a:t>
            </a:r>
            <a:r>
              <a:rPr lang="en-US" dirty="0" err="1"/>
              <a:t>Sreyashi</a:t>
            </a:r>
            <a:r>
              <a:rPr lang="en-US" dirty="0"/>
              <a:t> </a:t>
            </a:r>
            <a:r>
              <a:rPr lang="en-US" dirty="0" err="1"/>
              <a:t>Mukherjee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9-A9D4-4A6A-8F5C-B6AF2DE0FA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21275C-FB3E-4781-80D5-94DBB15583AE}"/>
              </a:ext>
            </a:extLst>
          </p:cNvPr>
          <p:cNvSpPr>
            <a:spLocks noGrp="1"/>
          </p:cNvSpPr>
          <p:nvPr>
            <p:ph idx="1"/>
          </p:nvPr>
        </p:nvSpPr>
        <p:spPr/>
        <p:txBody>
          <a:bodyPr>
            <a:normAutofit fontScale="92500" lnSpcReduction="10000"/>
          </a:bodyPr>
          <a:lstStyle/>
          <a:p>
            <a:pPr marL="0" indent="0">
              <a:buNone/>
            </a:pPr>
            <a:r>
              <a:rPr lang="en-US" dirty="0"/>
              <a:t>5G deployment is able to handle high volumes of data, enhanced capacity, multi-layer network, densification, and heterogeneous environment to support a wide range of use cases and business models. 5G can operate in spectrum of both lower bands (e.g., sub-6 GHz) and higher millimeter wave bands (e.g., 24 GHz and above), enabling high throughput and low latency.</a:t>
            </a:r>
            <a:r>
              <a:rPr lang="en-IN" dirty="0"/>
              <a:t> 5G New Radio (5G NR) air interface enables mission-critical communications and massive connectivity.</a:t>
            </a:r>
          </a:p>
        </p:txBody>
      </p:sp>
    </p:spTree>
    <p:extLst>
      <p:ext uri="{BB962C8B-B14F-4D97-AF65-F5344CB8AC3E}">
        <p14:creationId xmlns:p14="http://schemas.microsoft.com/office/powerpoint/2010/main" val="210605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4FFC-B971-47C4-BBB2-705149C0C0B1}"/>
              </a:ext>
            </a:extLst>
          </p:cNvPr>
          <p:cNvSpPr>
            <a:spLocks noGrp="1"/>
          </p:cNvSpPr>
          <p:nvPr>
            <p:ph type="title"/>
          </p:nvPr>
        </p:nvSpPr>
        <p:spPr/>
        <p:txBody>
          <a:bodyPr/>
          <a:lstStyle/>
          <a:p>
            <a:r>
              <a:rPr lang="en-US" dirty="0"/>
              <a:t>Requirements of 5G</a:t>
            </a:r>
            <a:endParaRPr lang="en-IN" dirty="0"/>
          </a:p>
        </p:txBody>
      </p:sp>
      <p:sp>
        <p:nvSpPr>
          <p:cNvPr id="3" name="Content Placeholder 2">
            <a:extLst>
              <a:ext uri="{FF2B5EF4-FFF2-40B4-BE49-F238E27FC236}">
                <a16:creationId xmlns:a16="http://schemas.microsoft.com/office/drawing/2014/main" id="{7E36F506-B6BF-4196-8C89-62EC4AE6CE28}"/>
              </a:ext>
            </a:extLst>
          </p:cNvPr>
          <p:cNvSpPr>
            <a:spLocks noGrp="1"/>
          </p:cNvSpPr>
          <p:nvPr>
            <p:ph idx="1"/>
          </p:nvPr>
        </p:nvSpPr>
        <p:spPr/>
        <p:txBody>
          <a:bodyPr>
            <a:normAutofit fontScale="77500" lnSpcReduction="20000"/>
          </a:bodyPr>
          <a:lstStyle/>
          <a:p>
            <a:r>
              <a:rPr lang="en-US" dirty="0"/>
              <a:t>Greater throughput (hundreds of Mbps to tens of Gbps)</a:t>
            </a:r>
          </a:p>
          <a:p>
            <a:r>
              <a:rPr lang="en-US" dirty="0"/>
              <a:t>high spectrum efficiency (three times higher than 4G)</a:t>
            </a:r>
          </a:p>
          <a:p>
            <a:r>
              <a:rPr lang="en-US" dirty="0"/>
              <a:t>ultra-low latency (in the order of </a:t>
            </a:r>
            <a:r>
              <a:rPr lang="en-US" dirty="0" err="1"/>
              <a:t>ms</a:t>
            </a:r>
            <a:r>
              <a:rPr lang="en-US" dirty="0"/>
              <a:t>)</a:t>
            </a:r>
          </a:p>
          <a:p>
            <a:r>
              <a:rPr lang="en-US" dirty="0"/>
              <a:t>ultra-high reliability (up to five nines)</a:t>
            </a:r>
          </a:p>
          <a:p>
            <a:r>
              <a:rPr lang="en-US" dirty="0"/>
              <a:t>much higher connection density (millions of devices/km2 )</a:t>
            </a:r>
          </a:p>
          <a:p>
            <a:r>
              <a:rPr lang="en-US" dirty="0"/>
              <a:t>higher mobility range (up to 500 km/h)</a:t>
            </a:r>
          </a:p>
          <a:p>
            <a:r>
              <a:rPr lang="en-US" dirty="0"/>
              <a:t>high energy efficiency (from both network and user side)</a:t>
            </a:r>
          </a:p>
          <a:p>
            <a:r>
              <a:rPr lang="en-US" dirty="0"/>
              <a:t>high area traffic capacity (total traffic throughput served per geographic area).</a:t>
            </a:r>
            <a:endParaRPr lang="en-IN" dirty="0"/>
          </a:p>
        </p:txBody>
      </p:sp>
    </p:spTree>
    <p:extLst>
      <p:ext uri="{BB962C8B-B14F-4D97-AF65-F5344CB8AC3E}">
        <p14:creationId xmlns:p14="http://schemas.microsoft.com/office/powerpoint/2010/main" val="93073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169B-F79B-4687-88D5-380E96358B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FC67E4-9745-4ACE-91EA-BD88C66AB10D}"/>
              </a:ext>
            </a:extLst>
          </p:cNvPr>
          <p:cNvSpPr>
            <a:spLocks noGrp="1"/>
          </p:cNvSpPr>
          <p:nvPr>
            <p:ph idx="1"/>
          </p:nvPr>
        </p:nvSpPr>
        <p:spPr/>
        <p:txBody>
          <a:bodyPr/>
          <a:lstStyle/>
          <a:p>
            <a:pPr marL="0" indent="0">
              <a:buNone/>
            </a:pPr>
            <a:r>
              <a:rPr lang="en-IN" dirty="0"/>
              <a:t>We will see the following:</a:t>
            </a:r>
          </a:p>
          <a:p>
            <a:pPr marL="0" indent="0">
              <a:buNone/>
            </a:pPr>
            <a:r>
              <a:rPr lang="en-IN" dirty="0"/>
              <a:t>NFV</a:t>
            </a:r>
          </a:p>
          <a:p>
            <a:pPr marL="0" indent="0">
              <a:buNone/>
            </a:pPr>
            <a:r>
              <a:rPr lang="en-IN" dirty="0"/>
              <a:t>SDN</a:t>
            </a:r>
          </a:p>
          <a:p>
            <a:pPr marL="0" indent="0">
              <a:buNone/>
            </a:pPr>
            <a:r>
              <a:rPr lang="en-IN" dirty="0"/>
              <a:t>SFC</a:t>
            </a:r>
          </a:p>
          <a:p>
            <a:pPr marL="0" indent="0">
              <a:buNone/>
            </a:pPr>
            <a:r>
              <a:rPr lang="en-IN" dirty="0"/>
              <a:t>NS</a:t>
            </a:r>
          </a:p>
          <a:p>
            <a:pPr marL="0" indent="0">
              <a:buNone/>
            </a:pPr>
            <a:r>
              <a:rPr lang="en-IN" dirty="0"/>
              <a:t>MEC</a:t>
            </a:r>
          </a:p>
        </p:txBody>
      </p:sp>
    </p:spTree>
    <p:extLst>
      <p:ext uri="{BB962C8B-B14F-4D97-AF65-F5344CB8AC3E}">
        <p14:creationId xmlns:p14="http://schemas.microsoft.com/office/powerpoint/2010/main" val="414004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3B1A-13C8-4564-94A8-128F10FEF8CD}"/>
              </a:ext>
            </a:extLst>
          </p:cNvPr>
          <p:cNvSpPr>
            <a:spLocks noGrp="1"/>
          </p:cNvSpPr>
          <p:nvPr>
            <p:ph type="title"/>
          </p:nvPr>
        </p:nvSpPr>
        <p:spPr/>
        <p:txBody>
          <a:bodyPr/>
          <a:lstStyle/>
          <a:p>
            <a:r>
              <a:rPr lang="en-US" dirty="0"/>
              <a:t>Network Functions Virtualization</a:t>
            </a:r>
            <a:endParaRPr lang="en-IN" dirty="0"/>
          </a:p>
        </p:txBody>
      </p:sp>
      <p:sp>
        <p:nvSpPr>
          <p:cNvPr id="3" name="Content Placeholder 2">
            <a:extLst>
              <a:ext uri="{FF2B5EF4-FFF2-40B4-BE49-F238E27FC236}">
                <a16:creationId xmlns:a16="http://schemas.microsoft.com/office/drawing/2014/main" id="{E8C43127-6C02-4B7B-AD46-D9AD7FC1D688}"/>
              </a:ext>
            </a:extLst>
          </p:cNvPr>
          <p:cNvSpPr>
            <a:spLocks noGrp="1"/>
          </p:cNvSpPr>
          <p:nvPr>
            <p:ph idx="1"/>
          </p:nvPr>
        </p:nvSpPr>
        <p:spPr>
          <a:xfrm>
            <a:off x="457200" y="1600200"/>
            <a:ext cx="8229600" cy="4525963"/>
          </a:xfrm>
        </p:spPr>
        <p:txBody>
          <a:bodyPr>
            <a:normAutofit fontScale="85000" lnSpcReduction="20000"/>
          </a:bodyPr>
          <a:lstStyle/>
          <a:p>
            <a:r>
              <a:rPr lang="en-US" dirty="0"/>
              <a:t>NFV enables to transfer network functions from dedicated hardware appliances to software-based applications and decouples network functions from specialized hardware appliances using virtualization technique without affecting functionality,</a:t>
            </a:r>
          </a:p>
          <a:p>
            <a:r>
              <a:rPr lang="en-US" dirty="0"/>
              <a:t>NFV gives network operators the ability to run and consolidate many physical network functions as software modules on top of virtual machines or containers.</a:t>
            </a:r>
          </a:p>
          <a:p>
            <a:r>
              <a:rPr lang="en-US" dirty="0"/>
              <a:t>The transferred network functions obtained through software virtualization technique are referred as Virtualized Network Functions (VNFs).</a:t>
            </a:r>
            <a:endParaRPr lang="en-IN" dirty="0"/>
          </a:p>
        </p:txBody>
      </p:sp>
    </p:spTree>
    <p:extLst>
      <p:ext uri="{BB962C8B-B14F-4D97-AF65-F5344CB8AC3E}">
        <p14:creationId xmlns:p14="http://schemas.microsoft.com/office/powerpoint/2010/main" val="98297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DEE5-4C04-4BAF-8D79-3B8D7F4D7D68}"/>
              </a:ext>
            </a:extLst>
          </p:cNvPr>
          <p:cNvSpPr>
            <a:spLocks noGrp="1"/>
          </p:cNvSpPr>
          <p:nvPr>
            <p:ph type="title"/>
          </p:nvPr>
        </p:nvSpPr>
        <p:spPr/>
        <p:txBody>
          <a:bodyPr>
            <a:normAutofit/>
          </a:bodyPr>
          <a:lstStyle/>
          <a:p>
            <a:r>
              <a:rPr lang="en-US" dirty="0"/>
              <a:t>Architectural framework of NFV</a:t>
            </a:r>
            <a:endParaRPr lang="en-IN" dirty="0"/>
          </a:p>
        </p:txBody>
      </p:sp>
      <p:sp>
        <p:nvSpPr>
          <p:cNvPr id="3" name="Content Placeholder 2">
            <a:extLst>
              <a:ext uri="{FF2B5EF4-FFF2-40B4-BE49-F238E27FC236}">
                <a16:creationId xmlns:a16="http://schemas.microsoft.com/office/drawing/2014/main" id="{BFC3D6BE-69FB-4B9E-99C8-B10AF8D98E9D}"/>
              </a:ext>
            </a:extLst>
          </p:cNvPr>
          <p:cNvSpPr>
            <a:spLocks noGrp="1"/>
          </p:cNvSpPr>
          <p:nvPr>
            <p:ph idx="1"/>
          </p:nvPr>
        </p:nvSpPr>
        <p:spPr/>
        <p:txBody>
          <a:bodyPr/>
          <a:lstStyle/>
          <a:p>
            <a:pPr marL="0" indent="0">
              <a:buNone/>
            </a:pPr>
            <a:r>
              <a:rPr lang="en-US" dirty="0"/>
              <a:t>  The NFV consists of the following layers:</a:t>
            </a:r>
          </a:p>
          <a:p>
            <a:r>
              <a:rPr lang="en-US" dirty="0"/>
              <a:t>NFV Infrastructure (NFVI) layer</a:t>
            </a:r>
          </a:p>
          <a:p>
            <a:r>
              <a:rPr lang="en-US" dirty="0"/>
              <a:t>VNF layer</a:t>
            </a:r>
          </a:p>
          <a:p>
            <a:r>
              <a:rPr lang="en-US" dirty="0"/>
              <a:t>Operations/Business Support System (OSS/BSS) layer</a:t>
            </a:r>
          </a:p>
          <a:p>
            <a:r>
              <a:rPr lang="en-US" dirty="0"/>
              <a:t>Management and Orchestration (MANO) layer</a:t>
            </a:r>
            <a:endParaRPr lang="en-IN" dirty="0"/>
          </a:p>
        </p:txBody>
      </p:sp>
    </p:spTree>
    <p:extLst>
      <p:ext uri="{BB962C8B-B14F-4D97-AF65-F5344CB8AC3E}">
        <p14:creationId xmlns:p14="http://schemas.microsoft.com/office/powerpoint/2010/main" val="89175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BC46-2088-49B9-AE07-0CF4C199DD89}"/>
              </a:ext>
            </a:extLst>
          </p:cNvPr>
          <p:cNvSpPr>
            <a:spLocks noGrp="1"/>
          </p:cNvSpPr>
          <p:nvPr>
            <p:ph type="title"/>
          </p:nvPr>
        </p:nvSpPr>
        <p:spPr/>
        <p:txBody>
          <a:bodyPr>
            <a:normAutofit fontScale="90000"/>
          </a:bodyPr>
          <a:lstStyle/>
          <a:p>
            <a:r>
              <a:rPr lang="en-IN" dirty="0"/>
              <a:t>NFV reference architectural framework</a:t>
            </a:r>
          </a:p>
        </p:txBody>
      </p:sp>
      <p:pic>
        <p:nvPicPr>
          <p:cNvPr id="5" name="Content Placeholder 4">
            <a:extLst>
              <a:ext uri="{FF2B5EF4-FFF2-40B4-BE49-F238E27FC236}">
                <a16:creationId xmlns:a16="http://schemas.microsoft.com/office/drawing/2014/main" id="{1AD1B4B8-4471-4B6A-8491-A33E4477C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602464"/>
            <a:ext cx="7632848" cy="4980897"/>
          </a:xfrm>
        </p:spPr>
      </p:pic>
    </p:spTree>
    <p:extLst>
      <p:ext uri="{BB962C8B-B14F-4D97-AF65-F5344CB8AC3E}">
        <p14:creationId xmlns:p14="http://schemas.microsoft.com/office/powerpoint/2010/main" val="27820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DB4A-DDFD-4718-A51D-A883301319E4}"/>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581FAAB8-7ECA-46E5-A2AE-B1783ACEBF20}"/>
              </a:ext>
            </a:extLst>
          </p:cNvPr>
          <p:cNvSpPr>
            <a:spLocks noGrp="1"/>
          </p:cNvSpPr>
          <p:nvPr>
            <p:ph idx="1"/>
          </p:nvPr>
        </p:nvSpPr>
        <p:spPr/>
        <p:txBody>
          <a:bodyPr>
            <a:normAutofit fontScale="92500" lnSpcReduction="10000"/>
          </a:bodyPr>
          <a:lstStyle/>
          <a:p>
            <a:r>
              <a:rPr lang="en-IN" b="1" dirty="0"/>
              <a:t>NFVI layer</a:t>
            </a:r>
            <a:r>
              <a:rPr lang="en-IN" dirty="0"/>
              <a:t>: </a:t>
            </a:r>
            <a:r>
              <a:rPr lang="en-US" dirty="0"/>
              <a:t>Both physical and virtual resources reside at the NFVI layer. </a:t>
            </a:r>
          </a:p>
          <a:p>
            <a:pPr marL="0" indent="0">
              <a:buNone/>
            </a:pPr>
            <a:r>
              <a:rPr lang="en-US" b="1" dirty="0"/>
              <a:t>Virtualization layer </a:t>
            </a:r>
            <a:r>
              <a:rPr lang="en-US" dirty="0"/>
              <a:t>in NFVI is a virtual machine      manager or cloud operating system, which is used to virtualize the underlying physical network resources. </a:t>
            </a:r>
          </a:p>
          <a:p>
            <a:r>
              <a:rPr lang="en-US" b="1" dirty="0"/>
              <a:t>MANO layer : C</a:t>
            </a:r>
            <a:r>
              <a:rPr lang="en-US" dirty="0"/>
              <a:t>onsists of three functional blocks, which are </a:t>
            </a:r>
            <a:r>
              <a:rPr lang="en-US" dirty="0" err="1"/>
              <a:t>i</a:t>
            </a:r>
            <a:r>
              <a:rPr lang="en-US" dirty="0"/>
              <a:t>) Virtual Infrastructure Manager (VIM),</a:t>
            </a:r>
            <a:r>
              <a:rPr lang="en-IN" dirty="0"/>
              <a:t> ii)VNF Managers (VNFMs), iii) NFV Orchestrator (NFVO).</a:t>
            </a:r>
            <a:endParaRPr lang="en-US" dirty="0"/>
          </a:p>
          <a:p>
            <a:endParaRPr lang="en-IN" dirty="0"/>
          </a:p>
        </p:txBody>
      </p:sp>
    </p:spTree>
    <p:extLst>
      <p:ext uri="{BB962C8B-B14F-4D97-AF65-F5344CB8AC3E}">
        <p14:creationId xmlns:p14="http://schemas.microsoft.com/office/powerpoint/2010/main" val="399260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77F0-7BF6-4C22-84F7-2187044104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7A2964-7A93-4A1D-A8D8-9B2691D6AADE}"/>
              </a:ext>
            </a:extLst>
          </p:cNvPr>
          <p:cNvSpPr>
            <a:spLocks noGrp="1"/>
          </p:cNvSpPr>
          <p:nvPr>
            <p:ph idx="1"/>
          </p:nvPr>
        </p:nvSpPr>
        <p:spPr/>
        <p:txBody>
          <a:bodyPr>
            <a:normAutofit fontScale="92500" lnSpcReduction="10000"/>
          </a:bodyPr>
          <a:lstStyle/>
          <a:p>
            <a:r>
              <a:rPr lang="en-IN" dirty="0"/>
              <a:t>NFVO </a:t>
            </a:r>
            <a:r>
              <a:rPr lang="en-US" dirty="0"/>
              <a:t>is responsible for lifecycle management of network services, management of global resources, network service deployment templates preparation, VNF packages management and their authenticity and integrity, infrastructure resource requests validation and authorization, network service instances performance and policy management, and integrity and visibility of network service instances management.</a:t>
            </a:r>
            <a:endParaRPr lang="en-IN" dirty="0"/>
          </a:p>
        </p:txBody>
      </p:sp>
    </p:spTree>
    <p:extLst>
      <p:ext uri="{BB962C8B-B14F-4D97-AF65-F5344CB8AC3E}">
        <p14:creationId xmlns:p14="http://schemas.microsoft.com/office/powerpoint/2010/main" val="186062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B8E5-6DD3-4F38-A26C-CF8C705524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626FFD-43CE-46E5-917E-64BB1948463A}"/>
              </a:ext>
            </a:extLst>
          </p:cNvPr>
          <p:cNvSpPr>
            <a:spLocks noGrp="1"/>
          </p:cNvSpPr>
          <p:nvPr>
            <p:ph idx="1"/>
          </p:nvPr>
        </p:nvSpPr>
        <p:spPr/>
        <p:txBody>
          <a:bodyPr/>
          <a:lstStyle/>
          <a:p>
            <a:r>
              <a:rPr lang="en-US" dirty="0"/>
              <a:t>VNFM controls and manages the lifecycle management of VNF instances and element managers. </a:t>
            </a:r>
          </a:p>
          <a:p>
            <a:r>
              <a:rPr lang="en-US" dirty="0"/>
              <a:t>VIM controls and manages the infrastructure resources, lifecycle management of software images, collection of performance and fault information of hardware and software resources.</a:t>
            </a:r>
          </a:p>
          <a:p>
            <a:endParaRPr lang="en-IN" dirty="0"/>
          </a:p>
        </p:txBody>
      </p:sp>
    </p:spTree>
    <p:extLst>
      <p:ext uri="{BB962C8B-B14F-4D97-AF65-F5344CB8AC3E}">
        <p14:creationId xmlns:p14="http://schemas.microsoft.com/office/powerpoint/2010/main" val="325481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8F45-FCE8-4439-909A-9BD9812804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4574DC-F1B7-4485-8F22-84D4870BAD82}"/>
              </a:ext>
            </a:extLst>
          </p:cNvPr>
          <p:cNvSpPr>
            <a:spLocks noGrp="1"/>
          </p:cNvSpPr>
          <p:nvPr>
            <p:ph idx="1"/>
          </p:nvPr>
        </p:nvSpPr>
        <p:spPr/>
        <p:txBody>
          <a:bodyPr/>
          <a:lstStyle/>
          <a:p>
            <a:r>
              <a:rPr lang="en-US" b="1" dirty="0"/>
              <a:t>VNF layer – </a:t>
            </a:r>
            <a:r>
              <a:rPr lang="en-US" dirty="0"/>
              <a:t>Handles the Virtual Network </a:t>
            </a:r>
            <a:r>
              <a:rPr lang="en-US" dirty="0" err="1"/>
              <a:t>Fuctions</a:t>
            </a:r>
            <a:r>
              <a:rPr lang="en-US" dirty="0"/>
              <a:t>.</a:t>
            </a:r>
            <a:endParaRPr lang="en-US" b="1" dirty="0"/>
          </a:p>
          <a:p>
            <a:r>
              <a:rPr lang="en-US" b="1" dirty="0"/>
              <a:t>Operations/Business Support System (OSS/BSS) layer-</a:t>
            </a:r>
            <a:r>
              <a:rPr lang="en-US" dirty="0"/>
              <a:t> takes care of the business or operations related activities.</a:t>
            </a:r>
          </a:p>
          <a:p>
            <a:endParaRPr lang="en-IN" dirty="0"/>
          </a:p>
        </p:txBody>
      </p:sp>
    </p:spTree>
    <p:extLst>
      <p:ext uri="{BB962C8B-B14F-4D97-AF65-F5344CB8AC3E}">
        <p14:creationId xmlns:p14="http://schemas.microsoft.com/office/powerpoint/2010/main" val="90342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First Generation (1G) mobile communication network was developed to provide voice service over an analogue network, but without roaming and security features.</a:t>
            </a:r>
          </a:p>
          <a:p>
            <a:r>
              <a:rPr lang="en-US" dirty="0"/>
              <a:t>Second Generation (2G) mobile network was developed to provide voice service over a digital network with roaming and sufficient security features, and enabled short message service and minimum data service.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EB0C-AADF-4764-9416-0C59336F7DD5}"/>
              </a:ext>
            </a:extLst>
          </p:cNvPr>
          <p:cNvSpPr>
            <a:spLocks noGrp="1"/>
          </p:cNvSpPr>
          <p:nvPr>
            <p:ph type="title"/>
          </p:nvPr>
        </p:nvSpPr>
        <p:spPr/>
        <p:txBody>
          <a:bodyPr/>
          <a:lstStyle/>
          <a:p>
            <a:r>
              <a:rPr lang="en-IN" dirty="0"/>
              <a:t>Software defined Networking</a:t>
            </a:r>
          </a:p>
        </p:txBody>
      </p:sp>
      <p:sp>
        <p:nvSpPr>
          <p:cNvPr id="3" name="Content Placeholder 2">
            <a:extLst>
              <a:ext uri="{FF2B5EF4-FFF2-40B4-BE49-F238E27FC236}">
                <a16:creationId xmlns:a16="http://schemas.microsoft.com/office/drawing/2014/main" id="{98F2C40D-F953-4B0C-9B2D-2E144FA826FC}"/>
              </a:ext>
            </a:extLst>
          </p:cNvPr>
          <p:cNvSpPr>
            <a:spLocks noGrp="1"/>
          </p:cNvSpPr>
          <p:nvPr>
            <p:ph idx="1"/>
          </p:nvPr>
        </p:nvSpPr>
        <p:spPr/>
        <p:txBody>
          <a:bodyPr/>
          <a:lstStyle/>
          <a:p>
            <a:pPr marL="0" indent="0">
              <a:buNone/>
            </a:pPr>
            <a:r>
              <a:rPr lang="en-US" dirty="0"/>
              <a:t>SDN changes the management view of networks by separating the control plane function from the forwarding devices (data plane). The separated control plane function is centralized logically to control multiple networking devices with the help of one or more SDN controllers. SDN enables more flexibility and easy network management.</a:t>
            </a:r>
            <a:endParaRPr lang="en-IN" dirty="0"/>
          </a:p>
        </p:txBody>
      </p:sp>
    </p:spTree>
    <p:extLst>
      <p:ext uri="{BB962C8B-B14F-4D97-AF65-F5344CB8AC3E}">
        <p14:creationId xmlns:p14="http://schemas.microsoft.com/office/powerpoint/2010/main" val="501443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F306-32F0-4842-AE77-A131BDF4E48F}"/>
              </a:ext>
            </a:extLst>
          </p:cNvPr>
          <p:cNvSpPr>
            <a:spLocks noGrp="1"/>
          </p:cNvSpPr>
          <p:nvPr>
            <p:ph type="title"/>
          </p:nvPr>
        </p:nvSpPr>
        <p:spPr/>
        <p:txBody>
          <a:bodyPr/>
          <a:lstStyle/>
          <a:p>
            <a:r>
              <a:rPr lang="en-IN" dirty="0"/>
              <a:t>SDN architectural framework </a:t>
            </a:r>
          </a:p>
        </p:txBody>
      </p:sp>
      <p:pic>
        <p:nvPicPr>
          <p:cNvPr id="5" name="Content Placeholder 4">
            <a:extLst>
              <a:ext uri="{FF2B5EF4-FFF2-40B4-BE49-F238E27FC236}">
                <a16:creationId xmlns:a16="http://schemas.microsoft.com/office/drawing/2014/main" id="{1AA80980-452C-4332-B19E-18C199922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976" y="2092936"/>
            <a:ext cx="7044432" cy="4144375"/>
          </a:xfrm>
        </p:spPr>
      </p:pic>
    </p:spTree>
    <p:extLst>
      <p:ext uri="{BB962C8B-B14F-4D97-AF65-F5344CB8AC3E}">
        <p14:creationId xmlns:p14="http://schemas.microsoft.com/office/powerpoint/2010/main" val="3113904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8FB8-0289-4FF9-B2DC-714347F8A5C8}"/>
              </a:ext>
            </a:extLst>
          </p:cNvPr>
          <p:cNvSpPr>
            <a:spLocks noGrp="1"/>
          </p:cNvSpPr>
          <p:nvPr>
            <p:ph type="title"/>
          </p:nvPr>
        </p:nvSpPr>
        <p:spPr/>
        <p:txBody>
          <a:bodyPr/>
          <a:lstStyle/>
          <a:p>
            <a:r>
              <a:rPr lang="en-IN" dirty="0"/>
              <a:t>Different layers of SDN</a:t>
            </a:r>
          </a:p>
        </p:txBody>
      </p:sp>
      <p:sp>
        <p:nvSpPr>
          <p:cNvPr id="3" name="Content Placeholder 2">
            <a:extLst>
              <a:ext uri="{FF2B5EF4-FFF2-40B4-BE49-F238E27FC236}">
                <a16:creationId xmlns:a16="http://schemas.microsoft.com/office/drawing/2014/main" id="{BFDC67A7-9FF7-40D1-9B45-2A84D3F69E4F}"/>
              </a:ext>
            </a:extLst>
          </p:cNvPr>
          <p:cNvSpPr>
            <a:spLocks noGrp="1"/>
          </p:cNvSpPr>
          <p:nvPr>
            <p:ph idx="1"/>
          </p:nvPr>
        </p:nvSpPr>
        <p:spPr/>
        <p:txBody>
          <a:bodyPr>
            <a:normAutofit fontScale="85000" lnSpcReduction="20000"/>
          </a:bodyPr>
          <a:lstStyle/>
          <a:p>
            <a:r>
              <a:rPr lang="en-US" dirty="0"/>
              <a:t> </a:t>
            </a:r>
            <a:r>
              <a:rPr lang="en-US" b="1" dirty="0"/>
              <a:t>Application layer - </a:t>
            </a:r>
            <a:r>
              <a:rPr lang="en-US" dirty="0"/>
              <a:t>hosts applications and relays information between the controller and the applications and policy engines via northbound interface</a:t>
            </a:r>
          </a:p>
          <a:p>
            <a:r>
              <a:rPr lang="en-US" b="1" dirty="0"/>
              <a:t>Controller layer - </a:t>
            </a:r>
            <a:r>
              <a:rPr lang="en-US" dirty="0"/>
              <a:t>acts as a network operating system enables network management and control, automation, and policy enforcement across physical and virtual environments</a:t>
            </a:r>
          </a:p>
          <a:p>
            <a:r>
              <a:rPr lang="en-US" b="1" dirty="0"/>
              <a:t>Infrastructure layer- </a:t>
            </a:r>
            <a:r>
              <a:rPr lang="en-US" dirty="0"/>
              <a:t>consists of physical networking devices (e.g., routers, switches, and firewall), and it relays information between the controller and the individual networking device via southbound interface. </a:t>
            </a:r>
            <a:endParaRPr lang="en-IN" dirty="0"/>
          </a:p>
        </p:txBody>
      </p:sp>
    </p:spTree>
    <p:extLst>
      <p:ext uri="{BB962C8B-B14F-4D97-AF65-F5344CB8AC3E}">
        <p14:creationId xmlns:p14="http://schemas.microsoft.com/office/powerpoint/2010/main" val="196926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12ED-BA05-40BC-9326-F1E3E0466E08}"/>
              </a:ext>
            </a:extLst>
          </p:cNvPr>
          <p:cNvSpPr>
            <a:spLocks noGrp="1"/>
          </p:cNvSpPr>
          <p:nvPr>
            <p:ph type="title"/>
          </p:nvPr>
        </p:nvSpPr>
        <p:spPr/>
        <p:txBody>
          <a:bodyPr/>
          <a:lstStyle/>
          <a:p>
            <a:r>
              <a:rPr lang="en-IN" dirty="0"/>
              <a:t>Service Function Chaining</a:t>
            </a:r>
          </a:p>
        </p:txBody>
      </p:sp>
      <p:sp>
        <p:nvSpPr>
          <p:cNvPr id="3" name="Content Placeholder 2">
            <a:extLst>
              <a:ext uri="{FF2B5EF4-FFF2-40B4-BE49-F238E27FC236}">
                <a16:creationId xmlns:a16="http://schemas.microsoft.com/office/drawing/2014/main" id="{1533AC34-20DE-435F-9DC1-79E30DE60BC9}"/>
              </a:ext>
            </a:extLst>
          </p:cNvPr>
          <p:cNvSpPr>
            <a:spLocks noGrp="1"/>
          </p:cNvSpPr>
          <p:nvPr>
            <p:ph idx="1"/>
          </p:nvPr>
        </p:nvSpPr>
        <p:spPr/>
        <p:txBody>
          <a:bodyPr>
            <a:normAutofit fontScale="77500" lnSpcReduction="20000"/>
          </a:bodyPr>
          <a:lstStyle/>
          <a:p>
            <a:r>
              <a:rPr lang="en-US" dirty="0"/>
              <a:t>A Service chain is created to deliver service by deploying the required network functions and connecting them in a sequential order to steer the traffic through them.</a:t>
            </a:r>
          </a:p>
          <a:p>
            <a:r>
              <a:rPr lang="en-US" dirty="0"/>
              <a:t>Service Function Chaining (SFC) is a mechanism that allows various network functions to be connected in an ordered form to create a service enabling carriers in dynamic manner by using the features of NFV and SDN.</a:t>
            </a:r>
          </a:p>
          <a:p>
            <a:r>
              <a:rPr lang="en-US" dirty="0"/>
              <a:t>In NFV/SDN enabled 5G networks, SFC can be constructed to provide a specific service by instantiating a set of VNFs (e.g., firewall, network address translator, load balancer, and mobile gateway functions) and steering the traffic flows through them in an ordered manner.</a:t>
            </a:r>
            <a:endParaRPr lang="en-IN" dirty="0"/>
          </a:p>
        </p:txBody>
      </p:sp>
    </p:spTree>
    <p:extLst>
      <p:ext uri="{BB962C8B-B14F-4D97-AF65-F5344CB8AC3E}">
        <p14:creationId xmlns:p14="http://schemas.microsoft.com/office/powerpoint/2010/main" val="355758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202D-D49C-477F-AFCE-BC1146ACAA36}"/>
              </a:ext>
            </a:extLst>
          </p:cNvPr>
          <p:cNvSpPr>
            <a:spLocks noGrp="1"/>
          </p:cNvSpPr>
          <p:nvPr>
            <p:ph type="title"/>
          </p:nvPr>
        </p:nvSpPr>
        <p:spPr/>
        <p:txBody>
          <a:bodyPr/>
          <a:lstStyle/>
          <a:p>
            <a:r>
              <a:rPr lang="en-US" dirty="0"/>
              <a:t>VNF mapping and SFC construction</a:t>
            </a:r>
            <a:endParaRPr lang="en-IN" dirty="0"/>
          </a:p>
        </p:txBody>
      </p:sp>
      <p:pic>
        <p:nvPicPr>
          <p:cNvPr id="5" name="Content Placeholder 4">
            <a:extLst>
              <a:ext uri="{FF2B5EF4-FFF2-40B4-BE49-F238E27FC236}">
                <a16:creationId xmlns:a16="http://schemas.microsoft.com/office/drawing/2014/main" id="{8476697F-7C6E-4E21-8641-BE4E10095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190" y="1764398"/>
            <a:ext cx="7207620" cy="4197566"/>
          </a:xfrm>
        </p:spPr>
      </p:pic>
    </p:spTree>
    <p:extLst>
      <p:ext uri="{BB962C8B-B14F-4D97-AF65-F5344CB8AC3E}">
        <p14:creationId xmlns:p14="http://schemas.microsoft.com/office/powerpoint/2010/main" val="1397257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A540-2465-4057-BE62-F559A54B7F3C}"/>
              </a:ext>
            </a:extLst>
          </p:cNvPr>
          <p:cNvSpPr>
            <a:spLocks noGrp="1"/>
          </p:cNvSpPr>
          <p:nvPr>
            <p:ph type="title"/>
          </p:nvPr>
        </p:nvSpPr>
        <p:spPr/>
        <p:txBody>
          <a:bodyPr/>
          <a:lstStyle/>
          <a:p>
            <a:r>
              <a:rPr lang="en-IN" dirty="0"/>
              <a:t>Network Slicing</a:t>
            </a:r>
          </a:p>
        </p:txBody>
      </p:sp>
      <p:sp>
        <p:nvSpPr>
          <p:cNvPr id="3" name="Content Placeholder 2">
            <a:extLst>
              <a:ext uri="{FF2B5EF4-FFF2-40B4-BE49-F238E27FC236}">
                <a16:creationId xmlns:a16="http://schemas.microsoft.com/office/drawing/2014/main" id="{CA5A4606-6196-4EA7-BEE5-E3C921BCE346}"/>
              </a:ext>
            </a:extLst>
          </p:cNvPr>
          <p:cNvSpPr>
            <a:spLocks noGrp="1"/>
          </p:cNvSpPr>
          <p:nvPr>
            <p:ph idx="1"/>
          </p:nvPr>
        </p:nvSpPr>
        <p:spPr/>
        <p:txBody>
          <a:bodyPr>
            <a:normAutofit lnSpcReduction="10000"/>
          </a:bodyPr>
          <a:lstStyle/>
          <a:p>
            <a:r>
              <a:rPr lang="en-US" dirty="0"/>
              <a:t>Network slicing allows network operators to create multiple dedicated virtual/logical networks (or slices) with the required functionality over a common network infrastructure, and each slice is an isolated and end-to-end virtual network that is tailored to meet the service requirements of a user.</a:t>
            </a:r>
          </a:p>
          <a:p>
            <a:r>
              <a:rPr lang="en-US" dirty="0"/>
              <a:t>Support multitude of use cases and new services.</a:t>
            </a:r>
            <a:endParaRPr lang="en-IN" dirty="0"/>
          </a:p>
        </p:txBody>
      </p:sp>
    </p:spTree>
    <p:extLst>
      <p:ext uri="{BB962C8B-B14F-4D97-AF65-F5344CB8AC3E}">
        <p14:creationId xmlns:p14="http://schemas.microsoft.com/office/powerpoint/2010/main" val="295037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0F13-7539-4E65-9134-2DBD9DA14BAC}"/>
              </a:ext>
            </a:extLst>
          </p:cNvPr>
          <p:cNvSpPr>
            <a:spLocks noGrp="1"/>
          </p:cNvSpPr>
          <p:nvPr>
            <p:ph type="title"/>
          </p:nvPr>
        </p:nvSpPr>
        <p:spPr/>
        <p:txBody>
          <a:bodyPr>
            <a:normAutofit fontScale="90000"/>
          </a:bodyPr>
          <a:lstStyle/>
          <a:p>
            <a:r>
              <a:rPr lang="en-US" dirty="0"/>
              <a:t>Network slices implemented on a single 5G infrastructure</a:t>
            </a:r>
            <a:endParaRPr lang="en-IN" dirty="0"/>
          </a:p>
        </p:txBody>
      </p:sp>
      <p:pic>
        <p:nvPicPr>
          <p:cNvPr id="5" name="Content Placeholder 4">
            <a:extLst>
              <a:ext uri="{FF2B5EF4-FFF2-40B4-BE49-F238E27FC236}">
                <a16:creationId xmlns:a16="http://schemas.microsoft.com/office/drawing/2014/main" id="{2EB54DBF-C792-4A48-BC6B-DE0FD35C9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276" y="1735822"/>
            <a:ext cx="6769448" cy="4254719"/>
          </a:xfrm>
        </p:spPr>
      </p:pic>
    </p:spTree>
    <p:extLst>
      <p:ext uri="{BB962C8B-B14F-4D97-AF65-F5344CB8AC3E}">
        <p14:creationId xmlns:p14="http://schemas.microsoft.com/office/powerpoint/2010/main" val="13203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777A-2645-45A7-8479-076DA0F1A3EA}"/>
              </a:ext>
            </a:extLst>
          </p:cNvPr>
          <p:cNvSpPr>
            <a:spLocks noGrp="1"/>
          </p:cNvSpPr>
          <p:nvPr>
            <p:ph type="title"/>
          </p:nvPr>
        </p:nvSpPr>
        <p:spPr/>
        <p:txBody>
          <a:bodyPr/>
          <a:lstStyle/>
          <a:p>
            <a:r>
              <a:rPr lang="en-IN" dirty="0"/>
              <a:t>Multi Access Edge Computing</a:t>
            </a:r>
          </a:p>
        </p:txBody>
      </p:sp>
      <p:sp>
        <p:nvSpPr>
          <p:cNvPr id="3" name="Content Placeholder 2">
            <a:extLst>
              <a:ext uri="{FF2B5EF4-FFF2-40B4-BE49-F238E27FC236}">
                <a16:creationId xmlns:a16="http://schemas.microsoft.com/office/drawing/2014/main" id="{6094CF5E-CF5C-451F-83FC-F1A00A40744D}"/>
              </a:ext>
            </a:extLst>
          </p:cNvPr>
          <p:cNvSpPr>
            <a:spLocks noGrp="1"/>
          </p:cNvSpPr>
          <p:nvPr>
            <p:ph idx="1"/>
          </p:nvPr>
        </p:nvSpPr>
        <p:spPr/>
        <p:txBody>
          <a:bodyPr>
            <a:normAutofit fontScale="77500" lnSpcReduction="20000"/>
          </a:bodyPr>
          <a:lstStyle/>
          <a:p>
            <a:r>
              <a:rPr lang="en-US" dirty="0"/>
              <a:t>MEC leverages the features of NFV, SDN, and network slicing to offer delay-sensitive services dynamically as per demand and it has emerged as one of the essential key players for 5G networks and beyond.</a:t>
            </a:r>
          </a:p>
          <a:p>
            <a:r>
              <a:rPr lang="en-US" dirty="0"/>
              <a:t>MEC is a network architectural model that brings computing, storage, and networking infrastructure closer to the end user or to where the data is generated.</a:t>
            </a:r>
          </a:p>
          <a:p>
            <a:r>
              <a:rPr lang="en-US" dirty="0"/>
              <a:t>MEC enables to implement MEC applications as software modules on top of virtualization infrastructure (e.g., NFVI), which is located in close proximity to the end user within the Radio Access Network (RAN). </a:t>
            </a:r>
            <a:endParaRPr lang="en-IN" dirty="0"/>
          </a:p>
        </p:txBody>
      </p:sp>
    </p:spTree>
    <p:extLst>
      <p:ext uri="{BB962C8B-B14F-4D97-AF65-F5344CB8AC3E}">
        <p14:creationId xmlns:p14="http://schemas.microsoft.com/office/powerpoint/2010/main" val="2469130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7B42-DF6A-44D8-929A-2D30285AC5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6B6593-410C-438C-BB21-16C898D57243}"/>
              </a:ext>
            </a:extLst>
          </p:cNvPr>
          <p:cNvSpPr>
            <a:spLocks noGrp="1"/>
          </p:cNvSpPr>
          <p:nvPr>
            <p:ph idx="1"/>
          </p:nvPr>
        </p:nvSpPr>
        <p:spPr/>
        <p:txBody>
          <a:bodyPr/>
          <a:lstStyle/>
          <a:p>
            <a:pPr marL="0" indent="0">
              <a:buNone/>
            </a:pPr>
            <a:r>
              <a:rPr lang="en-IN" dirty="0"/>
              <a:t>MEC has 3 levels:</a:t>
            </a:r>
          </a:p>
          <a:p>
            <a:r>
              <a:rPr lang="en-US" dirty="0"/>
              <a:t>system level</a:t>
            </a:r>
          </a:p>
          <a:p>
            <a:r>
              <a:rPr lang="en-US" dirty="0"/>
              <a:t>host level</a:t>
            </a:r>
          </a:p>
          <a:p>
            <a:r>
              <a:rPr lang="en-US" dirty="0"/>
              <a:t>network level</a:t>
            </a:r>
            <a:endParaRPr lang="en-IN" dirty="0"/>
          </a:p>
        </p:txBody>
      </p:sp>
    </p:spTree>
    <p:extLst>
      <p:ext uri="{BB962C8B-B14F-4D97-AF65-F5344CB8AC3E}">
        <p14:creationId xmlns:p14="http://schemas.microsoft.com/office/powerpoint/2010/main" val="653733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01ED-D53F-4FA5-AA79-CD617089F3F5}"/>
              </a:ext>
            </a:extLst>
          </p:cNvPr>
          <p:cNvSpPr>
            <a:spLocks noGrp="1"/>
          </p:cNvSpPr>
          <p:nvPr>
            <p:ph type="title"/>
          </p:nvPr>
        </p:nvSpPr>
        <p:spPr/>
        <p:txBody>
          <a:bodyPr/>
          <a:lstStyle/>
          <a:p>
            <a:r>
              <a:rPr lang="en-IN" dirty="0"/>
              <a:t>MEC Framework</a:t>
            </a:r>
          </a:p>
        </p:txBody>
      </p:sp>
      <p:pic>
        <p:nvPicPr>
          <p:cNvPr id="5" name="Content Placeholder 4">
            <a:extLst>
              <a:ext uri="{FF2B5EF4-FFF2-40B4-BE49-F238E27FC236}">
                <a16:creationId xmlns:a16="http://schemas.microsoft.com/office/drawing/2014/main" id="{E1A7F01C-D6A3-43D8-A5EC-8B8092303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600200"/>
            <a:ext cx="7344816" cy="4983162"/>
          </a:xfrm>
        </p:spPr>
      </p:pic>
    </p:spTree>
    <p:extLst>
      <p:ext uri="{BB962C8B-B14F-4D97-AF65-F5344CB8AC3E}">
        <p14:creationId xmlns:p14="http://schemas.microsoft.com/office/powerpoint/2010/main" val="6650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Third Generation (3G) mobile network was developed to support multimedia services and to enhance the data rate, service quality, and security.</a:t>
            </a:r>
          </a:p>
          <a:p>
            <a:r>
              <a:rPr lang="en-US" dirty="0"/>
              <a:t>Fourth Generation (4G) mobile network was developed to support high data rate demands, high mobility and network coverage, and had enhanced security.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E37B-9105-4EC5-8F2E-F2E57681C5A3}"/>
              </a:ext>
            </a:extLst>
          </p:cNvPr>
          <p:cNvSpPr>
            <a:spLocks noGrp="1"/>
          </p:cNvSpPr>
          <p:nvPr>
            <p:ph type="title"/>
          </p:nvPr>
        </p:nvSpPr>
        <p:spPr/>
        <p:txBody>
          <a:bodyPr/>
          <a:lstStyle/>
          <a:p>
            <a:r>
              <a:rPr lang="en-IN" dirty="0"/>
              <a:t>Functionality</a:t>
            </a:r>
          </a:p>
        </p:txBody>
      </p:sp>
      <p:sp>
        <p:nvSpPr>
          <p:cNvPr id="3" name="Content Placeholder 2">
            <a:extLst>
              <a:ext uri="{FF2B5EF4-FFF2-40B4-BE49-F238E27FC236}">
                <a16:creationId xmlns:a16="http://schemas.microsoft.com/office/drawing/2014/main" id="{C5404863-9F1F-4544-98E3-BE2BB3BA9A41}"/>
              </a:ext>
            </a:extLst>
          </p:cNvPr>
          <p:cNvSpPr>
            <a:spLocks noGrp="1"/>
          </p:cNvSpPr>
          <p:nvPr>
            <p:ph idx="1"/>
          </p:nvPr>
        </p:nvSpPr>
        <p:spPr/>
        <p:txBody>
          <a:bodyPr>
            <a:normAutofit fontScale="85000" lnSpcReduction="10000"/>
          </a:bodyPr>
          <a:lstStyle/>
          <a:p>
            <a:pPr marL="0" indent="0">
              <a:buNone/>
            </a:pPr>
            <a:r>
              <a:rPr lang="en-IN" b="1" dirty="0"/>
              <a:t>System level</a:t>
            </a:r>
            <a:r>
              <a:rPr lang="en-IN" dirty="0"/>
              <a:t>-</a:t>
            </a:r>
          </a:p>
          <a:p>
            <a:r>
              <a:rPr lang="en-IN" dirty="0"/>
              <a:t> MEC system level entity includes user devices, 3rd party customers (e.g., commercial enterprises), and MEC system level management functions (e.g., </a:t>
            </a:r>
            <a:r>
              <a:rPr lang="en-IN" b="1" dirty="0"/>
              <a:t>MEC Orchestrator (MECO) and NFVO</a:t>
            </a:r>
            <a:r>
              <a:rPr lang="en-IN" dirty="0"/>
              <a:t>). MEC system level management functions maintain an overall view of the deployed MEC hosts, available resources, available MEC services, and network topology.</a:t>
            </a:r>
          </a:p>
          <a:p>
            <a:r>
              <a:rPr lang="en-US" dirty="0"/>
              <a:t>MEC system level management functions coordinate with VIM and VNFM for lifecycle management of MEC applications and MEC platforms.</a:t>
            </a:r>
            <a:endParaRPr lang="en-IN" dirty="0"/>
          </a:p>
        </p:txBody>
      </p:sp>
    </p:spTree>
    <p:extLst>
      <p:ext uri="{BB962C8B-B14F-4D97-AF65-F5344CB8AC3E}">
        <p14:creationId xmlns:p14="http://schemas.microsoft.com/office/powerpoint/2010/main" val="92917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490B-768A-42D4-8E08-CE1F714D89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2D033C-4E6E-4B30-8558-75817798F19A}"/>
              </a:ext>
            </a:extLst>
          </p:cNvPr>
          <p:cNvSpPr>
            <a:spLocks noGrp="1"/>
          </p:cNvSpPr>
          <p:nvPr>
            <p:ph idx="1"/>
          </p:nvPr>
        </p:nvSpPr>
        <p:spPr/>
        <p:txBody>
          <a:bodyPr>
            <a:normAutofit lnSpcReduction="10000"/>
          </a:bodyPr>
          <a:lstStyle/>
          <a:p>
            <a:pPr marL="0" indent="0">
              <a:buNone/>
            </a:pPr>
            <a:r>
              <a:rPr lang="en-IN" b="1" dirty="0"/>
              <a:t>Host level-</a:t>
            </a:r>
          </a:p>
          <a:p>
            <a:r>
              <a:rPr lang="en-US" dirty="0"/>
              <a:t>MEC host level entity consists of MEC host level management and MEC host including MEC platform, MEC applications, and virtualization infrastructure.</a:t>
            </a:r>
            <a:endParaRPr lang="en-IN" dirty="0"/>
          </a:p>
          <a:p>
            <a:r>
              <a:rPr lang="en-US" dirty="0"/>
              <a:t>MEC host level management functions (e.g., VNFM and VIM) handle the management of the MEC specific functionality of a particular MEC host and the applications running on it.</a:t>
            </a:r>
            <a:endParaRPr lang="en-IN" dirty="0"/>
          </a:p>
        </p:txBody>
      </p:sp>
    </p:spTree>
    <p:extLst>
      <p:ext uri="{BB962C8B-B14F-4D97-AF65-F5344CB8AC3E}">
        <p14:creationId xmlns:p14="http://schemas.microsoft.com/office/powerpoint/2010/main" val="71458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2DDE-C7BD-4245-BA46-EC5E9F4822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57A2B4-5316-4239-A89F-F50E6B62DF51}"/>
              </a:ext>
            </a:extLst>
          </p:cNvPr>
          <p:cNvSpPr>
            <a:spLocks noGrp="1"/>
          </p:cNvSpPr>
          <p:nvPr>
            <p:ph idx="1"/>
          </p:nvPr>
        </p:nvSpPr>
        <p:spPr/>
        <p:txBody>
          <a:bodyPr/>
          <a:lstStyle/>
          <a:p>
            <a:pPr marL="0" indent="0">
              <a:buNone/>
            </a:pPr>
            <a:r>
              <a:rPr lang="en-IN" b="1" dirty="0"/>
              <a:t>Network level-</a:t>
            </a:r>
          </a:p>
          <a:p>
            <a:pPr marL="0" indent="0">
              <a:buNone/>
            </a:pPr>
            <a:r>
              <a:rPr lang="en-US" dirty="0"/>
              <a:t>MEC network level entity can consist of different networks which could be a subset of operator network or some external network which is allowed to provide service on behalf of the network operator.</a:t>
            </a:r>
            <a:endParaRPr lang="en-IN" dirty="0"/>
          </a:p>
        </p:txBody>
      </p:sp>
    </p:spTree>
    <p:extLst>
      <p:ext uri="{BB962C8B-B14F-4D97-AF65-F5344CB8AC3E}">
        <p14:creationId xmlns:p14="http://schemas.microsoft.com/office/powerpoint/2010/main" val="3297316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D509-2831-4E26-9841-A6EC5C5ADAFF}"/>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4198681-367E-4E4D-B260-8F39B58A5607}"/>
              </a:ext>
            </a:extLst>
          </p:cNvPr>
          <p:cNvSpPr>
            <a:spLocks noGrp="1"/>
          </p:cNvSpPr>
          <p:nvPr>
            <p:ph idx="1"/>
          </p:nvPr>
        </p:nvSpPr>
        <p:spPr/>
        <p:txBody>
          <a:bodyPr/>
          <a:lstStyle/>
          <a:p>
            <a:r>
              <a:rPr lang="en-US" dirty="0"/>
              <a:t>NFV and SDN support dynamic construction of SFC and network slices and change the way network functions/services are being deployed and managed.</a:t>
            </a:r>
            <a:endParaRPr lang="en-IN" dirty="0"/>
          </a:p>
        </p:txBody>
      </p:sp>
    </p:spTree>
    <p:extLst>
      <p:ext uri="{BB962C8B-B14F-4D97-AF65-F5344CB8AC3E}">
        <p14:creationId xmlns:p14="http://schemas.microsoft.com/office/powerpoint/2010/main" val="2556839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C0C1-0C14-46C3-88C0-434A47D7D4A7}"/>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F44899AB-63B9-4E26-92A8-2A28C73BF784}"/>
              </a:ext>
            </a:extLst>
          </p:cNvPr>
          <p:cNvSpPr>
            <a:spLocks noGrp="1"/>
          </p:cNvSpPr>
          <p:nvPr>
            <p:ph idx="1"/>
          </p:nvPr>
        </p:nvSpPr>
        <p:spPr/>
        <p:txBody>
          <a:bodyPr>
            <a:normAutofit fontScale="92500" lnSpcReduction="20000"/>
          </a:bodyPr>
          <a:lstStyle/>
          <a:p>
            <a:pPr marL="0" indent="0">
              <a:buNone/>
            </a:pPr>
            <a:r>
              <a:rPr lang="en-US" b="1" dirty="0"/>
              <a:t>Reliability and latency aspects of NFV/SDN enabled 5G networks: </a:t>
            </a:r>
          </a:p>
          <a:p>
            <a:r>
              <a:rPr lang="en-US" dirty="0"/>
              <a:t>Since network functionality is decoupled from the dedicated hardware appliances and hosted on the generalized servers/switches, </a:t>
            </a:r>
            <a:r>
              <a:rPr lang="en-US" u="sng" dirty="0"/>
              <a:t>logical network components or VNFs are more prone to failure </a:t>
            </a:r>
            <a:r>
              <a:rPr lang="en-US" dirty="0"/>
              <a:t>than physical network components.</a:t>
            </a:r>
            <a:endParaRPr lang="en-US" b="1" dirty="0"/>
          </a:p>
          <a:p>
            <a:r>
              <a:rPr lang="en-US" u="sng" dirty="0"/>
              <a:t>Failure of a single network component in an SFC </a:t>
            </a:r>
            <a:r>
              <a:rPr lang="en-US" dirty="0"/>
              <a:t>can break down the entire service chain and may lead to violation of Service Level Agreements (SLAs) and revenue loss.</a:t>
            </a:r>
            <a:endParaRPr lang="en-IN" b="1" dirty="0"/>
          </a:p>
        </p:txBody>
      </p:sp>
    </p:spTree>
    <p:extLst>
      <p:ext uri="{BB962C8B-B14F-4D97-AF65-F5344CB8AC3E}">
        <p14:creationId xmlns:p14="http://schemas.microsoft.com/office/powerpoint/2010/main" val="2505935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26A0-9948-4297-84E4-668E73C8D9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2C182D-9366-4A6E-9FFA-33D313F1CCA2}"/>
              </a:ext>
            </a:extLst>
          </p:cNvPr>
          <p:cNvSpPr>
            <a:spLocks noGrp="1"/>
          </p:cNvSpPr>
          <p:nvPr>
            <p:ph idx="1"/>
          </p:nvPr>
        </p:nvSpPr>
        <p:spPr/>
        <p:txBody>
          <a:bodyPr/>
          <a:lstStyle/>
          <a:p>
            <a:pPr marL="0" indent="0">
              <a:buNone/>
            </a:pPr>
            <a:r>
              <a:rPr lang="en-US" b="1" dirty="0"/>
              <a:t>Resiliency and latency aspects of NFV and MEC enabled 5G networks:</a:t>
            </a:r>
          </a:p>
          <a:p>
            <a:r>
              <a:rPr lang="en-US" dirty="0"/>
              <a:t>Delivering services within the stipulated time with high availability and service continuity.</a:t>
            </a:r>
          </a:p>
          <a:p>
            <a:r>
              <a:rPr lang="en-US" dirty="0"/>
              <a:t>Services failures and consequent downtimes may lead to economic losses, loss of reputation, and even loss of lives.</a:t>
            </a:r>
            <a:endParaRPr lang="en-US" b="1" dirty="0"/>
          </a:p>
          <a:p>
            <a:endParaRPr lang="en-IN" dirty="0"/>
          </a:p>
        </p:txBody>
      </p:sp>
    </p:spTree>
    <p:extLst>
      <p:ext uri="{BB962C8B-B14F-4D97-AF65-F5344CB8AC3E}">
        <p14:creationId xmlns:p14="http://schemas.microsoft.com/office/powerpoint/2010/main" val="399768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traditional mobile networks</a:t>
            </a:r>
          </a:p>
        </p:txBody>
      </p:sp>
      <p:sp>
        <p:nvSpPr>
          <p:cNvPr id="3" name="Content Placeholder 2"/>
          <p:cNvSpPr>
            <a:spLocks noGrp="1"/>
          </p:cNvSpPr>
          <p:nvPr>
            <p:ph idx="1"/>
          </p:nvPr>
        </p:nvSpPr>
        <p:spPr/>
        <p:txBody>
          <a:bodyPr>
            <a:normAutofit lnSpcReduction="10000"/>
          </a:bodyPr>
          <a:lstStyle/>
          <a:p>
            <a:r>
              <a:rPr lang="en-US" dirty="0"/>
              <a:t>long design </a:t>
            </a:r>
          </a:p>
          <a:p>
            <a:r>
              <a:rPr lang="en-US" dirty="0"/>
              <a:t>testing time to bring network functions to market</a:t>
            </a:r>
          </a:p>
          <a:p>
            <a:r>
              <a:rPr lang="en-US" dirty="0"/>
              <a:t>location dependent functionalities (i.e., migrating network functions is not an easy task without interrupting services), and not being able to support the required.</a:t>
            </a:r>
          </a:p>
          <a:p>
            <a:r>
              <a:rPr lang="en-US" dirty="0"/>
              <a:t>flexibility and scalability to meet the demands of communication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Ways to overcome the previous issues</a:t>
            </a:r>
          </a:p>
        </p:txBody>
      </p:sp>
      <p:sp>
        <p:nvSpPr>
          <p:cNvPr id="3" name="Content Placeholder 2"/>
          <p:cNvSpPr>
            <a:spLocks noGrp="1"/>
          </p:cNvSpPr>
          <p:nvPr>
            <p:ph idx="1"/>
          </p:nvPr>
        </p:nvSpPr>
        <p:spPr/>
        <p:txBody>
          <a:bodyPr>
            <a:normAutofit fontScale="77500" lnSpcReduction="20000"/>
          </a:bodyPr>
          <a:lstStyle/>
          <a:p>
            <a:r>
              <a:rPr lang="en-US" dirty="0"/>
              <a:t>Mobile communication networks should also support Internet of Things (</a:t>
            </a:r>
            <a:r>
              <a:rPr lang="en-US" dirty="0" err="1"/>
              <a:t>IoT</a:t>
            </a:r>
            <a:r>
              <a:rPr lang="en-US" dirty="0"/>
              <a:t>) devices, machine-to-machine, cyber-physical systems, device-to-device, and vehicle-to everything (vehicle, infrastructure, and pedestrian) communication functionalities in its architectural domain. </a:t>
            </a:r>
          </a:p>
          <a:p>
            <a:r>
              <a:rPr lang="en-US" dirty="0"/>
              <a:t>As the customers are no longer only human beings but also </a:t>
            </a:r>
            <a:r>
              <a:rPr lang="en-US" dirty="0" err="1"/>
              <a:t>IoT</a:t>
            </a:r>
            <a:r>
              <a:rPr lang="en-US" dirty="0"/>
              <a:t> devices such as cars/vehicles, consumer electronic items, machines, smart devices/sensors, the service requirements (e.g., data rate, availability, and latency) for different applications are highly heterogeneous and depends on the application/service type. So, the previous generations of mobile systems (2G, 3G, and 4G) is no longer suited to efficiently address the diverse service requests with heterogeneous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5G?</a:t>
            </a:r>
          </a:p>
        </p:txBody>
      </p:sp>
      <p:sp>
        <p:nvSpPr>
          <p:cNvPr id="3" name="Content Placeholder 2"/>
          <p:cNvSpPr>
            <a:spLocks noGrp="1"/>
          </p:cNvSpPr>
          <p:nvPr>
            <p:ph idx="1"/>
          </p:nvPr>
        </p:nvSpPr>
        <p:spPr/>
        <p:txBody>
          <a:bodyPr/>
          <a:lstStyle/>
          <a:p>
            <a:r>
              <a:rPr lang="en-US" dirty="0"/>
              <a:t>Network operators and service providers are moving towards 5G network:</a:t>
            </a:r>
          </a:p>
          <a:p>
            <a:r>
              <a:rPr lang="en-US" dirty="0"/>
              <a:t> to increase network flexibility</a:t>
            </a:r>
          </a:p>
          <a:p>
            <a:r>
              <a:rPr lang="en-US" dirty="0"/>
              <a:t>to meet future demands</a:t>
            </a:r>
          </a:p>
          <a:p>
            <a:r>
              <a:rPr lang="en-US" dirty="0"/>
              <a:t>to minimize CAPEX and OPEX</a:t>
            </a:r>
          </a:p>
          <a:p>
            <a:r>
              <a:rPr lang="en-US" dirty="0"/>
              <a:t>to increase revenue by supporting new use cases.</a:t>
            </a:r>
          </a:p>
          <a:p>
            <a:r>
              <a:rPr lang="en-US" dirty="0"/>
              <a:t>To reduce cost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of 5G</a:t>
            </a:r>
          </a:p>
        </p:txBody>
      </p:sp>
      <p:sp>
        <p:nvSpPr>
          <p:cNvPr id="3" name="Content Placeholder 2"/>
          <p:cNvSpPr>
            <a:spLocks noGrp="1"/>
          </p:cNvSpPr>
          <p:nvPr>
            <p:ph idx="1"/>
          </p:nvPr>
        </p:nvSpPr>
        <p:spPr/>
        <p:txBody>
          <a:bodyPr>
            <a:normAutofit fontScale="85000" lnSpcReduction="20000"/>
          </a:bodyPr>
          <a:lstStyle/>
          <a:p>
            <a:r>
              <a:rPr lang="en-US" dirty="0"/>
              <a:t>Enhanced multimedia services</a:t>
            </a:r>
          </a:p>
          <a:p>
            <a:r>
              <a:rPr lang="en-US" dirty="0"/>
              <a:t>very low latency</a:t>
            </a:r>
          </a:p>
          <a:p>
            <a:r>
              <a:rPr lang="en-US" dirty="0"/>
              <a:t>high reliability</a:t>
            </a:r>
          </a:p>
          <a:p>
            <a:r>
              <a:rPr lang="en-US" dirty="0"/>
              <a:t>energy saving</a:t>
            </a:r>
          </a:p>
          <a:p>
            <a:r>
              <a:rPr lang="en-US" dirty="0"/>
              <a:t>high spectrum efficiency</a:t>
            </a:r>
          </a:p>
          <a:p>
            <a:r>
              <a:rPr lang="en-US" dirty="0"/>
              <a:t>cost reduction</a:t>
            </a:r>
          </a:p>
          <a:p>
            <a:r>
              <a:rPr lang="en-US" dirty="0"/>
              <a:t>higher system capacity</a:t>
            </a:r>
          </a:p>
          <a:p>
            <a:r>
              <a:rPr lang="en-US" dirty="0"/>
              <a:t>high user density</a:t>
            </a:r>
          </a:p>
          <a:p>
            <a:r>
              <a:rPr lang="en-US" dirty="0"/>
              <a:t>high mobility</a:t>
            </a:r>
          </a:p>
          <a:p>
            <a:r>
              <a:rPr lang="en-US" dirty="0"/>
              <a:t>massive device connectivity.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5G</a:t>
            </a:r>
          </a:p>
        </p:txBody>
      </p:sp>
      <p:sp>
        <p:nvSpPr>
          <p:cNvPr id="3" name="Content Placeholder 2"/>
          <p:cNvSpPr>
            <a:spLocks noGrp="1"/>
          </p:cNvSpPr>
          <p:nvPr>
            <p:ph idx="1"/>
          </p:nvPr>
        </p:nvSpPr>
        <p:spPr/>
        <p:txBody>
          <a:bodyPr/>
          <a:lstStyle/>
          <a:p>
            <a:r>
              <a:rPr lang="en-US" dirty="0"/>
              <a:t>It offers new services and enhances the user satisfaction by providing seamless services along with the increased Quality of Experience (</a:t>
            </a:r>
            <a:r>
              <a:rPr lang="en-US" dirty="0" err="1"/>
              <a:t>QoE</a:t>
            </a:r>
            <a:r>
              <a:rPr lang="en-US" dirty="0"/>
              <a:t>).</a:t>
            </a:r>
          </a:p>
          <a:p>
            <a:r>
              <a:rPr lang="en-US" dirty="0"/>
              <a:t>It enables a fully mobile and connected society.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5G</a:t>
            </a:r>
          </a:p>
        </p:txBody>
      </p:sp>
      <p:sp>
        <p:nvSpPr>
          <p:cNvPr id="3" name="Content Placeholder 2"/>
          <p:cNvSpPr>
            <a:spLocks noGrp="1"/>
          </p:cNvSpPr>
          <p:nvPr>
            <p:ph idx="1"/>
          </p:nvPr>
        </p:nvSpPr>
        <p:spPr/>
        <p:txBody>
          <a:bodyPr>
            <a:normAutofit fontScale="92500"/>
          </a:bodyPr>
          <a:lstStyle/>
          <a:p>
            <a:r>
              <a:rPr lang="en-US" dirty="0"/>
              <a:t>Enhanced Mobile Broadband (</a:t>
            </a:r>
            <a:r>
              <a:rPr lang="en-US" dirty="0" err="1"/>
              <a:t>eMBB</a:t>
            </a:r>
            <a:r>
              <a:rPr lang="en-US" dirty="0"/>
              <a:t>)- Enables to provide very high data rate services on demand.</a:t>
            </a:r>
          </a:p>
          <a:p>
            <a:r>
              <a:rPr lang="en-US" dirty="0"/>
              <a:t>Ultra-Reliable and Low Latency Communications(URLLC)- Enables to provide latency sensitive and high reliable applications with remote control capabilities.</a:t>
            </a:r>
          </a:p>
          <a:p>
            <a:r>
              <a:rPr lang="en-US" dirty="0"/>
              <a:t>Massive Machine Type Communications (</a:t>
            </a:r>
            <a:r>
              <a:rPr lang="en-US" dirty="0" err="1"/>
              <a:t>mMTC</a:t>
            </a:r>
            <a:r>
              <a:rPr lang="en-US"/>
              <a:t>)- Enables </a:t>
            </a:r>
            <a:r>
              <a:rPr lang="en-US" dirty="0"/>
              <a:t>to connect billions of </a:t>
            </a:r>
            <a:r>
              <a:rPr lang="en-US" dirty="0" err="1"/>
              <a:t>IoT</a:t>
            </a:r>
            <a:r>
              <a:rPr lang="en-US" dirty="0"/>
              <a:t> devices.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1790</Words>
  <Application>Microsoft Office PowerPoint</Application>
  <PresentationFormat>On-screen Show (4:3)</PresentationFormat>
  <Paragraphs>120</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Towards Optimal Placement of Virtual Network Functions for Reliable and Delay Guaranteed Communications in 5G Networks</vt:lpstr>
      <vt:lpstr>Introduction</vt:lpstr>
      <vt:lpstr>PowerPoint Presentation</vt:lpstr>
      <vt:lpstr>Limitations of traditional mobile networks</vt:lpstr>
      <vt:lpstr>Ways to overcome the previous issues</vt:lpstr>
      <vt:lpstr>Why 5G?</vt:lpstr>
      <vt:lpstr>Utility of 5G</vt:lpstr>
      <vt:lpstr>Characteristics of 5G</vt:lpstr>
      <vt:lpstr>Categories of 5G</vt:lpstr>
      <vt:lpstr>PowerPoint Presentation</vt:lpstr>
      <vt:lpstr>Requirements of 5G</vt:lpstr>
      <vt:lpstr>PowerPoint Presentation</vt:lpstr>
      <vt:lpstr>Network Functions Virtualization</vt:lpstr>
      <vt:lpstr>Architectural framework of NFV</vt:lpstr>
      <vt:lpstr>NFV reference architectural framework</vt:lpstr>
      <vt:lpstr>Functions</vt:lpstr>
      <vt:lpstr>PowerPoint Presentation</vt:lpstr>
      <vt:lpstr>PowerPoint Presentation</vt:lpstr>
      <vt:lpstr>PowerPoint Presentation</vt:lpstr>
      <vt:lpstr>Software defined Networking</vt:lpstr>
      <vt:lpstr>SDN architectural framework </vt:lpstr>
      <vt:lpstr>Different layers of SDN</vt:lpstr>
      <vt:lpstr>Service Function Chaining</vt:lpstr>
      <vt:lpstr>VNF mapping and SFC construction</vt:lpstr>
      <vt:lpstr>Network Slicing</vt:lpstr>
      <vt:lpstr>Network slices implemented on a single 5G infrastructure</vt:lpstr>
      <vt:lpstr>Multi Access Edge Computing</vt:lpstr>
      <vt:lpstr>PowerPoint Presentation</vt:lpstr>
      <vt:lpstr>MEC Framework</vt:lpstr>
      <vt:lpstr>Functionality</vt:lpstr>
      <vt:lpstr>PowerPoint Presentation</vt:lpstr>
      <vt:lpstr>PowerPoint Presentation</vt:lpstr>
      <vt:lpstr>Motivation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Optimal Placement of Virtual Network Functions for Reliable and Delay Guaranteed Communications in 5G Networks</dc:title>
  <dc:creator>Win10</dc:creator>
  <cp:lastModifiedBy>Sreyashi Mukherjee</cp:lastModifiedBy>
  <cp:revision>101</cp:revision>
  <dcterms:created xsi:type="dcterms:W3CDTF">2022-03-17T06:04:34Z</dcterms:created>
  <dcterms:modified xsi:type="dcterms:W3CDTF">2022-03-24T07:59:15Z</dcterms:modified>
</cp:coreProperties>
</file>