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5" r:id="rId4"/>
    <p:sldId id="277" r:id="rId5"/>
    <p:sldId id="280" r:id="rId6"/>
    <p:sldId id="279" r:id="rId7"/>
    <p:sldId id="281" r:id="rId8"/>
    <p:sldId id="283" r:id="rId9"/>
    <p:sldId id="284" r:id="rId10"/>
    <p:sldId id="285"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99F68-C987-F10D-70DE-C1DB98E96C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3BB2F5-057A-1A00-E760-26B011F7E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D80686-31B4-4DC6-D2A0-9D24FA3E243F}"/>
              </a:ext>
            </a:extLst>
          </p:cNvPr>
          <p:cNvSpPr>
            <a:spLocks noGrp="1"/>
          </p:cNvSpPr>
          <p:nvPr>
            <p:ph type="dt" sz="half" idx="10"/>
          </p:nvPr>
        </p:nvSpPr>
        <p:spPr/>
        <p:txBody>
          <a:bodyPr/>
          <a:lstStyle/>
          <a:p>
            <a:fld id="{A039CD18-0870-45C6-B423-1B232CEE90E6}" type="datetimeFigureOut">
              <a:rPr lang="en-IN" smtClean="0"/>
              <a:t>23-05-2022</a:t>
            </a:fld>
            <a:endParaRPr lang="en-IN"/>
          </a:p>
        </p:txBody>
      </p:sp>
      <p:sp>
        <p:nvSpPr>
          <p:cNvPr id="5" name="Footer Placeholder 4">
            <a:extLst>
              <a:ext uri="{FF2B5EF4-FFF2-40B4-BE49-F238E27FC236}">
                <a16:creationId xmlns:a16="http://schemas.microsoft.com/office/drawing/2014/main" id="{00A93B50-0CD9-52EF-E40F-EA09BE6BAE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CCF603-B03D-BDAB-264C-5CCEA1980F3E}"/>
              </a:ext>
            </a:extLst>
          </p:cNvPr>
          <p:cNvSpPr>
            <a:spLocks noGrp="1"/>
          </p:cNvSpPr>
          <p:nvPr>
            <p:ph type="sldNum" sz="quarter" idx="12"/>
          </p:nvPr>
        </p:nvSpPr>
        <p:spPr/>
        <p:txBody>
          <a:bodyPr/>
          <a:lstStyle/>
          <a:p>
            <a:fld id="{343D25AC-65E7-4950-B86D-2512F6A59DA6}" type="slidenum">
              <a:rPr lang="en-IN" smtClean="0"/>
              <a:t>‹#›</a:t>
            </a:fld>
            <a:endParaRPr lang="en-IN"/>
          </a:p>
        </p:txBody>
      </p:sp>
    </p:spTree>
    <p:extLst>
      <p:ext uri="{BB962C8B-B14F-4D97-AF65-F5344CB8AC3E}">
        <p14:creationId xmlns:p14="http://schemas.microsoft.com/office/powerpoint/2010/main" val="307888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CE63-8CD6-2944-234C-FCF87BC259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D6EDB-3630-11D9-4A4B-5B63F43E1C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B59434-25FF-5469-FCF0-E23FCBB49E46}"/>
              </a:ext>
            </a:extLst>
          </p:cNvPr>
          <p:cNvSpPr>
            <a:spLocks noGrp="1"/>
          </p:cNvSpPr>
          <p:nvPr>
            <p:ph type="dt" sz="half" idx="10"/>
          </p:nvPr>
        </p:nvSpPr>
        <p:spPr/>
        <p:txBody>
          <a:bodyPr/>
          <a:lstStyle/>
          <a:p>
            <a:fld id="{A039CD18-0870-45C6-B423-1B232CEE90E6}" type="datetimeFigureOut">
              <a:rPr lang="en-IN" smtClean="0"/>
              <a:t>23-05-2022</a:t>
            </a:fld>
            <a:endParaRPr lang="en-IN"/>
          </a:p>
        </p:txBody>
      </p:sp>
      <p:sp>
        <p:nvSpPr>
          <p:cNvPr id="5" name="Footer Placeholder 4">
            <a:extLst>
              <a:ext uri="{FF2B5EF4-FFF2-40B4-BE49-F238E27FC236}">
                <a16:creationId xmlns:a16="http://schemas.microsoft.com/office/drawing/2014/main" id="{959D4899-A2F2-F3D4-F237-6562FE7978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733E0-CE5E-4F06-E2E3-23857EE0D205}"/>
              </a:ext>
            </a:extLst>
          </p:cNvPr>
          <p:cNvSpPr>
            <a:spLocks noGrp="1"/>
          </p:cNvSpPr>
          <p:nvPr>
            <p:ph type="sldNum" sz="quarter" idx="12"/>
          </p:nvPr>
        </p:nvSpPr>
        <p:spPr/>
        <p:txBody>
          <a:bodyPr/>
          <a:lstStyle/>
          <a:p>
            <a:fld id="{343D25AC-65E7-4950-B86D-2512F6A59DA6}" type="slidenum">
              <a:rPr lang="en-IN" smtClean="0"/>
              <a:t>‹#›</a:t>
            </a:fld>
            <a:endParaRPr lang="en-IN"/>
          </a:p>
        </p:txBody>
      </p:sp>
    </p:spTree>
    <p:extLst>
      <p:ext uri="{BB962C8B-B14F-4D97-AF65-F5344CB8AC3E}">
        <p14:creationId xmlns:p14="http://schemas.microsoft.com/office/powerpoint/2010/main" val="150093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105881-D2EF-691B-AC43-449CF2A1C0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B1C5E1-4C7F-C9E6-DF74-23B17281D9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7B3F0F-1F8B-530A-713D-7664623FEAFD}"/>
              </a:ext>
            </a:extLst>
          </p:cNvPr>
          <p:cNvSpPr>
            <a:spLocks noGrp="1"/>
          </p:cNvSpPr>
          <p:nvPr>
            <p:ph type="dt" sz="half" idx="10"/>
          </p:nvPr>
        </p:nvSpPr>
        <p:spPr/>
        <p:txBody>
          <a:bodyPr/>
          <a:lstStyle/>
          <a:p>
            <a:fld id="{A039CD18-0870-45C6-B423-1B232CEE90E6}" type="datetimeFigureOut">
              <a:rPr lang="en-IN" smtClean="0"/>
              <a:t>23-05-2022</a:t>
            </a:fld>
            <a:endParaRPr lang="en-IN"/>
          </a:p>
        </p:txBody>
      </p:sp>
      <p:sp>
        <p:nvSpPr>
          <p:cNvPr id="5" name="Footer Placeholder 4">
            <a:extLst>
              <a:ext uri="{FF2B5EF4-FFF2-40B4-BE49-F238E27FC236}">
                <a16:creationId xmlns:a16="http://schemas.microsoft.com/office/drawing/2014/main" id="{93FF99B1-9354-9B3C-25A0-0B7D58F400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6AB392-E63F-2F5B-30C0-5A9626E51EE9}"/>
              </a:ext>
            </a:extLst>
          </p:cNvPr>
          <p:cNvSpPr>
            <a:spLocks noGrp="1"/>
          </p:cNvSpPr>
          <p:nvPr>
            <p:ph type="sldNum" sz="quarter" idx="12"/>
          </p:nvPr>
        </p:nvSpPr>
        <p:spPr/>
        <p:txBody>
          <a:bodyPr/>
          <a:lstStyle/>
          <a:p>
            <a:fld id="{343D25AC-65E7-4950-B86D-2512F6A59DA6}" type="slidenum">
              <a:rPr lang="en-IN" smtClean="0"/>
              <a:t>‹#›</a:t>
            </a:fld>
            <a:endParaRPr lang="en-IN"/>
          </a:p>
        </p:txBody>
      </p:sp>
    </p:spTree>
    <p:extLst>
      <p:ext uri="{BB962C8B-B14F-4D97-AF65-F5344CB8AC3E}">
        <p14:creationId xmlns:p14="http://schemas.microsoft.com/office/powerpoint/2010/main" val="343444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B063-FABC-A53A-AF9F-B81094E957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898F30-DCAB-68A3-024C-37D1A13F5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91EA97-A140-6A70-925A-C0F7FE0FA6BB}"/>
              </a:ext>
            </a:extLst>
          </p:cNvPr>
          <p:cNvSpPr>
            <a:spLocks noGrp="1"/>
          </p:cNvSpPr>
          <p:nvPr>
            <p:ph type="dt" sz="half" idx="10"/>
          </p:nvPr>
        </p:nvSpPr>
        <p:spPr/>
        <p:txBody>
          <a:bodyPr/>
          <a:lstStyle/>
          <a:p>
            <a:fld id="{A039CD18-0870-45C6-B423-1B232CEE90E6}" type="datetimeFigureOut">
              <a:rPr lang="en-IN" smtClean="0"/>
              <a:t>23-05-2022</a:t>
            </a:fld>
            <a:endParaRPr lang="en-IN"/>
          </a:p>
        </p:txBody>
      </p:sp>
      <p:sp>
        <p:nvSpPr>
          <p:cNvPr id="5" name="Footer Placeholder 4">
            <a:extLst>
              <a:ext uri="{FF2B5EF4-FFF2-40B4-BE49-F238E27FC236}">
                <a16:creationId xmlns:a16="http://schemas.microsoft.com/office/drawing/2014/main" id="{395CD5A4-6655-5919-2455-6A6BF3CDF3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D3AFA3-3CCE-AEC2-9368-14C8538E1E45}"/>
              </a:ext>
            </a:extLst>
          </p:cNvPr>
          <p:cNvSpPr>
            <a:spLocks noGrp="1"/>
          </p:cNvSpPr>
          <p:nvPr>
            <p:ph type="sldNum" sz="quarter" idx="12"/>
          </p:nvPr>
        </p:nvSpPr>
        <p:spPr/>
        <p:txBody>
          <a:bodyPr/>
          <a:lstStyle/>
          <a:p>
            <a:fld id="{343D25AC-65E7-4950-B86D-2512F6A59DA6}" type="slidenum">
              <a:rPr lang="en-IN" smtClean="0"/>
              <a:t>‹#›</a:t>
            </a:fld>
            <a:endParaRPr lang="en-IN"/>
          </a:p>
        </p:txBody>
      </p:sp>
    </p:spTree>
    <p:extLst>
      <p:ext uri="{BB962C8B-B14F-4D97-AF65-F5344CB8AC3E}">
        <p14:creationId xmlns:p14="http://schemas.microsoft.com/office/powerpoint/2010/main" val="303504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0C56-9A34-E37C-277A-8B1E3D08C6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0FF08B-CC71-031F-8F34-C031D20EA3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368DBC-613D-AF83-F69A-59E4E3F99B30}"/>
              </a:ext>
            </a:extLst>
          </p:cNvPr>
          <p:cNvSpPr>
            <a:spLocks noGrp="1"/>
          </p:cNvSpPr>
          <p:nvPr>
            <p:ph type="dt" sz="half" idx="10"/>
          </p:nvPr>
        </p:nvSpPr>
        <p:spPr/>
        <p:txBody>
          <a:bodyPr/>
          <a:lstStyle/>
          <a:p>
            <a:fld id="{A039CD18-0870-45C6-B423-1B232CEE90E6}" type="datetimeFigureOut">
              <a:rPr lang="en-IN" smtClean="0"/>
              <a:t>23-05-2022</a:t>
            </a:fld>
            <a:endParaRPr lang="en-IN"/>
          </a:p>
        </p:txBody>
      </p:sp>
      <p:sp>
        <p:nvSpPr>
          <p:cNvPr id="5" name="Footer Placeholder 4">
            <a:extLst>
              <a:ext uri="{FF2B5EF4-FFF2-40B4-BE49-F238E27FC236}">
                <a16:creationId xmlns:a16="http://schemas.microsoft.com/office/drawing/2014/main" id="{A98ABFF6-CFE6-DEA5-CF5E-0082BD830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C268D-7113-DD58-7B9F-38D49279E94D}"/>
              </a:ext>
            </a:extLst>
          </p:cNvPr>
          <p:cNvSpPr>
            <a:spLocks noGrp="1"/>
          </p:cNvSpPr>
          <p:nvPr>
            <p:ph type="sldNum" sz="quarter" idx="12"/>
          </p:nvPr>
        </p:nvSpPr>
        <p:spPr/>
        <p:txBody>
          <a:bodyPr/>
          <a:lstStyle/>
          <a:p>
            <a:fld id="{343D25AC-65E7-4950-B86D-2512F6A59DA6}" type="slidenum">
              <a:rPr lang="en-IN" smtClean="0"/>
              <a:t>‹#›</a:t>
            </a:fld>
            <a:endParaRPr lang="en-IN"/>
          </a:p>
        </p:txBody>
      </p:sp>
    </p:spTree>
    <p:extLst>
      <p:ext uri="{BB962C8B-B14F-4D97-AF65-F5344CB8AC3E}">
        <p14:creationId xmlns:p14="http://schemas.microsoft.com/office/powerpoint/2010/main" val="3656104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B878-4649-A01F-A135-FAD6917AC8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DE7064-C8D8-91F5-18AB-B5D1A9120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BA9D4E-11B6-C264-52F1-D283C3B71A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4C219B-5D14-3C26-8701-D3ABCDDD3F2C}"/>
              </a:ext>
            </a:extLst>
          </p:cNvPr>
          <p:cNvSpPr>
            <a:spLocks noGrp="1"/>
          </p:cNvSpPr>
          <p:nvPr>
            <p:ph type="dt" sz="half" idx="10"/>
          </p:nvPr>
        </p:nvSpPr>
        <p:spPr/>
        <p:txBody>
          <a:bodyPr/>
          <a:lstStyle/>
          <a:p>
            <a:fld id="{A039CD18-0870-45C6-B423-1B232CEE90E6}" type="datetimeFigureOut">
              <a:rPr lang="en-IN" smtClean="0"/>
              <a:t>23-05-2022</a:t>
            </a:fld>
            <a:endParaRPr lang="en-IN"/>
          </a:p>
        </p:txBody>
      </p:sp>
      <p:sp>
        <p:nvSpPr>
          <p:cNvPr id="6" name="Footer Placeholder 5">
            <a:extLst>
              <a:ext uri="{FF2B5EF4-FFF2-40B4-BE49-F238E27FC236}">
                <a16:creationId xmlns:a16="http://schemas.microsoft.com/office/drawing/2014/main" id="{55DEA1CC-CE43-C4A5-E78A-230BBB1E77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54BA82-F40E-33A2-8DCA-286788C60377}"/>
              </a:ext>
            </a:extLst>
          </p:cNvPr>
          <p:cNvSpPr>
            <a:spLocks noGrp="1"/>
          </p:cNvSpPr>
          <p:nvPr>
            <p:ph type="sldNum" sz="quarter" idx="12"/>
          </p:nvPr>
        </p:nvSpPr>
        <p:spPr/>
        <p:txBody>
          <a:bodyPr/>
          <a:lstStyle/>
          <a:p>
            <a:fld id="{343D25AC-65E7-4950-B86D-2512F6A59DA6}" type="slidenum">
              <a:rPr lang="en-IN" smtClean="0"/>
              <a:t>‹#›</a:t>
            </a:fld>
            <a:endParaRPr lang="en-IN"/>
          </a:p>
        </p:txBody>
      </p:sp>
    </p:spTree>
    <p:extLst>
      <p:ext uri="{BB962C8B-B14F-4D97-AF65-F5344CB8AC3E}">
        <p14:creationId xmlns:p14="http://schemas.microsoft.com/office/powerpoint/2010/main" val="265125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7647-67C5-97D0-A2B6-EB014673FA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E01F58-20D2-B32F-FDCE-9320BACF1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A4795D-0B0D-513B-91AB-379794F5CF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945A31-844B-0ABA-279D-44574F5ED0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3AF8FE-5A90-2632-D2C6-72F9774A13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7C7332-E75E-222F-7632-40FC96730CE3}"/>
              </a:ext>
            </a:extLst>
          </p:cNvPr>
          <p:cNvSpPr>
            <a:spLocks noGrp="1"/>
          </p:cNvSpPr>
          <p:nvPr>
            <p:ph type="dt" sz="half" idx="10"/>
          </p:nvPr>
        </p:nvSpPr>
        <p:spPr/>
        <p:txBody>
          <a:bodyPr/>
          <a:lstStyle/>
          <a:p>
            <a:fld id="{A039CD18-0870-45C6-B423-1B232CEE90E6}" type="datetimeFigureOut">
              <a:rPr lang="en-IN" smtClean="0"/>
              <a:t>23-05-2022</a:t>
            </a:fld>
            <a:endParaRPr lang="en-IN"/>
          </a:p>
        </p:txBody>
      </p:sp>
      <p:sp>
        <p:nvSpPr>
          <p:cNvPr id="8" name="Footer Placeholder 7">
            <a:extLst>
              <a:ext uri="{FF2B5EF4-FFF2-40B4-BE49-F238E27FC236}">
                <a16:creationId xmlns:a16="http://schemas.microsoft.com/office/drawing/2014/main" id="{FA04EA28-9319-4707-E163-CB3D22089F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4F608E-D8B6-1A16-4ABE-178C55786DEA}"/>
              </a:ext>
            </a:extLst>
          </p:cNvPr>
          <p:cNvSpPr>
            <a:spLocks noGrp="1"/>
          </p:cNvSpPr>
          <p:nvPr>
            <p:ph type="sldNum" sz="quarter" idx="12"/>
          </p:nvPr>
        </p:nvSpPr>
        <p:spPr/>
        <p:txBody>
          <a:bodyPr/>
          <a:lstStyle/>
          <a:p>
            <a:fld id="{343D25AC-65E7-4950-B86D-2512F6A59DA6}" type="slidenum">
              <a:rPr lang="en-IN" smtClean="0"/>
              <a:t>‹#›</a:t>
            </a:fld>
            <a:endParaRPr lang="en-IN"/>
          </a:p>
        </p:txBody>
      </p:sp>
    </p:spTree>
    <p:extLst>
      <p:ext uri="{BB962C8B-B14F-4D97-AF65-F5344CB8AC3E}">
        <p14:creationId xmlns:p14="http://schemas.microsoft.com/office/powerpoint/2010/main" val="278908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A86F-6100-868E-8B31-EADDAF6C55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E78296-6F49-23DF-C15E-54B34EB5BF87}"/>
              </a:ext>
            </a:extLst>
          </p:cNvPr>
          <p:cNvSpPr>
            <a:spLocks noGrp="1"/>
          </p:cNvSpPr>
          <p:nvPr>
            <p:ph type="dt" sz="half" idx="10"/>
          </p:nvPr>
        </p:nvSpPr>
        <p:spPr/>
        <p:txBody>
          <a:bodyPr/>
          <a:lstStyle/>
          <a:p>
            <a:fld id="{A039CD18-0870-45C6-B423-1B232CEE90E6}" type="datetimeFigureOut">
              <a:rPr lang="en-IN" smtClean="0"/>
              <a:t>23-05-2022</a:t>
            </a:fld>
            <a:endParaRPr lang="en-IN"/>
          </a:p>
        </p:txBody>
      </p:sp>
      <p:sp>
        <p:nvSpPr>
          <p:cNvPr id="4" name="Footer Placeholder 3">
            <a:extLst>
              <a:ext uri="{FF2B5EF4-FFF2-40B4-BE49-F238E27FC236}">
                <a16:creationId xmlns:a16="http://schemas.microsoft.com/office/drawing/2014/main" id="{7F3668CF-0B27-C92B-39D8-47A259D252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B25D54-6F7C-24AF-9A9F-7A7E1032BFF0}"/>
              </a:ext>
            </a:extLst>
          </p:cNvPr>
          <p:cNvSpPr>
            <a:spLocks noGrp="1"/>
          </p:cNvSpPr>
          <p:nvPr>
            <p:ph type="sldNum" sz="quarter" idx="12"/>
          </p:nvPr>
        </p:nvSpPr>
        <p:spPr/>
        <p:txBody>
          <a:bodyPr/>
          <a:lstStyle/>
          <a:p>
            <a:fld id="{343D25AC-65E7-4950-B86D-2512F6A59DA6}" type="slidenum">
              <a:rPr lang="en-IN" smtClean="0"/>
              <a:t>‹#›</a:t>
            </a:fld>
            <a:endParaRPr lang="en-IN"/>
          </a:p>
        </p:txBody>
      </p:sp>
    </p:spTree>
    <p:extLst>
      <p:ext uri="{BB962C8B-B14F-4D97-AF65-F5344CB8AC3E}">
        <p14:creationId xmlns:p14="http://schemas.microsoft.com/office/powerpoint/2010/main" val="113014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A6EEFA-C97D-48D0-32EF-26FB37C83AF1}"/>
              </a:ext>
            </a:extLst>
          </p:cNvPr>
          <p:cNvSpPr>
            <a:spLocks noGrp="1"/>
          </p:cNvSpPr>
          <p:nvPr>
            <p:ph type="dt" sz="half" idx="10"/>
          </p:nvPr>
        </p:nvSpPr>
        <p:spPr/>
        <p:txBody>
          <a:bodyPr/>
          <a:lstStyle/>
          <a:p>
            <a:fld id="{A039CD18-0870-45C6-B423-1B232CEE90E6}" type="datetimeFigureOut">
              <a:rPr lang="en-IN" smtClean="0"/>
              <a:t>23-05-2022</a:t>
            </a:fld>
            <a:endParaRPr lang="en-IN"/>
          </a:p>
        </p:txBody>
      </p:sp>
      <p:sp>
        <p:nvSpPr>
          <p:cNvPr id="3" name="Footer Placeholder 2">
            <a:extLst>
              <a:ext uri="{FF2B5EF4-FFF2-40B4-BE49-F238E27FC236}">
                <a16:creationId xmlns:a16="http://schemas.microsoft.com/office/drawing/2014/main" id="{C2C56969-251F-B536-4E69-B6ED353A6D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ACFC91-31A7-5788-FADB-C279FF471905}"/>
              </a:ext>
            </a:extLst>
          </p:cNvPr>
          <p:cNvSpPr>
            <a:spLocks noGrp="1"/>
          </p:cNvSpPr>
          <p:nvPr>
            <p:ph type="sldNum" sz="quarter" idx="12"/>
          </p:nvPr>
        </p:nvSpPr>
        <p:spPr/>
        <p:txBody>
          <a:bodyPr/>
          <a:lstStyle/>
          <a:p>
            <a:fld id="{343D25AC-65E7-4950-B86D-2512F6A59DA6}" type="slidenum">
              <a:rPr lang="en-IN" smtClean="0"/>
              <a:t>‹#›</a:t>
            </a:fld>
            <a:endParaRPr lang="en-IN"/>
          </a:p>
        </p:txBody>
      </p:sp>
    </p:spTree>
    <p:extLst>
      <p:ext uri="{BB962C8B-B14F-4D97-AF65-F5344CB8AC3E}">
        <p14:creationId xmlns:p14="http://schemas.microsoft.com/office/powerpoint/2010/main" val="3062002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AF05-F35C-3B5C-9E5A-D143CAA97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B41DC7-90F6-6ACB-B392-4A97F0F72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893524-B830-BAA1-189C-52836B0069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150A1B-F559-D324-4B98-399382BAA3BB}"/>
              </a:ext>
            </a:extLst>
          </p:cNvPr>
          <p:cNvSpPr>
            <a:spLocks noGrp="1"/>
          </p:cNvSpPr>
          <p:nvPr>
            <p:ph type="dt" sz="half" idx="10"/>
          </p:nvPr>
        </p:nvSpPr>
        <p:spPr/>
        <p:txBody>
          <a:bodyPr/>
          <a:lstStyle/>
          <a:p>
            <a:fld id="{A039CD18-0870-45C6-B423-1B232CEE90E6}" type="datetimeFigureOut">
              <a:rPr lang="en-IN" smtClean="0"/>
              <a:t>23-05-2022</a:t>
            </a:fld>
            <a:endParaRPr lang="en-IN"/>
          </a:p>
        </p:txBody>
      </p:sp>
      <p:sp>
        <p:nvSpPr>
          <p:cNvPr id="6" name="Footer Placeholder 5">
            <a:extLst>
              <a:ext uri="{FF2B5EF4-FFF2-40B4-BE49-F238E27FC236}">
                <a16:creationId xmlns:a16="http://schemas.microsoft.com/office/drawing/2014/main" id="{0FD8CE15-E260-C52A-E92B-FE92CBF57C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BC4327-C8D1-C323-5C88-120907D470BE}"/>
              </a:ext>
            </a:extLst>
          </p:cNvPr>
          <p:cNvSpPr>
            <a:spLocks noGrp="1"/>
          </p:cNvSpPr>
          <p:nvPr>
            <p:ph type="sldNum" sz="quarter" idx="12"/>
          </p:nvPr>
        </p:nvSpPr>
        <p:spPr/>
        <p:txBody>
          <a:bodyPr/>
          <a:lstStyle/>
          <a:p>
            <a:fld id="{343D25AC-65E7-4950-B86D-2512F6A59DA6}" type="slidenum">
              <a:rPr lang="en-IN" smtClean="0"/>
              <a:t>‹#›</a:t>
            </a:fld>
            <a:endParaRPr lang="en-IN"/>
          </a:p>
        </p:txBody>
      </p:sp>
    </p:spTree>
    <p:extLst>
      <p:ext uri="{BB962C8B-B14F-4D97-AF65-F5344CB8AC3E}">
        <p14:creationId xmlns:p14="http://schemas.microsoft.com/office/powerpoint/2010/main" val="139194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DFAE-9818-BFE8-DB3F-805B67601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4E3AD5-72BC-DEB1-8466-01975F3DB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C13E64-2A42-A8EE-314D-832FD5142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81E4B-2545-9C09-2833-629990FD7095}"/>
              </a:ext>
            </a:extLst>
          </p:cNvPr>
          <p:cNvSpPr>
            <a:spLocks noGrp="1"/>
          </p:cNvSpPr>
          <p:nvPr>
            <p:ph type="dt" sz="half" idx="10"/>
          </p:nvPr>
        </p:nvSpPr>
        <p:spPr/>
        <p:txBody>
          <a:bodyPr/>
          <a:lstStyle/>
          <a:p>
            <a:fld id="{A039CD18-0870-45C6-B423-1B232CEE90E6}" type="datetimeFigureOut">
              <a:rPr lang="en-IN" smtClean="0"/>
              <a:t>23-05-2022</a:t>
            </a:fld>
            <a:endParaRPr lang="en-IN"/>
          </a:p>
        </p:txBody>
      </p:sp>
      <p:sp>
        <p:nvSpPr>
          <p:cNvPr id="6" name="Footer Placeholder 5">
            <a:extLst>
              <a:ext uri="{FF2B5EF4-FFF2-40B4-BE49-F238E27FC236}">
                <a16:creationId xmlns:a16="http://schemas.microsoft.com/office/drawing/2014/main" id="{1A9A825D-5CF0-8CC1-D082-F812EFDDF3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7A62BA-18F7-46ED-628E-7F20AFFCD407}"/>
              </a:ext>
            </a:extLst>
          </p:cNvPr>
          <p:cNvSpPr>
            <a:spLocks noGrp="1"/>
          </p:cNvSpPr>
          <p:nvPr>
            <p:ph type="sldNum" sz="quarter" idx="12"/>
          </p:nvPr>
        </p:nvSpPr>
        <p:spPr/>
        <p:txBody>
          <a:bodyPr/>
          <a:lstStyle/>
          <a:p>
            <a:fld id="{343D25AC-65E7-4950-B86D-2512F6A59DA6}" type="slidenum">
              <a:rPr lang="en-IN" smtClean="0"/>
              <a:t>‹#›</a:t>
            </a:fld>
            <a:endParaRPr lang="en-IN"/>
          </a:p>
        </p:txBody>
      </p:sp>
    </p:spTree>
    <p:extLst>
      <p:ext uri="{BB962C8B-B14F-4D97-AF65-F5344CB8AC3E}">
        <p14:creationId xmlns:p14="http://schemas.microsoft.com/office/powerpoint/2010/main" val="88502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AE0441-52DA-AF21-46E6-9D468549C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37CF9-F09C-5066-67FE-A262D1CA7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A4343B-FC01-51EB-C3A0-2286F5205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9CD18-0870-45C6-B423-1B232CEE90E6}" type="datetimeFigureOut">
              <a:rPr lang="en-IN" smtClean="0"/>
              <a:t>23-05-2022</a:t>
            </a:fld>
            <a:endParaRPr lang="en-IN"/>
          </a:p>
        </p:txBody>
      </p:sp>
      <p:sp>
        <p:nvSpPr>
          <p:cNvPr id="5" name="Footer Placeholder 4">
            <a:extLst>
              <a:ext uri="{FF2B5EF4-FFF2-40B4-BE49-F238E27FC236}">
                <a16:creationId xmlns:a16="http://schemas.microsoft.com/office/drawing/2014/main" id="{02353B89-E1F8-C523-BC71-C91A4F839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95C788-4BA4-6AAE-D823-2D84DD679A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D25AC-65E7-4950-B86D-2512F6A59DA6}" type="slidenum">
              <a:rPr lang="en-IN" smtClean="0"/>
              <a:t>‹#›</a:t>
            </a:fld>
            <a:endParaRPr lang="en-IN"/>
          </a:p>
        </p:txBody>
      </p:sp>
    </p:spTree>
    <p:extLst>
      <p:ext uri="{BB962C8B-B14F-4D97-AF65-F5344CB8AC3E}">
        <p14:creationId xmlns:p14="http://schemas.microsoft.com/office/powerpoint/2010/main" val="3317627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0DE9-D001-A1C6-2DDD-ACD5A1A4E5A1}"/>
              </a:ext>
            </a:extLst>
          </p:cNvPr>
          <p:cNvSpPr>
            <a:spLocks noGrp="1"/>
          </p:cNvSpPr>
          <p:nvPr>
            <p:ph type="title"/>
          </p:nvPr>
        </p:nvSpPr>
        <p:spPr/>
        <p:txBody>
          <a:bodyPr/>
          <a:lstStyle/>
          <a:p>
            <a:r>
              <a:rPr lang="en-IN" dirty="0"/>
              <a:t>                             </a:t>
            </a:r>
            <a:r>
              <a:rPr lang="en-IN" b="1" dirty="0"/>
              <a:t>Summary</a:t>
            </a:r>
          </a:p>
        </p:txBody>
      </p:sp>
      <p:sp>
        <p:nvSpPr>
          <p:cNvPr id="3" name="Content Placeholder 2">
            <a:extLst>
              <a:ext uri="{FF2B5EF4-FFF2-40B4-BE49-F238E27FC236}">
                <a16:creationId xmlns:a16="http://schemas.microsoft.com/office/drawing/2014/main" id="{836F91F3-D36B-6CF8-DFC3-0B6EA806BDE2}"/>
              </a:ext>
            </a:extLst>
          </p:cNvPr>
          <p:cNvSpPr>
            <a:spLocks noGrp="1"/>
          </p:cNvSpPr>
          <p:nvPr>
            <p:ph idx="1"/>
          </p:nvPr>
        </p:nvSpPr>
        <p:spPr/>
        <p:txBody>
          <a:bodyPr>
            <a:normAutofit fontScale="85000" lnSpcReduction="20000"/>
          </a:bodyPr>
          <a:lstStyle/>
          <a:p>
            <a:r>
              <a:rPr lang="en-US" dirty="0" err="1"/>
              <a:t>P</a:t>
            </a:r>
            <a:r>
              <a:rPr lang="en-US" baseline="-25000" dirty="0" err="1"/>
              <a:t>v</a:t>
            </a:r>
            <a:r>
              <a:rPr lang="en-US" dirty="0"/>
              <a:t> = Probability that each VNF v ∈ Vs is reliable.</a:t>
            </a:r>
          </a:p>
          <a:p>
            <a:r>
              <a:rPr lang="en-US" dirty="0"/>
              <a:t>1-P</a:t>
            </a:r>
            <a:r>
              <a:rPr lang="en-US" baseline="-25000" dirty="0"/>
              <a:t>v </a:t>
            </a:r>
            <a:r>
              <a:rPr lang="en-US" dirty="0"/>
              <a:t>= Probability that VNF v ∈ Vs is not reliable.</a:t>
            </a:r>
          </a:p>
          <a:p>
            <a:r>
              <a:rPr lang="en-US" dirty="0"/>
              <a:t>(1-P</a:t>
            </a:r>
            <a:r>
              <a:rPr lang="en-US" baseline="-25000" dirty="0"/>
              <a:t>v</a:t>
            </a:r>
            <a:r>
              <a:rPr lang="en-US" dirty="0"/>
              <a:t>)^b =  If there are b number of backups. Then Probability that none of   the backups are reliable.</a:t>
            </a:r>
          </a:p>
          <a:p>
            <a:pPr marL="0" indent="0">
              <a:buNone/>
            </a:pPr>
            <a:r>
              <a:rPr lang="en-US" dirty="0"/>
              <a:t>    Note: (For one VNF only one backup is available, for example for VNF 1 only backup 1 is available .)[ref: Fig 3.1]</a:t>
            </a:r>
          </a:p>
          <a:p>
            <a:pPr marL="0" indent="0">
              <a:buNone/>
            </a:pPr>
            <a:r>
              <a:rPr lang="en-US" dirty="0"/>
              <a:t>   So,  1 - Probability that the entire system is going down/entire system is</a:t>
            </a:r>
          </a:p>
          <a:p>
            <a:pPr marL="0" indent="0">
              <a:buNone/>
            </a:pPr>
            <a:r>
              <a:rPr lang="en-US" dirty="0"/>
              <a:t>    unreliable:-</a:t>
            </a:r>
          </a:p>
          <a:p>
            <a:pPr marL="0" indent="0">
              <a:buNone/>
            </a:pPr>
            <a:r>
              <a:rPr lang="en-US" dirty="0"/>
              <a:t>                                      </a:t>
            </a:r>
          </a:p>
          <a:p>
            <a:pPr marL="0" indent="0">
              <a:buNone/>
            </a:pPr>
            <a:endParaRPr lang="en-US" dirty="0"/>
          </a:p>
          <a:p>
            <a:pPr marL="0" indent="0">
              <a:buNone/>
            </a:pPr>
            <a:endParaRPr lang="en-US" dirty="0"/>
          </a:p>
          <a:p>
            <a:pPr marL="0" indent="0">
              <a:buNone/>
            </a:pPr>
            <a:r>
              <a:rPr lang="en-US" dirty="0"/>
              <a:t>The above is equivalent to the reliability of each VNF.</a:t>
            </a:r>
          </a:p>
        </p:txBody>
      </p:sp>
      <p:pic>
        <p:nvPicPr>
          <p:cNvPr id="4" name="Picture 3">
            <a:extLst>
              <a:ext uri="{FF2B5EF4-FFF2-40B4-BE49-F238E27FC236}">
                <a16:creationId xmlns:a16="http://schemas.microsoft.com/office/drawing/2014/main" id="{239AF83E-C640-05AC-2C0B-BB22D8A05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697" y="4503433"/>
            <a:ext cx="5524901" cy="874273"/>
          </a:xfrm>
          <a:prstGeom prst="rect">
            <a:avLst/>
          </a:prstGeom>
        </p:spPr>
      </p:pic>
    </p:spTree>
    <p:extLst>
      <p:ext uri="{BB962C8B-B14F-4D97-AF65-F5344CB8AC3E}">
        <p14:creationId xmlns:p14="http://schemas.microsoft.com/office/powerpoint/2010/main" val="882801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0412-AC24-DAB1-EC4E-98A3FB020529}"/>
              </a:ext>
            </a:extLst>
          </p:cNvPr>
          <p:cNvSpPr>
            <a:spLocks noGrp="1"/>
          </p:cNvSpPr>
          <p:nvPr>
            <p:ph type="title"/>
          </p:nvPr>
        </p:nvSpPr>
        <p:spPr>
          <a:xfrm>
            <a:off x="838200" y="365126"/>
            <a:ext cx="10515600" cy="1030538"/>
          </a:xfrm>
        </p:spPr>
        <p:txBody>
          <a:bodyPr/>
          <a:lstStyle/>
          <a:p>
            <a:r>
              <a:rPr lang="en-IN" b="1" dirty="0"/>
              <a:t>                              Observations</a:t>
            </a:r>
          </a:p>
        </p:txBody>
      </p:sp>
      <p:sp>
        <p:nvSpPr>
          <p:cNvPr id="3" name="Content Placeholder 2">
            <a:extLst>
              <a:ext uri="{FF2B5EF4-FFF2-40B4-BE49-F238E27FC236}">
                <a16:creationId xmlns:a16="http://schemas.microsoft.com/office/drawing/2014/main" id="{52D385EC-1305-394C-7E6D-B19A2AC2FFC5}"/>
              </a:ext>
            </a:extLst>
          </p:cNvPr>
          <p:cNvSpPr>
            <a:spLocks noGrp="1"/>
          </p:cNvSpPr>
          <p:nvPr>
            <p:ph idx="1"/>
          </p:nvPr>
        </p:nvSpPr>
        <p:spPr>
          <a:xfrm>
            <a:off x="761198" y="1530417"/>
            <a:ext cx="10515600" cy="4617670"/>
          </a:xfrm>
        </p:spPr>
        <p:txBody>
          <a:bodyPr/>
          <a:lstStyle/>
          <a:p>
            <a:r>
              <a:rPr lang="en-IN" dirty="0"/>
              <a:t>If there is a reward associated with each service request then soft real time systems are useful.</a:t>
            </a:r>
          </a:p>
          <a:p>
            <a:r>
              <a:rPr lang="en-IN" dirty="0"/>
              <a:t>As we know for every service request there is a deadline(here </a:t>
            </a:r>
            <a:r>
              <a:rPr lang="en-US" dirty="0" err="1"/>
              <a:t>Ψs</a:t>
            </a:r>
            <a:r>
              <a:rPr lang="en-IN" dirty="0"/>
              <a:t>), so if we try to minimize response time then it might increase the reward.</a:t>
            </a:r>
          </a:p>
          <a:p>
            <a:r>
              <a:rPr lang="en-IN" dirty="0"/>
              <a:t>If the response time increases with time then based on certain functions the reward decreases.</a:t>
            </a:r>
          </a:p>
          <a:p>
            <a:pPr marL="0" indent="0">
              <a:buNone/>
            </a:pPr>
            <a:r>
              <a:rPr lang="en-IN" dirty="0"/>
              <a:t>Note: The VNF resource requirements can be heterogenous. It is seen that if the same system is made to run the second time the probability of the system producing incorrect results is minimized or in other words the system may run properly in the second pass. </a:t>
            </a:r>
          </a:p>
        </p:txBody>
      </p:sp>
    </p:spTree>
    <p:extLst>
      <p:ext uri="{BB962C8B-B14F-4D97-AF65-F5344CB8AC3E}">
        <p14:creationId xmlns:p14="http://schemas.microsoft.com/office/powerpoint/2010/main" val="225286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A0DF6-1088-BBA2-09C0-741CB0641354}"/>
              </a:ext>
            </a:extLst>
          </p:cNvPr>
          <p:cNvSpPr>
            <a:spLocks noGrp="1"/>
          </p:cNvSpPr>
          <p:nvPr>
            <p:ph type="title"/>
          </p:nvPr>
        </p:nvSpPr>
        <p:spPr/>
        <p:txBody>
          <a:bodyPr/>
          <a:lstStyle/>
          <a:p>
            <a:r>
              <a:rPr lang="en-IN"/>
              <a:t>                        </a:t>
            </a:r>
            <a:r>
              <a:rPr lang="en-IN" b="1"/>
              <a:t>Probable problems</a:t>
            </a:r>
            <a:endParaRPr lang="en-IN" b="1" dirty="0"/>
          </a:p>
        </p:txBody>
      </p:sp>
      <p:sp>
        <p:nvSpPr>
          <p:cNvPr id="3" name="Content Placeholder 2">
            <a:extLst>
              <a:ext uri="{FF2B5EF4-FFF2-40B4-BE49-F238E27FC236}">
                <a16:creationId xmlns:a16="http://schemas.microsoft.com/office/drawing/2014/main" id="{53F217EE-F560-A9A1-786C-56CD040F3E37}"/>
              </a:ext>
            </a:extLst>
          </p:cNvPr>
          <p:cNvSpPr>
            <a:spLocks noGrp="1"/>
          </p:cNvSpPr>
          <p:nvPr>
            <p:ph idx="1"/>
          </p:nvPr>
        </p:nvSpPr>
        <p:spPr/>
        <p:txBody>
          <a:bodyPr/>
          <a:lstStyle/>
          <a:p>
            <a:r>
              <a:rPr lang="en-IN" dirty="0"/>
              <a:t>Q1: Given the hardware resources and their constraints how do I maximize the reliability of the given system without increasing hardware resources?</a:t>
            </a:r>
          </a:p>
          <a:p>
            <a:r>
              <a:rPr lang="en-IN" dirty="0"/>
              <a:t>Q2: How much is the limit of </a:t>
            </a:r>
            <a:r>
              <a:rPr lang="en-US" dirty="0" err="1"/>
              <a:t>Ψs</a:t>
            </a:r>
            <a:r>
              <a:rPr lang="en-US" dirty="0"/>
              <a:t> </a:t>
            </a:r>
            <a:r>
              <a:rPr lang="en-IN" dirty="0"/>
              <a:t>or what is the probable constraint value?</a:t>
            </a:r>
          </a:p>
          <a:p>
            <a:r>
              <a:rPr lang="en-IN" dirty="0"/>
              <a:t>Q3: Given the delay constraint </a:t>
            </a:r>
            <a:r>
              <a:rPr lang="en-US" dirty="0" err="1"/>
              <a:t>Ψs</a:t>
            </a:r>
            <a:r>
              <a:rPr lang="en-IN" dirty="0"/>
              <a:t> is there any requirement for minimizing the response time E</a:t>
            </a:r>
            <a:r>
              <a:rPr lang="en-IN" baseline="-25000" dirty="0"/>
              <a:t>S</a:t>
            </a:r>
            <a:r>
              <a:rPr lang="en-IN" dirty="0"/>
              <a:t>[R] , if so how much?</a:t>
            </a:r>
          </a:p>
          <a:p>
            <a:r>
              <a:rPr lang="en-IN" dirty="0"/>
              <a:t>Q4: Final relation of </a:t>
            </a:r>
            <a:r>
              <a:rPr lang="en-US" dirty="0" err="1"/>
              <a:t>Ψs</a:t>
            </a:r>
            <a:r>
              <a:rPr lang="en-IN" dirty="0"/>
              <a:t> with E</a:t>
            </a:r>
            <a:r>
              <a:rPr lang="en-IN" baseline="-25000" dirty="0"/>
              <a:t>S</a:t>
            </a:r>
            <a:r>
              <a:rPr lang="en-IN" dirty="0"/>
              <a:t>[R].</a:t>
            </a:r>
          </a:p>
        </p:txBody>
      </p:sp>
    </p:spTree>
    <p:extLst>
      <p:ext uri="{BB962C8B-B14F-4D97-AF65-F5344CB8AC3E}">
        <p14:creationId xmlns:p14="http://schemas.microsoft.com/office/powerpoint/2010/main" val="1430705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6C20-A6B7-538B-A32C-B03E279039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B1D206-FE2F-7275-5294-24F4271FF8F0}"/>
              </a:ext>
            </a:extLst>
          </p:cNvPr>
          <p:cNvSpPr>
            <a:spLocks noGrp="1"/>
          </p:cNvSpPr>
          <p:nvPr>
            <p:ph idx="1"/>
          </p:nvPr>
        </p:nvSpPr>
        <p:spPr>
          <a:xfrm>
            <a:off x="838200" y="1825624"/>
            <a:ext cx="10515600" cy="4527049"/>
          </a:xfrm>
        </p:spPr>
        <p:txBody>
          <a:bodyPr>
            <a:normAutofit/>
          </a:bodyPr>
          <a:lstStyle/>
          <a:p>
            <a:pPr marL="0" indent="0">
              <a:buNone/>
            </a:pPr>
            <a:endParaRPr lang="en-US" dirty="0"/>
          </a:p>
          <a:p>
            <a:r>
              <a:rPr lang="en-US" dirty="0"/>
              <a:t>Each VNF v ∈ V can be associated with only one SFC s ∈ S in order to avoid multiple SFC failures (due to VNF sharing).</a:t>
            </a:r>
          </a:p>
          <a:p>
            <a:r>
              <a:rPr lang="en-US" dirty="0"/>
              <a:t>The summation of the response(both  waiting and processing) times of each VNF should be less than equal to the delay constraint of a particular service request </a:t>
            </a:r>
            <a:r>
              <a:rPr lang="en-US" dirty="0" err="1"/>
              <a:t>Ψs</a:t>
            </a:r>
            <a:r>
              <a:rPr lang="en-US" dirty="0"/>
              <a:t> of SFC ‘s’. Because multiple VNF's together form an SFC which must serve a particular service request within the given time constraint(delay constraint).</a:t>
            </a:r>
            <a:endParaRPr lang="en-IN" dirty="0"/>
          </a:p>
          <a:p>
            <a:r>
              <a:rPr lang="en-IN" dirty="0"/>
              <a:t>Thus </a:t>
            </a:r>
            <a:r>
              <a:rPr lang="en-US" dirty="0"/>
              <a:t>If an SFC s provides a service for a service request which has delay constraint of </a:t>
            </a:r>
            <a:r>
              <a:rPr lang="en-US" dirty="0" err="1"/>
              <a:t>Ψs</a:t>
            </a:r>
            <a:r>
              <a:rPr lang="en-US" dirty="0"/>
              <a:t>, then</a:t>
            </a:r>
          </a:p>
          <a:p>
            <a:pPr marL="0" indent="0">
              <a:buNone/>
            </a:pPr>
            <a:endParaRPr lang="en-IN" dirty="0"/>
          </a:p>
        </p:txBody>
      </p:sp>
      <p:pic>
        <p:nvPicPr>
          <p:cNvPr id="4" name="Picture 3">
            <a:extLst>
              <a:ext uri="{FF2B5EF4-FFF2-40B4-BE49-F238E27FC236}">
                <a16:creationId xmlns:a16="http://schemas.microsoft.com/office/drawing/2014/main" id="{57098F9A-401C-F224-2C2B-B3B9CD112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269" y="5685715"/>
            <a:ext cx="1307623" cy="500513"/>
          </a:xfrm>
          <a:prstGeom prst="rect">
            <a:avLst/>
          </a:prstGeom>
        </p:spPr>
      </p:pic>
    </p:spTree>
    <p:extLst>
      <p:ext uri="{BB962C8B-B14F-4D97-AF65-F5344CB8AC3E}">
        <p14:creationId xmlns:p14="http://schemas.microsoft.com/office/powerpoint/2010/main" val="152267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4A1F-7DA6-5EA2-0C58-0EC40EE55D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F2B7C0-7529-8BC2-79F4-CA1F37A6F44B}"/>
              </a:ext>
            </a:extLst>
          </p:cNvPr>
          <p:cNvSpPr>
            <a:spLocks noGrp="1"/>
          </p:cNvSpPr>
          <p:nvPr>
            <p:ph idx="1"/>
          </p:nvPr>
        </p:nvSpPr>
        <p:spPr/>
        <p:txBody>
          <a:bodyPr/>
          <a:lstStyle/>
          <a:p>
            <a:pPr marL="0" indent="0">
              <a:buNone/>
            </a:pPr>
            <a:r>
              <a:rPr lang="en-US" dirty="0"/>
              <a:t>Now, consider an SFC which is divided into l </a:t>
            </a:r>
            <a:r>
              <a:rPr lang="en-US" dirty="0" err="1"/>
              <a:t>subchains</a:t>
            </a:r>
            <a:r>
              <a:rPr lang="en-US" dirty="0"/>
              <a:t>. As every packet traverses one of the </a:t>
            </a:r>
            <a:r>
              <a:rPr lang="en-US" dirty="0" err="1"/>
              <a:t>subchains</a:t>
            </a:r>
            <a:r>
              <a:rPr lang="en-US" dirty="0"/>
              <a:t>, say s¯, the expected response time of the SFC can be calculated as:-</a:t>
            </a:r>
          </a:p>
          <a:p>
            <a:pPr marL="0" indent="0">
              <a:buNone/>
            </a:pPr>
            <a:endParaRPr lang="en-IN" dirty="0"/>
          </a:p>
        </p:txBody>
      </p:sp>
      <p:pic>
        <p:nvPicPr>
          <p:cNvPr id="5" name="Picture 4">
            <a:extLst>
              <a:ext uri="{FF2B5EF4-FFF2-40B4-BE49-F238E27FC236}">
                <a16:creationId xmlns:a16="http://schemas.microsoft.com/office/drawing/2014/main" id="{77A7EEFD-2F18-166C-00E5-B90CD141C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466" y="3166713"/>
            <a:ext cx="5447899" cy="1089744"/>
          </a:xfrm>
          <a:prstGeom prst="rect">
            <a:avLst/>
          </a:prstGeom>
        </p:spPr>
      </p:pic>
    </p:spTree>
    <p:extLst>
      <p:ext uri="{BB962C8B-B14F-4D97-AF65-F5344CB8AC3E}">
        <p14:creationId xmlns:p14="http://schemas.microsoft.com/office/powerpoint/2010/main" val="3509510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0A5F-9BDB-659C-7666-9E71F48DBD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03C37B-2231-8F82-613C-6E941A0043B1}"/>
              </a:ext>
            </a:extLst>
          </p:cNvPr>
          <p:cNvSpPr>
            <a:spLocks noGrp="1"/>
          </p:cNvSpPr>
          <p:nvPr>
            <p:ph idx="1"/>
          </p:nvPr>
        </p:nvSpPr>
        <p:spPr/>
        <p:txBody>
          <a:bodyPr/>
          <a:lstStyle/>
          <a:p>
            <a:pPr marL="0" indent="0">
              <a:buNone/>
            </a:pPr>
            <a:r>
              <a:rPr lang="en-US" dirty="0"/>
              <a:t>As every SFC s has the delay constraint of </a:t>
            </a:r>
            <a:r>
              <a:rPr lang="en-US" dirty="0" err="1"/>
              <a:t>Ψs</a:t>
            </a:r>
            <a:r>
              <a:rPr lang="en-US" dirty="0"/>
              <a:t>, the delay incurred in an SFC with </a:t>
            </a:r>
            <a:r>
              <a:rPr lang="en-US" dirty="0" err="1"/>
              <a:t>subchains</a:t>
            </a:r>
            <a:r>
              <a:rPr lang="en-US" dirty="0"/>
              <a:t> should not exceed </a:t>
            </a:r>
            <a:r>
              <a:rPr lang="en-US" dirty="0" err="1"/>
              <a:t>Ψs</a:t>
            </a:r>
            <a:r>
              <a:rPr lang="en-US" dirty="0"/>
              <a:t>. Therefore:-</a:t>
            </a:r>
          </a:p>
          <a:p>
            <a:pPr marL="0" indent="0">
              <a:buNone/>
            </a:pPr>
            <a:endParaRPr lang="en-US" dirty="0"/>
          </a:p>
          <a:p>
            <a:pPr marL="0" indent="0">
              <a:buNone/>
            </a:pPr>
            <a:endParaRPr lang="en-US" dirty="0"/>
          </a:p>
          <a:p>
            <a:pPr marL="0" indent="0">
              <a:buNone/>
            </a:pPr>
            <a:endParaRPr lang="en-US" dirty="0"/>
          </a:p>
          <a:p>
            <a:pPr marL="0" indent="0">
              <a:buNone/>
            </a:pPr>
            <a:r>
              <a:rPr lang="en-US" dirty="0"/>
              <a:t>So we see that the expected response time is linearly increasing with the number of </a:t>
            </a:r>
            <a:r>
              <a:rPr lang="en-US" dirty="0" err="1"/>
              <a:t>subchains</a:t>
            </a:r>
            <a:r>
              <a:rPr lang="en-US" dirty="0"/>
              <a:t> l. </a:t>
            </a:r>
            <a:endParaRPr lang="en-IN"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8B0F6EB7-F3E4-8D5D-847A-66ADE7C2D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104" y="3166711"/>
            <a:ext cx="4158113" cy="1241659"/>
          </a:xfrm>
          <a:prstGeom prst="rect">
            <a:avLst/>
          </a:prstGeom>
        </p:spPr>
      </p:pic>
    </p:spTree>
    <p:extLst>
      <p:ext uri="{BB962C8B-B14F-4D97-AF65-F5344CB8AC3E}">
        <p14:creationId xmlns:p14="http://schemas.microsoft.com/office/powerpoint/2010/main" val="2622641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7B2A-7011-E02D-F02E-C486E7BF58E7}"/>
              </a:ext>
            </a:extLst>
          </p:cNvPr>
          <p:cNvSpPr>
            <a:spLocks noGrp="1"/>
          </p:cNvSpPr>
          <p:nvPr>
            <p:ph type="title"/>
          </p:nvPr>
        </p:nvSpPr>
        <p:spPr/>
        <p:txBody>
          <a:bodyPr/>
          <a:lstStyle/>
          <a:p>
            <a:r>
              <a:rPr lang="en-IN" dirty="0"/>
              <a:t>               </a:t>
            </a:r>
            <a:endParaRPr lang="en-IN" b="1" dirty="0"/>
          </a:p>
        </p:txBody>
      </p:sp>
      <p:sp>
        <p:nvSpPr>
          <p:cNvPr id="3" name="Content Placeholder 2">
            <a:extLst>
              <a:ext uri="{FF2B5EF4-FFF2-40B4-BE49-F238E27FC236}">
                <a16:creationId xmlns:a16="http://schemas.microsoft.com/office/drawing/2014/main" id="{5334DBF5-4311-86DF-11F6-CDD24595ECD4}"/>
              </a:ext>
            </a:extLst>
          </p:cNvPr>
          <p:cNvSpPr>
            <a:spLocks noGrp="1"/>
          </p:cNvSpPr>
          <p:nvPr>
            <p:ph idx="1"/>
          </p:nvPr>
        </p:nvSpPr>
        <p:spPr>
          <a:xfrm>
            <a:off x="838200" y="1816000"/>
            <a:ext cx="10515600" cy="4351338"/>
          </a:xfrm>
        </p:spPr>
        <p:txBody>
          <a:bodyPr/>
          <a:lstStyle/>
          <a:p>
            <a:pPr marL="0" indent="0">
              <a:buNone/>
            </a:pPr>
            <a:r>
              <a:rPr lang="en-US" dirty="0"/>
              <a:t>So we propose to have a common scheduler for every VNF instead of having an individual scheduler for each VNFs.</a:t>
            </a:r>
          </a:p>
          <a:p>
            <a:pPr marL="0" indent="0">
              <a:buNone/>
            </a:pPr>
            <a:r>
              <a:rPr lang="en-US" dirty="0"/>
              <a:t>If a VNF is divided into l smaller VNFs, then the expected response time of a VNF v can be calculated as:-</a:t>
            </a:r>
          </a:p>
          <a:p>
            <a:pPr marL="0" indent="0">
              <a:buNone/>
            </a:pPr>
            <a:endParaRPr lang="en-IN" dirty="0"/>
          </a:p>
        </p:txBody>
      </p:sp>
      <p:pic>
        <p:nvPicPr>
          <p:cNvPr id="5" name="Picture 4">
            <a:extLst>
              <a:ext uri="{FF2B5EF4-FFF2-40B4-BE49-F238E27FC236}">
                <a16:creationId xmlns:a16="http://schemas.microsoft.com/office/drawing/2014/main" id="{62B135E0-4345-0940-013B-70355210F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838" y="4081076"/>
            <a:ext cx="5409398" cy="1799959"/>
          </a:xfrm>
          <a:prstGeom prst="rect">
            <a:avLst/>
          </a:prstGeom>
        </p:spPr>
      </p:pic>
    </p:spTree>
    <p:extLst>
      <p:ext uri="{BB962C8B-B14F-4D97-AF65-F5344CB8AC3E}">
        <p14:creationId xmlns:p14="http://schemas.microsoft.com/office/powerpoint/2010/main" val="289768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5479-2905-D013-BA06-5099A03BEF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F12973-ABDF-F334-4E6E-F2A1E811F264}"/>
              </a:ext>
            </a:extLst>
          </p:cNvPr>
          <p:cNvSpPr>
            <a:spLocks noGrp="1"/>
          </p:cNvSpPr>
          <p:nvPr>
            <p:ph idx="1"/>
          </p:nvPr>
        </p:nvSpPr>
        <p:spPr/>
        <p:txBody>
          <a:bodyPr/>
          <a:lstStyle/>
          <a:p>
            <a:r>
              <a:rPr lang="en-US" dirty="0"/>
              <a:t>the reliability in </a:t>
            </a:r>
            <a:r>
              <a:rPr lang="en-US" dirty="0" err="1"/>
              <a:t>eRESERV</a:t>
            </a:r>
            <a:r>
              <a:rPr lang="en-US" dirty="0"/>
              <a:t> settings increases with increase in number of </a:t>
            </a:r>
            <a:r>
              <a:rPr lang="en-US" dirty="0" err="1"/>
              <a:t>subchains</a:t>
            </a:r>
            <a:r>
              <a:rPr lang="en-US" dirty="0"/>
              <a:t>.</a:t>
            </a:r>
          </a:p>
          <a:p>
            <a:r>
              <a:rPr lang="en-US" dirty="0"/>
              <a:t>M/M/m setting matches the reliability offered by the SCB setting, but consumes way less resources when compared to SCB setting.</a:t>
            </a:r>
          </a:p>
          <a:p>
            <a:r>
              <a:rPr lang="en-US" dirty="0"/>
              <a:t>Thus M/M/m is more efficient and more reliable and takes less response time than M/M/1.</a:t>
            </a:r>
          </a:p>
          <a:p>
            <a:r>
              <a:rPr lang="en-US" dirty="0"/>
              <a:t>Note: The response time needs to be minimized as much as possible keeping in mind that the service request has a delay constraint that must also be satisfied. </a:t>
            </a:r>
            <a:endParaRPr lang="en-IN" dirty="0"/>
          </a:p>
          <a:p>
            <a:endParaRPr lang="en-IN" dirty="0"/>
          </a:p>
        </p:txBody>
      </p:sp>
    </p:spTree>
    <p:extLst>
      <p:ext uri="{BB962C8B-B14F-4D97-AF65-F5344CB8AC3E}">
        <p14:creationId xmlns:p14="http://schemas.microsoft.com/office/powerpoint/2010/main" val="1826851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B2231-DC44-83F0-09C3-E717E22D44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820F7B-B5EC-2B4C-FCAD-F10051366318}"/>
              </a:ext>
            </a:extLst>
          </p:cNvPr>
          <p:cNvSpPr>
            <a:spLocks noGrp="1"/>
          </p:cNvSpPr>
          <p:nvPr>
            <p:ph idx="1"/>
          </p:nvPr>
        </p:nvSpPr>
        <p:spPr/>
        <p:txBody>
          <a:bodyPr/>
          <a:lstStyle/>
          <a:p>
            <a:r>
              <a:rPr lang="en-IN" dirty="0"/>
              <a:t>The response time of both E</a:t>
            </a:r>
            <a:r>
              <a:rPr lang="en-IN" baseline="-25000" dirty="0"/>
              <a:t>S</a:t>
            </a:r>
            <a:r>
              <a:rPr lang="en-IN" baseline="30000" dirty="0"/>
              <a:t>M/M/1 </a:t>
            </a:r>
            <a:r>
              <a:rPr lang="en-IN" dirty="0"/>
              <a:t>[R] and E</a:t>
            </a:r>
            <a:r>
              <a:rPr lang="en-IN" baseline="-25000" dirty="0"/>
              <a:t>S</a:t>
            </a:r>
            <a:r>
              <a:rPr lang="en-IN" baseline="30000" dirty="0"/>
              <a:t>M/M/l</a:t>
            </a:r>
            <a:r>
              <a:rPr lang="en-IN" dirty="0"/>
              <a:t>[R] &lt;= </a:t>
            </a:r>
            <a:r>
              <a:rPr lang="en-US" dirty="0" err="1"/>
              <a:t>Ψs</a:t>
            </a:r>
            <a:r>
              <a:rPr lang="en-IN" dirty="0"/>
              <a:t> </a:t>
            </a:r>
          </a:p>
          <a:p>
            <a:r>
              <a:rPr lang="en-IN" dirty="0"/>
              <a:t>E</a:t>
            </a:r>
            <a:r>
              <a:rPr lang="en-IN" baseline="-25000" dirty="0"/>
              <a:t>S</a:t>
            </a:r>
            <a:r>
              <a:rPr lang="en-IN" baseline="30000" dirty="0"/>
              <a:t>M/M/l</a:t>
            </a:r>
            <a:r>
              <a:rPr lang="en-IN" dirty="0"/>
              <a:t>[R] is most reliable.</a:t>
            </a:r>
            <a:endParaRPr lang="en-IN" baseline="30000" dirty="0"/>
          </a:p>
        </p:txBody>
      </p:sp>
    </p:spTree>
    <p:extLst>
      <p:ext uri="{BB962C8B-B14F-4D97-AF65-F5344CB8AC3E}">
        <p14:creationId xmlns:p14="http://schemas.microsoft.com/office/powerpoint/2010/main" val="294449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85DD-626E-4C78-BCB8-B9270E41B800}"/>
              </a:ext>
            </a:extLst>
          </p:cNvPr>
          <p:cNvSpPr>
            <a:spLocks noGrp="1"/>
          </p:cNvSpPr>
          <p:nvPr>
            <p:ph type="title"/>
          </p:nvPr>
        </p:nvSpPr>
        <p:spPr/>
        <p:txBody>
          <a:bodyPr/>
          <a:lstStyle/>
          <a:p>
            <a:r>
              <a:rPr lang="en-IN" dirty="0"/>
              <a:t>                               </a:t>
            </a:r>
            <a:r>
              <a:rPr lang="en-IN" b="1" dirty="0"/>
              <a:t>Questions </a:t>
            </a:r>
          </a:p>
        </p:txBody>
      </p:sp>
      <p:sp>
        <p:nvSpPr>
          <p:cNvPr id="3" name="Content Placeholder 2">
            <a:extLst>
              <a:ext uri="{FF2B5EF4-FFF2-40B4-BE49-F238E27FC236}">
                <a16:creationId xmlns:a16="http://schemas.microsoft.com/office/drawing/2014/main" id="{BE6ED8E8-D8A1-DD5E-2F21-4C66FF900EB6}"/>
              </a:ext>
            </a:extLst>
          </p:cNvPr>
          <p:cNvSpPr>
            <a:spLocks noGrp="1"/>
          </p:cNvSpPr>
          <p:nvPr>
            <p:ph idx="1"/>
          </p:nvPr>
        </p:nvSpPr>
        <p:spPr/>
        <p:txBody>
          <a:bodyPr/>
          <a:lstStyle/>
          <a:p>
            <a:r>
              <a:rPr lang="en-IN" dirty="0"/>
              <a:t>Given the delay constraint </a:t>
            </a:r>
            <a:r>
              <a:rPr lang="en-US" dirty="0" err="1"/>
              <a:t>Ψs</a:t>
            </a:r>
            <a:r>
              <a:rPr lang="en-IN" dirty="0"/>
              <a:t> is it necessary or is there any requirement for minimizing the response time E</a:t>
            </a:r>
            <a:r>
              <a:rPr lang="en-IN" baseline="-25000" dirty="0"/>
              <a:t>S</a:t>
            </a:r>
            <a:r>
              <a:rPr lang="en-IN" dirty="0"/>
              <a:t>[R] , if so how much?</a:t>
            </a:r>
          </a:p>
          <a:p>
            <a:r>
              <a:rPr lang="en-IN" dirty="0"/>
              <a:t> Is the system following hard real time systems or soft real time systems?</a:t>
            </a:r>
          </a:p>
        </p:txBody>
      </p:sp>
    </p:spTree>
    <p:extLst>
      <p:ext uri="{BB962C8B-B14F-4D97-AF65-F5344CB8AC3E}">
        <p14:creationId xmlns:p14="http://schemas.microsoft.com/office/powerpoint/2010/main" val="49454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0F27-E2B5-70B1-2020-6B7F7CF43350}"/>
              </a:ext>
            </a:extLst>
          </p:cNvPr>
          <p:cNvSpPr>
            <a:spLocks noGrp="1"/>
          </p:cNvSpPr>
          <p:nvPr>
            <p:ph type="title"/>
          </p:nvPr>
        </p:nvSpPr>
        <p:spPr/>
        <p:txBody>
          <a:bodyPr/>
          <a:lstStyle/>
          <a:p>
            <a:r>
              <a:rPr lang="en-IN" b="1" dirty="0"/>
              <a:t>Hard real time systems vs soft real time systems</a:t>
            </a:r>
          </a:p>
        </p:txBody>
      </p:sp>
      <p:sp>
        <p:nvSpPr>
          <p:cNvPr id="3" name="Content Placeholder 2">
            <a:extLst>
              <a:ext uri="{FF2B5EF4-FFF2-40B4-BE49-F238E27FC236}">
                <a16:creationId xmlns:a16="http://schemas.microsoft.com/office/drawing/2014/main" id="{4716A183-90A9-F764-285C-9A797FCC048B}"/>
              </a:ext>
            </a:extLst>
          </p:cNvPr>
          <p:cNvSpPr>
            <a:spLocks noGrp="1"/>
          </p:cNvSpPr>
          <p:nvPr>
            <p:ph idx="1"/>
          </p:nvPr>
        </p:nvSpPr>
        <p:spPr/>
        <p:txBody>
          <a:bodyPr/>
          <a:lstStyle/>
          <a:p>
            <a:r>
              <a:rPr lang="en-US" b="0" i="0" dirty="0">
                <a:solidFill>
                  <a:srgbClr val="273239"/>
                </a:solidFill>
                <a:effectLst/>
                <a:latin typeface="urw-din"/>
              </a:rPr>
              <a:t>Hard real time is a system whose operation </a:t>
            </a:r>
            <a:r>
              <a:rPr lang="en-US" dirty="0">
                <a:solidFill>
                  <a:srgbClr val="273239"/>
                </a:solidFill>
                <a:latin typeface="urw-din"/>
              </a:rPr>
              <a:t>becomes</a:t>
            </a:r>
            <a:r>
              <a:rPr lang="en-US" b="0" i="0" dirty="0">
                <a:solidFill>
                  <a:srgbClr val="273239"/>
                </a:solidFill>
                <a:effectLst/>
                <a:latin typeface="urw-din"/>
              </a:rPr>
              <a:t> incorrect if results are not produce according to time constraint.</a:t>
            </a:r>
            <a:r>
              <a:rPr lang="en-IN" b="0" i="0" dirty="0">
                <a:solidFill>
                  <a:srgbClr val="273239"/>
                </a:solidFill>
                <a:effectLst/>
                <a:latin typeface="urw-din"/>
              </a:rPr>
              <a:t> For example: Air traffic control, Medical system</a:t>
            </a:r>
          </a:p>
          <a:p>
            <a:r>
              <a:rPr lang="en-US" b="0" i="0" dirty="0">
                <a:solidFill>
                  <a:srgbClr val="273239"/>
                </a:solidFill>
                <a:effectLst/>
                <a:latin typeface="urw-din"/>
              </a:rPr>
              <a:t>Soft real time system is a system whose operation degrades if results are not produce according to the specified timing requirement.</a:t>
            </a:r>
            <a:r>
              <a:rPr lang="en-IN" b="0" i="0" dirty="0">
                <a:solidFill>
                  <a:srgbClr val="273239"/>
                </a:solidFill>
                <a:effectLst/>
                <a:latin typeface="urw-din"/>
              </a:rPr>
              <a:t> For example</a:t>
            </a:r>
            <a:r>
              <a:rPr lang="en-IN" dirty="0">
                <a:solidFill>
                  <a:srgbClr val="273239"/>
                </a:solidFill>
                <a:latin typeface="urw-din"/>
              </a:rPr>
              <a:t>: Multimedia transmission and Reception, Computer Games</a:t>
            </a:r>
            <a:endParaRPr lang="en-IN" dirty="0"/>
          </a:p>
        </p:txBody>
      </p:sp>
    </p:spTree>
    <p:extLst>
      <p:ext uri="{BB962C8B-B14F-4D97-AF65-F5344CB8AC3E}">
        <p14:creationId xmlns:p14="http://schemas.microsoft.com/office/powerpoint/2010/main" val="3347370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782</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urw-din</vt:lpstr>
      <vt:lpstr>Office Theme</vt:lpstr>
      <vt:lpstr>                             Summary</vt:lpstr>
      <vt:lpstr>PowerPoint Presentation</vt:lpstr>
      <vt:lpstr>PowerPoint Presentation</vt:lpstr>
      <vt:lpstr>PowerPoint Presentation</vt:lpstr>
      <vt:lpstr>               </vt:lpstr>
      <vt:lpstr>PowerPoint Presentation</vt:lpstr>
      <vt:lpstr>PowerPoint Presentation</vt:lpstr>
      <vt:lpstr>                               Questions </vt:lpstr>
      <vt:lpstr>Hard real time systems vs soft real time systems</vt:lpstr>
      <vt:lpstr>                              Observations</vt:lpstr>
      <vt:lpstr>                        Probable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Summary</dc:title>
  <dc:creator>Sreyashi Mukherjee</dc:creator>
  <cp:lastModifiedBy>Sreyashi Mukherjee</cp:lastModifiedBy>
  <cp:revision>60</cp:revision>
  <dcterms:created xsi:type="dcterms:W3CDTF">2022-05-17T13:59:33Z</dcterms:created>
  <dcterms:modified xsi:type="dcterms:W3CDTF">2022-05-23T10:45:50Z</dcterms:modified>
</cp:coreProperties>
</file>