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6982-9694-002D-5C10-3179D5100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D2AEAC-228C-8D61-A295-F81591A75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25A731-8474-47B5-203A-F3E245B32ECD}"/>
              </a:ext>
            </a:extLst>
          </p:cNvPr>
          <p:cNvSpPr>
            <a:spLocks noGrp="1"/>
          </p:cNvSpPr>
          <p:nvPr>
            <p:ph type="dt" sz="half" idx="10"/>
          </p:nvPr>
        </p:nvSpPr>
        <p:spPr/>
        <p:txBody>
          <a:bodyPr/>
          <a:lstStyle/>
          <a:p>
            <a:fld id="{AF7EA5D4-0A64-4B74-8451-7096926634C7}" type="datetimeFigureOut">
              <a:rPr lang="en-IN" smtClean="0"/>
              <a:t>06-07-2022</a:t>
            </a:fld>
            <a:endParaRPr lang="en-IN"/>
          </a:p>
        </p:txBody>
      </p:sp>
      <p:sp>
        <p:nvSpPr>
          <p:cNvPr id="5" name="Footer Placeholder 4">
            <a:extLst>
              <a:ext uri="{FF2B5EF4-FFF2-40B4-BE49-F238E27FC236}">
                <a16:creationId xmlns:a16="http://schemas.microsoft.com/office/drawing/2014/main" id="{633557E3-2092-DD4E-8F0C-97927BC76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785B09-782A-707F-2EE5-671F6A06CC70}"/>
              </a:ext>
            </a:extLst>
          </p:cNvPr>
          <p:cNvSpPr>
            <a:spLocks noGrp="1"/>
          </p:cNvSpPr>
          <p:nvPr>
            <p:ph type="sldNum" sz="quarter" idx="12"/>
          </p:nvPr>
        </p:nvSpPr>
        <p:spPr/>
        <p:txBody>
          <a:bodyPr/>
          <a:lstStyle/>
          <a:p>
            <a:fld id="{1F7F656D-E814-403B-8E5B-2C709B1E04FE}" type="slidenum">
              <a:rPr lang="en-IN" smtClean="0"/>
              <a:t>‹#›</a:t>
            </a:fld>
            <a:endParaRPr lang="en-IN"/>
          </a:p>
        </p:txBody>
      </p:sp>
    </p:spTree>
    <p:extLst>
      <p:ext uri="{BB962C8B-B14F-4D97-AF65-F5344CB8AC3E}">
        <p14:creationId xmlns:p14="http://schemas.microsoft.com/office/powerpoint/2010/main" val="279630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E765-08DD-0BB5-FCE8-A6E20C060C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01D773-EA57-CC24-505A-CA2845F04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0CC970-3D47-562F-1B43-22B63D57F97B}"/>
              </a:ext>
            </a:extLst>
          </p:cNvPr>
          <p:cNvSpPr>
            <a:spLocks noGrp="1"/>
          </p:cNvSpPr>
          <p:nvPr>
            <p:ph type="dt" sz="half" idx="10"/>
          </p:nvPr>
        </p:nvSpPr>
        <p:spPr/>
        <p:txBody>
          <a:bodyPr/>
          <a:lstStyle/>
          <a:p>
            <a:fld id="{AF7EA5D4-0A64-4B74-8451-7096926634C7}" type="datetimeFigureOut">
              <a:rPr lang="en-IN" smtClean="0"/>
              <a:t>06-07-2022</a:t>
            </a:fld>
            <a:endParaRPr lang="en-IN"/>
          </a:p>
        </p:txBody>
      </p:sp>
      <p:sp>
        <p:nvSpPr>
          <p:cNvPr id="5" name="Footer Placeholder 4">
            <a:extLst>
              <a:ext uri="{FF2B5EF4-FFF2-40B4-BE49-F238E27FC236}">
                <a16:creationId xmlns:a16="http://schemas.microsoft.com/office/drawing/2014/main" id="{F2A5D4E7-8B00-0144-1966-3CB68FC96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424AC-54C1-5491-0379-876BB6EF2577}"/>
              </a:ext>
            </a:extLst>
          </p:cNvPr>
          <p:cNvSpPr>
            <a:spLocks noGrp="1"/>
          </p:cNvSpPr>
          <p:nvPr>
            <p:ph type="sldNum" sz="quarter" idx="12"/>
          </p:nvPr>
        </p:nvSpPr>
        <p:spPr/>
        <p:txBody>
          <a:bodyPr/>
          <a:lstStyle/>
          <a:p>
            <a:fld id="{1F7F656D-E814-403B-8E5B-2C709B1E04FE}" type="slidenum">
              <a:rPr lang="en-IN" smtClean="0"/>
              <a:t>‹#›</a:t>
            </a:fld>
            <a:endParaRPr lang="en-IN"/>
          </a:p>
        </p:txBody>
      </p:sp>
    </p:spTree>
    <p:extLst>
      <p:ext uri="{BB962C8B-B14F-4D97-AF65-F5344CB8AC3E}">
        <p14:creationId xmlns:p14="http://schemas.microsoft.com/office/powerpoint/2010/main" val="232410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E241F7-5B07-69D4-9A06-79A93B9BA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87B2A2-9BEB-9C5D-B856-D9E5EBA7B8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F1AA4-B68B-4175-E323-B034D478C4E2}"/>
              </a:ext>
            </a:extLst>
          </p:cNvPr>
          <p:cNvSpPr>
            <a:spLocks noGrp="1"/>
          </p:cNvSpPr>
          <p:nvPr>
            <p:ph type="dt" sz="half" idx="10"/>
          </p:nvPr>
        </p:nvSpPr>
        <p:spPr/>
        <p:txBody>
          <a:bodyPr/>
          <a:lstStyle/>
          <a:p>
            <a:fld id="{AF7EA5D4-0A64-4B74-8451-7096926634C7}" type="datetimeFigureOut">
              <a:rPr lang="en-IN" smtClean="0"/>
              <a:t>06-07-2022</a:t>
            </a:fld>
            <a:endParaRPr lang="en-IN"/>
          </a:p>
        </p:txBody>
      </p:sp>
      <p:sp>
        <p:nvSpPr>
          <p:cNvPr id="5" name="Footer Placeholder 4">
            <a:extLst>
              <a:ext uri="{FF2B5EF4-FFF2-40B4-BE49-F238E27FC236}">
                <a16:creationId xmlns:a16="http://schemas.microsoft.com/office/drawing/2014/main" id="{F8DAD816-3C20-9B24-69F6-9FE42FB6DA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D041C-E144-C680-52A1-8EAB9AA214C6}"/>
              </a:ext>
            </a:extLst>
          </p:cNvPr>
          <p:cNvSpPr>
            <a:spLocks noGrp="1"/>
          </p:cNvSpPr>
          <p:nvPr>
            <p:ph type="sldNum" sz="quarter" idx="12"/>
          </p:nvPr>
        </p:nvSpPr>
        <p:spPr/>
        <p:txBody>
          <a:bodyPr/>
          <a:lstStyle/>
          <a:p>
            <a:fld id="{1F7F656D-E814-403B-8E5B-2C709B1E04FE}" type="slidenum">
              <a:rPr lang="en-IN" smtClean="0"/>
              <a:t>‹#›</a:t>
            </a:fld>
            <a:endParaRPr lang="en-IN"/>
          </a:p>
        </p:txBody>
      </p:sp>
    </p:spTree>
    <p:extLst>
      <p:ext uri="{BB962C8B-B14F-4D97-AF65-F5344CB8AC3E}">
        <p14:creationId xmlns:p14="http://schemas.microsoft.com/office/powerpoint/2010/main" val="303926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3DBC-AA15-7D08-518E-3911060199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331D7F-E9AF-B400-C289-98F081A28B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F67A0-30FB-D031-7C59-7BF903B30266}"/>
              </a:ext>
            </a:extLst>
          </p:cNvPr>
          <p:cNvSpPr>
            <a:spLocks noGrp="1"/>
          </p:cNvSpPr>
          <p:nvPr>
            <p:ph type="dt" sz="half" idx="10"/>
          </p:nvPr>
        </p:nvSpPr>
        <p:spPr/>
        <p:txBody>
          <a:bodyPr/>
          <a:lstStyle/>
          <a:p>
            <a:fld id="{AF7EA5D4-0A64-4B74-8451-7096926634C7}" type="datetimeFigureOut">
              <a:rPr lang="en-IN" smtClean="0"/>
              <a:t>06-07-2022</a:t>
            </a:fld>
            <a:endParaRPr lang="en-IN"/>
          </a:p>
        </p:txBody>
      </p:sp>
      <p:sp>
        <p:nvSpPr>
          <p:cNvPr id="5" name="Footer Placeholder 4">
            <a:extLst>
              <a:ext uri="{FF2B5EF4-FFF2-40B4-BE49-F238E27FC236}">
                <a16:creationId xmlns:a16="http://schemas.microsoft.com/office/drawing/2014/main" id="{DC965D9D-8C9C-4D57-AF56-0923DE9135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D318F9-61ED-46D6-E185-09FBE6FAED87}"/>
              </a:ext>
            </a:extLst>
          </p:cNvPr>
          <p:cNvSpPr>
            <a:spLocks noGrp="1"/>
          </p:cNvSpPr>
          <p:nvPr>
            <p:ph type="sldNum" sz="quarter" idx="12"/>
          </p:nvPr>
        </p:nvSpPr>
        <p:spPr/>
        <p:txBody>
          <a:bodyPr/>
          <a:lstStyle/>
          <a:p>
            <a:fld id="{1F7F656D-E814-403B-8E5B-2C709B1E04FE}" type="slidenum">
              <a:rPr lang="en-IN" smtClean="0"/>
              <a:t>‹#›</a:t>
            </a:fld>
            <a:endParaRPr lang="en-IN"/>
          </a:p>
        </p:txBody>
      </p:sp>
    </p:spTree>
    <p:extLst>
      <p:ext uri="{BB962C8B-B14F-4D97-AF65-F5344CB8AC3E}">
        <p14:creationId xmlns:p14="http://schemas.microsoft.com/office/powerpoint/2010/main" val="58882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E7C3-78E8-8714-14A2-1A34EEE400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D41F66-9DCE-7733-F99B-9A7D3DC73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D59D72-2C3C-FB8A-F8C5-481D8891C6B7}"/>
              </a:ext>
            </a:extLst>
          </p:cNvPr>
          <p:cNvSpPr>
            <a:spLocks noGrp="1"/>
          </p:cNvSpPr>
          <p:nvPr>
            <p:ph type="dt" sz="half" idx="10"/>
          </p:nvPr>
        </p:nvSpPr>
        <p:spPr/>
        <p:txBody>
          <a:bodyPr/>
          <a:lstStyle/>
          <a:p>
            <a:fld id="{AF7EA5D4-0A64-4B74-8451-7096926634C7}" type="datetimeFigureOut">
              <a:rPr lang="en-IN" smtClean="0"/>
              <a:t>06-07-2022</a:t>
            </a:fld>
            <a:endParaRPr lang="en-IN"/>
          </a:p>
        </p:txBody>
      </p:sp>
      <p:sp>
        <p:nvSpPr>
          <p:cNvPr id="5" name="Footer Placeholder 4">
            <a:extLst>
              <a:ext uri="{FF2B5EF4-FFF2-40B4-BE49-F238E27FC236}">
                <a16:creationId xmlns:a16="http://schemas.microsoft.com/office/drawing/2014/main" id="{4AB147EC-21DD-CF6C-F403-F83A225274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D4EA5-EA33-9F03-2226-AB10F9B5E37C}"/>
              </a:ext>
            </a:extLst>
          </p:cNvPr>
          <p:cNvSpPr>
            <a:spLocks noGrp="1"/>
          </p:cNvSpPr>
          <p:nvPr>
            <p:ph type="sldNum" sz="quarter" idx="12"/>
          </p:nvPr>
        </p:nvSpPr>
        <p:spPr/>
        <p:txBody>
          <a:bodyPr/>
          <a:lstStyle/>
          <a:p>
            <a:fld id="{1F7F656D-E814-403B-8E5B-2C709B1E04FE}" type="slidenum">
              <a:rPr lang="en-IN" smtClean="0"/>
              <a:t>‹#›</a:t>
            </a:fld>
            <a:endParaRPr lang="en-IN"/>
          </a:p>
        </p:txBody>
      </p:sp>
    </p:spTree>
    <p:extLst>
      <p:ext uri="{BB962C8B-B14F-4D97-AF65-F5344CB8AC3E}">
        <p14:creationId xmlns:p14="http://schemas.microsoft.com/office/powerpoint/2010/main" val="31404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8DB7-57CD-F988-9EBB-C7EAA242E9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C48289-846B-200D-E0A1-BFEE2DA82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D43E74-4E4A-B40E-25F5-71544D3CE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DEBF1E-4EE0-06A5-A676-929BF9046EF3}"/>
              </a:ext>
            </a:extLst>
          </p:cNvPr>
          <p:cNvSpPr>
            <a:spLocks noGrp="1"/>
          </p:cNvSpPr>
          <p:nvPr>
            <p:ph type="dt" sz="half" idx="10"/>
          </p:nvPr>
        </p:nvSpPr>
        <p:spPr/>
        <p:txBody>
          <a:bodyPr/>
          <a:lstStyle/>
          <a:p>
            <a:fld id="{AF7EA5D4-0A64-4B74-8451-7096926634C7}" type="datetimeFigureOut">
              <a:rPr lang="en-IN" smtClean="0"/>
              <a:t>06-07-2022</a:t>
            </a:fld>
            <a:endParaRPr lang="en-IN"/>
          </a:p>
        </p:txBody>
      </p:sp>
      <p:sp>
        <p:nvSpPr>
          <p:cNvPr id="6" name="Footer Placeholder 5">
            <a:extLst>
              <a:ext uri="{FF2B5EF4-FFF2-40B4-BE49-F238E27FC236}">
                <a16:creationId xmlns:a16="http://schemas.microsoft.com/office/drawing/2014/main" id="{AF827D06-29DC-3CF9-B3A7-F21FAA4AC4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A5AF77-C976-BAD4-2488-B3ADF9A52FFB}"/>
              </a:ext>
            </a:extLst>
          </p:cNvPr>
          <p:cNvSpPr>
            <a:spLocks noGrp="1"/>
          </p:cNvSpPr>
          <p:nvPr>
            <p:ph type="sldNum" sz="quarter" idx="12"/>
          </p:nvPr>
        </p:nvSpPr>
        <p:spPr/>
        <p:txBody>
          <a:bodyPr/>
          <a:lstStyle/>
          <a:p>
            <a:fld id="{1F7F656D-E814-403B-8E5B-2C709B1E04FE}" type="slidenum">
              <a:rPr lang="en-IN" smtClean="0"/>
              <a:t>‹#›</a:t>
            </a:fld>
            <a:endParaRPr lang="en-IN"/>
          </a:p>
        </p:txBody>
      </p:sp>
    </p:spTree>
    <p:extLst>
      <p:ext uri="{BB962C8B-B14F-4D97-AF65-F5344CB8AC3E}">
        <p14:creationId xmlns:p14="http://schemas.microsoft.com/office/powerpoint/2010/main" val="3266892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E4FA7-AA9F-D917-0C8A-24687BD570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6F40D0-3D6F-1B7D-DBCA-5A3E1B7775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696C81-31EF-BFF1-4DDB-0DCF581C24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CB9098-39B3-DDFF-C66F-7402D58A6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2F5C-FB25-E1F4-7584-8BBB781CB1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B40123-19BC-CBF5-00C2-67F694D7CD7B}"/>
              </a:ext>
            </a:extLst>
          </p:cNvPr>
          <p:cNvSpPr>
            <a:spLocks noGrp="1"/>
          </p:cNvSpPr>
          <p:nvPr>
            <p:ph type="dt" sz="half" idx="10"/>
          </p:nvPr>
        </p:nvSpPr>
        <p:spPr/>
        <p:txBody>
          <a:bodyPr/>
          <a:lstStyle/>
          <a:p>
            <a:fld id="{AF7EA5D4-0A64-4B74-8451-7096926634C7}" type="datetimeFigureOut">
              <a:rPr lang="en-IN" smtClean="0"/>
              <a:t>06-07-2022</a:t>
            </a:fld>
            <a:endParaRPr lang="en-IN"/>
          </a:p>
        </p:txBody>
      </p:sp>
      <p:sp>
        <p:nvSpPr>
          <p:cNvPr id="8" name="Footer Placeholder 7">
            <a:extLst>
              <a:ext uri="{FF2B5EF4-FFF2-40B4-BE49-F238E27FC236}">
                <a16:creationId xmlns:a16="http://schemas.microsoft.com/office/drawing/2014/main" id="{8CF93A9C-FE37-7FB6-EDDD-023B618228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B55849-7083-FBB2-73C8-713DBB00BE19}"/>
              </a:ext>
            </a:extLst>
          </p:cNvPr>
          <p:cNvSpPr>
            <a:spLocks noGrp="1"/>
          </p:cNvSpPr>
          <p:nvPr>
            <p:ph type="sldNum" sz="quarter" idx="12"/>
          </p:nvPr>
        </p:nvSpPr>
        <p:spPr/>
        <p:txBody>
          <a:bodyPr/>
          <a:lstStyle/>
          <a:p>
            <a:fld id="{1F7F656D-E814-403B-8E5B-2C709B1E04FE}" type="slidenum">
              <a:rPr lang="en-IN" smtClean="0"/>
              <a:t>‹#›</a:t>
            </a:fld>
            <a:endParaRPr lang="en-IN"/>
          </a:p>
        </p:txBody>
      </p:sp>
    </p:spTree>
    <p:extLst>
      <p:ext uri="{BB962C8B-B14F-4D97-AF65-F5344CB8AC3E}">
        <p14:creationId xmlns:p14="http://schemas.microsoft.com/office/powerpoint/2010/main" val="26453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27A3-F879-DB7B-5765-FCD4A03CD3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6C08E6-535F-7D98-C75A-78EB551901C0}"/>
              </a:ext>
            </a:extLst>
          </p:cNvPr>
          <p:cNvSpPr>
            <a:spLocks noGrp="1"/>
          </p:cNvSpPr>
          <p:nvPr>
            <p:ph type="dt" sz="half" idx="10"/>
          </p:nvPr>
        </p:nvSpPr>
        <p:spPr/>
        <p:txBody>
          <a:bodyPr/>
          <a:lstStyle/>
          <a:p>
            <a:fld id="{AF7EA5D4-0A64-4B74-8451-7096926634C7}" type="datetimeFigureOut">
              <a:rPr lang="en-IN" smtClean="0"/>
              <a:t>06-07-2022</a:t>
            </a:fld>
            <a:endParaRPr lang="en-IN"/>
          </a:p>
        </p:txBody>
      </p:sp>
      <p:sp>
        <p:nvSpPr>
          <p:cNvPr id="4" name="Footer Placeholder 3">
            <a:extLst>
              <a:ext uri="{FF2B5EF4-FFF2-40B4-BE49-F238E27FC236}">
                <a16:creationId xmlns:a16="http://schemas.microsoft.com/office/drawing/2014/main" id="{640199A2-5794-5991-A0CB-B07B190AD8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31B526-D31C-CC16-1D0B-1D84AFC5568D}"/>
              </a:ext>
            </a:extLst>
          </p:cNvPr>
          <p:cNvSpPr>
            <a:spLocks noGrp="1"/>
          </p:cNvSpPr>
          <p:nvPr>
            <p:ph type="sldNum" sz="quarter" idx="12"/>
          </p:nvPr>
        </p:nvSpPr>
        <p:spPr/>
        <p:txBody>
          <a:bodyPr/>
          <a:lstStyle/>
          <a:p>
            <a:fld id="{1F7F656D-E814-403B-8E5B-2C709B1E04FE}" type="slidenum">
              <a:rPr lang="en-IN" smtClean="0"/>
              <a:t>‹#›</a:t>
            </a:fld>
            <a:endParaRPr lang="en-IN"/>
          </a:p>
        </p:txBody>
      </p:sp>
    </p:spTree>
    <p:extLst>
      <p:ext uri="{BB962C8B-B14F-4D97-AF65-F5344CB8AC3E}">
        <p14:creationId xmlns:p14="http://schemas.microsoft.com/office/powerpoint/2010/main" val="13913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27ACB-11F6-6BB0-A70F-3333B5D38FF9}"/>
              </a:ext>
            </a:extLst>
          </p:cNvPr>
          <p:cNvSpPr>
            <a:spLocks noGrp="1"/>
          </p:cNvSpPr>
          <p:nvPr>
            <p:ph type="dt" sz="half" idx="10"/>
          </p:nvPr>
        </p:nvSpPr>
        <p:spPr/>
        <p:txBody>
          <a:bodyPr/>
          <a:lstStyle/>
          <a:p>
            <a:fld id="{AF7EA5D4-0A64-4B74-8451-7096926634C7}" type="datetimeFigureOut">
              <a:rPr lang="en-IN" smtClean="0"/>
              <a:t>06-07-2022</a:t>
            </a:fld>
            <a:endParaRPr lang="en-IN"/>
          </a:p>
        </p:txBody>
      </p:sp>
      <p:sp>
        <p:nvSpPr>
          <p:cNvPr id="3" name="Footer Placeholder 2">
            <a:extLst>
              <a:ext uri="{FF2B5EF4-FFF2-40B4-BE49-F238E27FC236}">
                <a16:creationId xmlns:a16="http://schemas.microsoft.com/office/drawing/2014/main" id="{14DE9728-5A1C-0850-7889-7E6D35867F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B70F0E-C5BB-3D16-3AC6-63DBA57D21EB}"/>
              </a:ext>
            </a:extLst>
          </p:cNvPr>
          <p:cNvSpPr>
            <a:spLocks noGrp="1"/>
          </p:cNvSpPr>
          <p:nvPr>
            <p:ph type="sldNum" sz="quarter" idx="12"/>
          </p:nvPr>
        </p:nvSpPr>
        <p:spPr/>
        <p:txBody>
          <a:bodyPr/>
          <a:lstStyle/>
          <a:p>
            <a:fld id="{1F7F656D-E814-403B-8E5B-2C709B1E04FE}" type="slidenum">
              <a:rPr lang="en-IN" smtClean="0"/>
              <a:t>‹#›</a:t>
            </a:fld>
            <a:endParaRPr lang="en-IN"/>
          </a:p>
        </p:txBody>
      </p:sp>
    </p:spTree>
    <p:extLst>
      <p:ext uri="{BB962C8B-B14F-4D97-AF65-F5344CB8AC3E}">
        <p14:creationId xmlns:p14="http://schemas.microsoft.com/office/powerpoint/2010/main" val="327659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065C-34F3-0C08-E28C-373665658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F91ECC-7783-3606-F62F-21BE7E5DC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2259A3-8B36-431B-EC47-579E51DC0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24DF9-3194-22FD-A0D3-7DA7AE92D036}"/>
              </a:ext>
            </a:extLst>
          </p:cNvPr>
          <p:cNvSpPr>
            <a:spLocks noGrp="1"/>
          </p:cNvSpPr>
          <p:nvPr>
            <p:ph type="dt" sz="half" idx="10"/>
          </p:nvPr>
        </p:nvSpPr>
        <p:spPr/>
        <p:txBody>
          <a:bodyPr/>
          <a:lstStyle/>
          <a:p>
            <a:fld id="{AF7EA5D4-0A64-4B74-8451-7096926634C7}" type="datetimeFigureOut">
              <a:rPr lang="en-IN" smtClean="0"/>
              <a:t>06-07-2022</a:t>
            </a:fld>
            <a:endParaRPr lang="en-IN"/>
          </a:p>
        </p:txBody>
      </p:sp>
      <p:sp>
        <p:nvSpPr>
          <p:cNvPr id="6" name="Footer Placeholder 5">
            <a:extLst>
              <a:ext uri="{FF2B5EF4-FFF2-40B4-BE49-F238E27FC236}">
                <a16:creationId xmlns:a16="http://schemas.microsoft.com/office/drawing/2014/main" id="{80C9B63A-6F2B-8531-C802-2656D97491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277D4E-4435-40BB-E802-1B1194E10CCF}"/>
              </a:ext>
            </a:extLst>
          </p:cNvPr>
          <p:cNvSpPr>
            <a:spLocks noGrp="1"/>
          </p:cNvSpPr>
          <p:nvPr>
            <p:ph type="sldNum" sz="quarter" idx="12"/>
          </p:nvPr>
        </p:nvSpPr>
        <p:spPr/>
        <p:txBody>
          <a:bodyPr/>
          <a:lstStyle/>
          <a:p>
            <a:fld id="{1F7F656D-E814-403B-8E5B-2C709B1E04FE}" type="slidenum">
              <a:rPr lang="en-IN" smtClean="0"/>
              <a:t>‹#›</a:t>
            </a:fld>
            <a:endParaRPr lang="en-IN"/>
          </a:p>
        </p:txBody>
      </p:sp>
    </p:spTree>
    <p:extLst>
      <p:ext uri="{BB962C8B-B14F-4D97-AF65-F5344CB8AC3E}">
        <p14:creationId xmlns:p14="http://schemas.microsoft.com/office/powerpoint/2010/main" val="9213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1512-C3AC-8B58-01F2-F8CD31493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123C3C-479E-B0A3-8FEB-B85DBEE26F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9BBD4A-0BFD-7367-D9E7-E918526D3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8B39B-0F60-92E6-8065-687EDED74BFA}"/>
              </a:ext>
            </a:extLst>
          </p:cNvPr>
          <p:cNvSpPr>
            <a:spLocks noGrp="1"/>
          </p:cNvSpPr>
          <p:nvPr>
            <p:ph type="dt" sz="half" idx="10"/>
          </p:nvPr>
        </p:nvSpPr>
        <p:spPr/>
        <p:txBody>
          <a:bodyPr/>
          <a:lstStyle/>
          <a:p>
            <a:fld id="{AF7EA5D4-0A64-4B74-8451-7096926634C7}" type="datetimeFigureOut">
              <a:rPr lang="en-IN" smtClean="0"/>
              <a:t>06-07-2022</a:t>
            </a:fld>
            <a:endParaRPr lang="en-IN"/>
          </a:p>
        </p:txBody>
      </p:sp>
      <p:sp>
        <p:nvSpPr>
          <p:cNvPr id="6" name="Footer Placeholder 5">
            <a:extLst>
              <a:ext uri="{FF2B5EF4-FFF2-40B4-BE49-F238E27FC236}">
                <a16:creationId xmlns:a16="http://schemas.microsoft.com/office/drawing/2014/main" id="{27096862-CE0A-D75A-3BF4-6D08ABE00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C873AE-335B-ECEF-ED6A-65EB5A6BBF82}"/>
              </a:ext>
            </a:extLst>
          </p:cNvPr>
          <p:cNvSpPr>
            <a:spLocks noGrp="1"/>
          </p:cNvSpPr>
          <p:nvPr>
            <p:ph type="sldNum" sz="quarter" idx="12"/>
          </p:nvPr>
        </p:nvSpPr>
        <p:spPr/>
        <p:txBody>
          <a:bodyPr/>
          <a:lstStyle/>
          <a:p>
            <a:fld id="{1F7F656D-E814-403B-8E5B-2C709B1E04FE}" type="slidenum">
              <a:rPr lang="en-IN" smtClean="0"/>
              <a:t>‹#›</a:t>
            </a:fld>
            <a:endParaRPr lang="en-IN"/>
          </a:p>
        </p:txBody>
      </p:sp>
    </p:spTree>
    <p:extLst>
      <p:ext uri="{BB962C8B-B14F-4D97-AF65-F5344CB8AC3E}">
        <p14:creationId xmlns:p14="http://schemas.microsoft.com/office/powerpoint/2010/main" val="257227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9D625-8A3B-1CC9-0320-A80D51C763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E60B54-8000-24F2-8E2F-D19D8E50D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4E454B-5504-75A9-6260-CF8121548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7EA5D4-0A64-4B74-8451-7096926634C7}" type="datetimeFigureOut">
              <a:rPr lang="en-IN" smtClean="0"/>
              <a:t>06-07-2022</a:t>
            </a:fld>
            <a:endParaRPr lang="en-IN"/>
          </a:p>
        </p:txBody>
      </p:sp>
      <p:sp>
        <p:nvSpPr>
          <p:cNvPr id="5" name="Footer Placeholder 4">
            <a:extLst>
              <a:ext uri="{FF2B5EF4-FFF2-40B4-BE49-F238E27FC236}">
                <a16:creationId xmlns:a16="http://schemas.microsoft.com/office/drawing/2014/main" id="{4A0D75EF-DE14-38E8-5AA0-67D7388E3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1E1CCA-1BEE-C3DF-DD3C-285D96C60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7F656D-E814-403B-8E5B-2C709B1E04FE}" type="slidenum">
              <a:rPr lang="en-IN" smtClean="0"/>
              <a:t>‹#›</a:t>
            </a:fld>
            <a:endParaRPr lang="en-IN"/>
          </a:p>
        </p:txBody>
      </p:sp>
    </p:spTree>
    <p:extLst>
      <p:ext uri="{BB962C8B-B14F-4D97-AF65-F5344CB8AC3E}">
        <p14:creationId xmlns:p14="http://schemas.microsoft.com/office/powerpoint/2010/main" val="194133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E99E-2E3A-DA0D-8001-67FFEDF309B9}"/>
              </a:ext>
            </a:extLst>
          </p:cNvPr>
          <p:cNvSpPr>
            <a:spLocks noGrp="1"/>
          </p:cNvSpPr>
          <p:nvPr>
            <p:ph type="ctrTitle"/>
          </p:nvPr>
        </p:nvSpPr>
        <p:spPr>
          <a:xfrm>
            <a:off x="1524000" y="1582220"/>
            <a:ext cx="9144000" cy="3431570"/>
          </a:xfrm>
        </p:spPr>
        <p:txBody>
          <a:bodyPr>
            <a:normAutofit/>
          </a:bodyPr>
          <a:lstStyle/>
          <a:p>
            <a:r>
              <a:rPr lang="en-US" dirty="0"/>
              <a:t>Reliability-aware Dynamic Service Chain Scheduling in 5G Networks based on Reinforcement Learning</a:t>
            </a:r>
            <a:endParaRPr lang="en-IN" dirty="0"/>
          </a:p>
        </p:txBody>
      </p:sp>
    </p:spTree>
    <p:extLst>
      <p:ext uri="{BB962C8B-B14F-4D97-AF65-F5344CB8AC3E}">
        <p14:creationId xmlns:p14="http://schemas.microsoft.com/office/powerpoint/2010/main" val="2662086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F326-332F-1946-2123-527EF9F1F0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D33CE1-B102-2CD8-8405-609BA477B37B}"/>
              </a:ext>
            </a:extLst>
          </p:cNvPr>
          <p:cNvSpPr>
            <a:spLocks noGrp="1"/>
          </p:cNvSpPr>
          <p:nvPr>
            <p:ph idx="1"/>
          </p:nvPr>
        </p:nvSpPr>
        <p:spPr/>
        <p:txBody>
          <a:bodyPr/>
          <a:lstStyle/>
          <a:p>
            <a:r>
              <a:rPr lang="en-US" dirty="0"/>
              <a:t>When an SFC request arrives, our problem is to decide the redundancy of each VNF and place these VNF instances on the nodes.</a:t>
            </a:r>
          </a:p>
          <a:p>
            <a:r>
              <a:rPr lang="en-US" dirty="0"/>
              <a:t>A node can switch its type of VNF (i.e. redeployment) with a redeployment delay Δ. Further, we assume that all the nodes have the same reliability θ.</a:t>
            </a:r>
          </a:p>
          <a:p>
            <a:r>
              <a:rPr lang="en-US" dirty="0"/>
              <a:t>The redundant VNFs can run on different nodes or rerun on the same node.</a:t>
            </a:r>
            <a:endParaRPr lang="en-IN" dirty="0"/>
          </a:p>
        </p:txBody>
      </p:sp>
    </p:spTree>
    <p:extLst>
      <p:ext uri="{BB962C8B-B14F-4D97-AF65-F5344CB8AC3E}">
        <p14:creationId xmlns:p14="http://schemas.microsoft.com/office/powerpoint/2010/main" val="143690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32C6-5F9B-D798-8B73-53C6B847CB30}"/>
              </a:ext>
            </a:extLst>
          </p:cNvPr>
          <p:cNvSpPr>
            <a:spLocks noGrp="1"/>
          </p:cNvSpPr>
          <p:nvPr>
            <p:ph type="title"/>
          </p:nvPr>
        </p:nvSpPr>
        <p:spPr/>
        <p:txBody>
          <a:bodyPr/>
          <a:lstStyle/>
          <a:p>
            <a:r>
              <a:rPr lang="en-IN" dirty="0"/>
              <a:t>                                  </a:t>
            </a:r>
            <a:r>
              <a:rPr lang="en-IN" b="1" dirty="0"/>
              <a:t>Table</a:t>
            </a:r>
          </a:p>
        </p:txBody>
      </p:sp>
      <p:pic>
        <p:nvPicPr>
          <p:cNvPr id="5" name="Content Placeholder 4">
            <a:extLst>
              <a:ext uri="{FF2B5EF4-FFF2-40B4-BE49-F238E27FC236}">
                <a16:creationId xmlns:a16="http://schemas.microsoft.com/office/drawing/2014/main" id="{50172B08-AAB9-D93A-E272-EFF329F92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7461" y="1607419"/>
            <a:ext cx="5938787" cy="4812632"/>
          </a:xfrm>
        </p:spPr>
      </p:pic>
    </p:spTree>
    <p:extLst>
      <p:ext uri="{BB962C8B-B14F-4D97-AF65-F5344CB8AC3E}">
        <p14:creationId xmlns:p14="http://schemas.microsoft.com/office/powerpoint/2010/main" val="35840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3301-14F0-AFCB-1124-893DEB920582}"/>
              </a:ext>
            </a:extLst>
          </p:cNvPr>
          <p:cNvSpPr>
            <a:spLocks noGrp="1"/>
          </p:cNvSpPr>
          <p:nvPr>
            <p:ph type="title"/>
          </p:nvPr>
        </p:nvSpPr>
        <p:spPr/>
        <p:txBody>
          <a:bodyPr/>
          <a:lstStyle/>
          <a:p>
            <a:r>
              <a:rPr lang="en-IN" dirty="0"/>
              <a:t>                        </a:t>
            </a:r>
            <a:r>
              <a:rPr lang="en-IN" b="1" dirty="0"/>
              <a:t>Decision Variables</a:t>
            </a:r>
          </a:p>
        </p:txBody>
      </p:sp>
      <p:sp>
        <p:nvSpPr>
          <p:cNvPr id="3" name="Content Placeholder 2">
            <a:extLst>
              <a:ext uri="{FF2B5EF4-FFF2-40B4-BE49-F238E27FC236}">
                <a16:creationId xmlns:a16="http://schemas.microsoft.com/office/drawing/2014/main" id="{402BC667-D694-22B5-7990-4E970C7A5BC0}"/>
              </a:ext>
            </a:extLst>
          </p:cNvPr>
          <p:cNvSpPr>
            <a:spLocks noGrp="1"/>
          </p:cNvSpPr>
          <p:nvPr>
            <p:ph idx="1"/>
          </p:nvPr>
        </p:nvSpPr>
        <p:spPr/>
        <p:txBody>
          <a:bodyPr/>
          <a:lstStyle/>
          <a:p>
            <a:r>
              <a:rPr lang="en-US" dirty="0"/>
              <a:t>We use         to indicate that the computing node k starts to process VNF </a:t>
            </a:r>
            <a:r>
              <a:rPr lang="en-US" dirty="0" err="1"/>
              <a:t>s</a:t>
            </a:r>
            <a:r>
              <a:rPr lang="en-US" baseline="-25000" dirty="0" err="1"/>
              <a:t>ij</a:t>
            </a:r>
            <a:r>
              <a:rPr lang="en-US" dirty="0"/>
              <a:t> at time slot δ.</a:t>
            </a:r>
          </a:p>
          <a:p>
            <a:endParaRPr lang="en-IN" dirty="0"/>
          </a:p>
        </p:txBody>
      </p:sp>
      <p:pic>
        <p:nvPicPr>
          <p:cNvPr id="5" name="Picture 4">
            <a:extLst>
              <a:ext uri="{FF2B5EF4-FFF2-40B4-BE49-F238E27FC236}">
                <a16:creationId xmlns:a16="http://schemas.microsoft.com/office/drawing/2014/main" id="{F5945C29-6BC7-A1D2-3ABD-7A11D8AA0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717" y="1825625"/>
            <a:ext cx="536986" cy="455562"/>
          </a:xfrm>
          <a:prstGeom prst="rect">
            <a:avLst/>
          </a:prstGeom>
        </p:spPr>
      </p:pic>
      <p:pic>
        <p:nvPicPr>
          <p:cNvPr id="7" name="Picture 6">
            <a:extLst>
              <a:ext uri="{FF2B5EF4-FFF2-40B4-BE49-F238E27FC236}">
                <a16:creationId xmlns:a16="http://schemas.microsoft.com/office/drawing/2014/main" id="{FBEE30A7-5EC5-8751-30FF-4FD01DBCC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942" y="3053561"/>
            <a:ext cx="6756934" cy="2351028"/>
          </a:xfrm>
          <a:prstGeom prst="rect">
            <a:avLst/>
          </a:prstGeom>
        </p:spPr>
      </p:pic>
    </p:spTree>
    <p:extLst>
      <p:ext uri="{BB962C8B-B14F-4D97-AF65-F5344CB8AC3E}">
        <p14:creationId xmlns:p14="http://schemas.microsoft.com/office/powerpoint/2010/main" val="154192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A4DD-25C7-9539-9646-0DF3FEB7F8DB}"/>
              </a:ext>
            </a:extLst>
          </p:cNvPr>
          <p:cNvSpPr>
            <a:spLocks noGrp="1"/>
          </p:cNvSpPr>
          <p:nvPr>
            <p:ph type="title"/>
          </p:nvPr>
        </p:nvSpPr>
        <p:spPr/>
        <p:txBody>
          <a:bodyPr/>
          <a:lstStyle/>
          <a:p>
            <a:r>
              <a:rPr lang="en-IN" dirty="0"/>
              <a:t>              </a:t>
            </a:r>
            <a:r>
              <a:rPr lang="en-IN" b="1" dirty="0"/>
              <a:t>End-to-End Delay Constraints</a:t>
            </a:r>
            <a:r>
              <a:rPr lang="en-IN" dirty="0"/>
              <a:t>.</a:t>
            </a:r>
          </a:p>
        </p:txBody>
      </p:sp>
      <p:sp>
        <p:nvSpPr>
          <p:cNvPr id="3" name="Content Placeholder 2">
            <a:extLst>
              <a:ext uri="{FF2B5EF4-FFF2-40B4-BE49-F238E27FC236}">
                <a16:creationId xmlns:a16="http://schemas.microsoft.com/office/drawing/2014/main" id="{FED28B34-25B9-064A-EF40-75E422D28766}"/>
              </a:ext>
            </a:extLst>
          </p:cNvPr>
          <p:cNvSpPr>
            <a:spLocks noGrp="1"/>
          </p:cNvSpPr>
          <p:nvPr>
            <p:ph idx="1"/>
          </p:nvPr>
        </p:nvSpPr>
        <p:spPr/>
        <p:txBody>
          <a:bodyPr/>
          <a:lstStyle/>
          <a:p>
            <a:r>
              <a:rPr lang="en-US" dirty="0"/>
              <a:t>The following constraints guarantee the end-to-end delay of a chain should meet its deadline requirement:-</a:t>
            </a:r>
          </a:p>
          <a:p>
            <a:endParaRPr lang="en-IN" dirty="0"/>
          </a:p>
        </p:txBody>
      </p:sp>
      <p:pic>
        <p:nvPicPr>
          <p:cNvPr id="5" name="Picture 4">
            <a:extLst>
              <a:ext uri="{FF2B5EF4-FFF2-40B4-BE49-F238E27FC236}">
                <a16:creationId xmlns:a16="http://schemas.microsoft.com/office/drawing/2014/main" id="{FA8F74CA-4758-813B-5B15-1847EFA47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071" y="3429000"/>
            <a:ext cx="6198669" cy="1162251"/>
          </a:xfrm>
          <a:prstGeom prst="rect">
            <a:avLst/>
          </a:prstGeom>
        </p:spPr>
      </p:pic>
    </p:spTree>
    <p:extLst>
      <p:ext uri="{BB962C8B-B14F-4D97-AF65-F5344CB8AC3E}">
        <p14:creationId xmlns:p14="http://schemas.microsoft.com/office/powerpoint/2010/main" val="2110205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B1CF-E850-E781-65A2-62CBBF2C7FA6}"/>
              </a:ext>
            </a:extLst>
          </p:cNvPr>
          <p:cNvSpPr>
            <a:spLocks noGrp="1"/>
          </p:cNvSpPr>
          <p:nvPr>
            <p:ph type="title"/>
          </p:nvPr>
        </p:nvSpPr>
        <p:spPr/>
        <p:txBody>
          <a:bodyPr/>
          <a:lstStyle/>
          <a:p>
            <a:r>
              <a:rPr lang="en-IN" dirty="0"/>
              <a:t>                   </a:t>
            </a:r>
            <a:r>
              <a:rPr lang="en-IN" b="1" dirty="0"/>
              <a:t>Reliability Constraints</a:t>
            </a:r>
          </a:p>
        </p:txBody>
      </p:sp>
      <p:sp>
        <p:nvSpPr>
          <p:cNvPr id="7" name="Content Placeholder 6">
            <a:extLst>
              <a:ext uri="{FF2B5EF4-FFF2-40B4-BE49-F238E27FC236}">
                <a16:creationId xmlns:a16="http://schemas.microsoft.com/office/drawing/2014/main" id="{DC112621-B6A0-EBB9-06FE-3D2D92E99546}"/>
              </a:ext>
            </a:extLst>
          </p:cNvPr>
          <p:cNvSpPr>
            <a:spLocks noGrp="1"/>
          </p:cNvSpPr>
          <p:nvPr>
            <p:ph idx="1"/>
          </p:nvPr>
        </p:nvSpPr>
        <p:spPr/>
        <p:txBody>
          <a:bodyPr/>
          <a:lstStyle/>
          <a:p>
            <a:r>
              <a:rPr lang="en-US" dirty="0"/>
              <a:t>The following constraint shows that the number of VNF redundant instances should ensure the SFC request reliability requirement.</a:t>
            </a:r>
          </a:p>
          <a:p>
            <a:endParaRPr lang="en-US" dirty="0"/>
          </a:p>
          <a:p>
            <a:endParaRPr lang="en-IN" dirty="0"/>
          </a:p>
        </p:txBody>
      </p:sp>
      <p:pic>
        <p:nvPicPr>
          <p:cNvPr id="9" name="Picture 8">
            <a:extLst>
              <a:ext uri="{FF2B5EF4-FFF2-40B4-BE49-F238E27FC236}">
                <a16:creationId xmlns:a16="http://schemas.microsoft.com/office/drawing/2014/main" id="{DDDBC04B-7C75-A9CC-29C4-AAA0F52CB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445" y="3656167"/>
            <a:ext cx="6477802" cy="1483724"/>
          </a:xfrm>
          <a:prstGeom prst="rect">
            <a:avLst/>
          </a:prstGeom>
        </p:spPr>
      </p:pic>
    </p:spTree>
    <p:extLst>
      <p:ext uri="{BB962C8B-B14F-4D97-AF65-F5344CB8AC3E}">
        <p14:creationId xmlns:p14="http://schemas.microsoft.com/office/powerpoint/2010/main" val="406452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C1B8-654A-9D46-B07F-DD712D53C98E}"/>
              </a:ext>
            </a:extLst>
          </p:cNvPr>
          <p:cNvSpPr>
            <a:spLocks noGrp="1"/>
          </p:cNvSpPr>
          <p:nvPr>
            <p:ph type="title"/>
          </p:nvPr>
        </p:nvSpPr>
        <p:spPr/>
        <p:txBody>
          <a:bodyPr/>
          <a:lstStyle/>
          <a:p>
            <a:r>
              <a:rPr lang="en-IN" dirty="0"/>
              <a:t>         </a:t>
            </a:r>
            <a:r>
              <a:rPr lang="en-IN" b="1" dirty="0"/>
              <a:t>VNF Deployment Delay Constraint</a:t>
            </a:r>
          </a:p>
        </p:txBody>
      </p:sp>
      <p:sp>
        <p:nvSpPr>
          <p:cNvPr id="3" name="Content Placeholder 2">
            <a:extLst>
              <a:ext uri="{FF2B5EF4-FFF2-40B4-BE49-F238E27FC236}">
                <a16:creationId xmlns:a16="http://schemas.microsoft.com/office/drawing/2014/main" id="{4A6232AE-17F8-D17D-80CD-667A1FBA0818}"/>
              </a:ext>
            </a:extLst>
          </p:cNvPr>
          <p:cNvSpPr>
            <a:spLocks noGrp="1"/>
          </p:cNvSpPr>
          <p:nvPr>
            <p:ph idx="1"/>
          </p:nvPr>
        </p:nvSpPr>
        <p:spPr/>
        <p:txBody>
          <a:bodyPr/>
          <a:lstStyle/>
          <a:p>
            <a:r>
              <a:rPr lang="en-US" dirty="0"/>
              <a:t>There is a redeployment delay Δ when a computing node shut down its running VNF instance and deploy a different type of VNF instance.</a:t>
            </a:r>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6249AC5E-F2C8-6080-DDC2-F0424C469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467" y="3429000"/>
            <a:ext cx="4639377" cy="1191126"/>
          </a:xfrm>
          <a:prstGeom prst="rect">
            <a:avLst/>
          </a:prstGeom>
        </p:spPr>
      </p:pic>
    </p:spTree>
    <p:extLst>
      <p:ext uri="{BB962C8B-B14F-4D97-AF65-F5344CB8AC3E}">
        <p14:creationId xmlns:p14="http://schemas.microsoft.com/office/powerpoint/2010/main" val="1440996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85F9-1592-3FCF-FA3C-B8E509E5DB34}"/>
              </a:ext>
            </a:extLst>
          </p:cNvPr>
          <p:cNvSpPr>
            <a:spLocks noGrp="1"/>
          </p:cNvSpPr>
          <p:nvPr>
            <p:ph type="title"/>
          </p:nvPr>
        </p:nvSpPr>
        <p:spPr/>
        <p:txBody>
          <a:bodyPr/>
          <a:lstStyle/>
          <a:p>
            <a:r>
              <a:rPr lang="en-IN" dirty="0"/>
              <a:t>             </a:t>
            </a:r>
            <a:r>
              <a:rPr lang="en-IN" b="1" dirty="0"/>
              <a:t>Sequence Order Constraint.</a:t>
            </a:r>
          </a:p>
        </p:txBody>
      </p:sp>
      <p:sp>
        <p:nvSpPr>
          <p:cNvPr id="3" name="Content Placeholder 2">
            <a:extLst>
              <a:ext uri="{FF2B5EF4-FFF2-40B4-BE49-F238E27FC236}">
                <a16:creationId xmlns:a16="http://schemas.microsoft.com/office/drawing/2014/main" id="{9C14664D-D276-4A41-03C0-49E92A2A85C3}"/>
              </a:ext>
            </a:extLst>
          </p:cNvPr>
          <p:cNvSpPr>
            <a:spLocks noGrp="1"/>
          </p:cNvSpPr>
          <p:nvPr>
            <p:ph idx="1"/>
          </p:nvPr>
        </p:nvSpPr>
        <p:spPr/>
        <p:txBody>
          <a:bodyPr/>
          <a:lstStyle/>
          <a:p>
            <a:r>
              <a:rPr lang="en-US" dirty="0"/>
              <a:t>The following constraint ensures the order of the VNF chain in request </a:t>
            </a:r>
            <a:r>
              <a:rPr lang="en-US" dirty="0" err="1"/>
              <a:t>s</a:t>
            </a:r>
            <a:r>
              <a:rPr lang="en-US" baseline="-25000" dirty="0" err="1"/>
              <a:t>i</a:t>
            </a:r>
            <a:r>
              <a:rPr lang="en-US" dirty="0"/>
              <a:t>. The VNF </a:t>
            </a:r>
            <a:r>
              <a:rPr lang="en-US" dirty="0" err="1"/>
              <a:t>s</a:t>
            </a:r>
            <a:r>
              <a:rPr lang="en-US" baseline="-25000" dirty="0" err="1"/>
              <a:t>ij</a:t>
            </a:r>
            <a:r>
              <a:rPr lang="en-US" baseline="-25000" dirty="0"/>
              <a:t> </a:t>
            </a:r>
            <a:r>
              <a:rPr lang="en-US" dirty="0"/>
              <a:t>should complete when the next VNF s</a:t>
            </a:r>
            <a:r>
              <a:rPr lang="en-US" baseline="-25000" dirty="0"/>
              <a:t>ij</a:t>
            </a:r>
            <a:r>
              <a:rPr lang="en-US" dirty="0"/>
              <a:t>+1 starts to process.</a:t>
            </a:r>
          </a:p>
          <a:p>
            <a:endParaRPr lang="en-US" dirty="0"/>
          </a:p>
          <a:p>
            <a:endParaRPr lang="en-IN" dirty="0"/>
          </a:p>
        </p:txBody>
      </p:sp>
      <p:pic>
        <p:nvPicPr>
          <p:cNvPr id="5" name="Picture 4">
            <a:extLst>
              <a:ext uri="{FF2B5EF4-FFF2-40B4-BE49-F238E27FC236}">
                <a16:creationId xmlns:a16="http://schemas.microsoft.com/office/drawing/2014/main" id="{C0BE65CF-2F25-919F-56DE-C4EC46774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192" y="3823952"/>
            <a:ext cx="5900286" cy="950179"/>
          </a:xfrm>
          <a:prstGeom prst="rect">
            <a:avLst/>
          </a:prstGeom>
        </p:spPr>
      </p:pic>
    </p:spTree>
    <p:extLst>
      <p:ext uri="{BB962C8B-B14F-4D97-AF65-F5344CB8AC3E}">
        <p14:creationId xmlns:p14="http://schemas.microsoft.com/office/powerpoint/2010/main" val="1531923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CEF2-3A10-AD55-BAA5-C25375DBF2B1}"/>
              </a:ext>
            </a:extLst>
          </p:cNvPr>
          <p:cNvSpPr>
            <a:spLocks noGrp="1"/>
          </p:cNvSpPr>
          <p:nvPr>
            <p:ph type="title"/>
          </p:nvPr>
        </p:nvSpPr>
        <p:spPr/>
        <p:txBody>
          <a:bodyPr/>
          <a:lstStyle/>
          <a:p>
            <a:r>
              <a:rPr lang="en-IN" dirty="0"/>
              <a:t>                </a:t>
            </a:r>
            <a:r>
              <a:rPr lang="en-IN" b="1" dirty="0"/>
              <a:t>VNF Processing Constraint.</a:t>
            </a:r>
          </a:p>
        </p:txBody>
      </p:sp>
      <p:sp>
        <p:nvSpPr>
          <p:cNvPr id="3" name="Content Placeholder 2">
            <a:extLst>
              <a:ext uri="{FF2B5EF4-FFF2-40B4-BE49-F238E27FC236}">
                <a16:creationId xmlns:a16="http://schemas.microsoft.com/office/drawing/2014/main" id="{08DC91E0-8764-EB37-8911-A4D7EC18840D}"/>
              </a:ext>
            </a:extLst>
          </p:cNvPr>
          <p:cNvSpPr>
            <a:spLocks noGrp="1"/>
          </p:cNvSpPr>
          <p:nvPr>
            <p:ph idx="1"/>
          </p:nvPr>
        </p:nvSpPr>
        <p:spPr/>
        <p:txBody>
          <a:bodyPr/>
          <a:lstStyle/>
          <a:p>
            <a:r>
              <a:rPr lang="en-US" dirty="0"/>
              <a:t>Each VNF </a:t>
            </a:r>
            <a:r>
              <a:rPr lang="en-US" dirty="0" err="1"/>
              <a:t>s</a:t>
            </a:r>
            <a:r>
              <a:rPr lang="en-US" baseline="-25000" dirty="0" err="1"/>
              <a:t>ij</a:t>
            </a:r>
            <a:r>
              <a:rPr lang="en-US" dirty="0"/>
              <a:t> should be hosted in some computing node. The following constraint ensures that a VNF is instantiated more than once.</a:t>
            </a:r>
          </a:p>
          <a:p>
            <a:endParaRPr lang="en-US" dirty="0"/>
          </a:p>
          <a:p>
            <a:endParaRPr lang="en-IN" dirty="0"/>
          </a:p>
        </p:txBody>
      </p:sp>
      <p:pic>
        <p:nvPicPr>
          <p:cNvPr id="5" name="Picture 4">
            <a:extLst>
              <a:ext uri="{FF2B5EF4-FFF2-40B4-BE49-F238E27FC236}">
                <a16:creationId xmlns:a16="http://schemas.microsoft.com/office/drawing/2014/main" id="{42B8876A-E05A-29F5-48B1-D1A9B9543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839" y="3526167"/>
            <a:ext cx="5101389" cy="1142085"/>
          </a:xfrm>
          <a:prstGeom prst="rect">
            <a:avLst/>
          </a:prstGeom>
        </p:spPr>
      </p:pic>
    </p:spTree>
    <p:extLst>
      <p:ext uri="{BB962C8B-B14F-4D97-AF65-F5344CB8AC3E}">
        <p14:creationId xmlns:p14="http://schemas.microsoft.com/office/powerpoint/2010/main" val="1826318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C8B9-D833-21F5-27C4-AC6BDED6F7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28B798-4157-5A2A-1673-69FFE4B10AC0}"/>
              </a:ext>
            </a:extLst>
          </p:cNvPr>
          <p:cNvSpPr>
            <a:spLocks noGrp="1"/>
          </p:cNvSpPr>
          <p:nvPr>
            <p:ph idx="1"/>
          </p:nvPr>
        </p:nvSpPr>
        <p:spPr/>
        <p:txBody>
          <a:bodyPr/>
          <a:lstStyle/>
          <a:p>
            <a:r>
              <a:rPr lang="en-US" dirty="0"/>
              <a:t>A request </a:t>
            </a:r>
            <a:r>
              <a:rPr lang="en-US" dirty="0" err="1"/>
              <a:t>s</a:t>
            </a:r>
            <a:r>
              <a:rPr lang="en-US" baseline="-25000" dirty="0" err="1"/>
              <a:t>i</a:t>
            </a:r>
            <a:r>
              <a:rPr lang="en-US" dirty="0"/>
              <a:t> is successful if its delay d</a:t>
            </a:r>
            <a:r>
              <a:rPr lang="en-US" baseline="-25000" dirty="0"/>
              <a:t>i</a:t>
            </a:r>
            <a:r>
              <a:rPr lang="en-US" dirty="0"/>
              <a:t> does not exceed its deadline </a:t>
            </a:r>
            <a:r>
              <a:rPr lang="en-US" dirty="0" err="1"/>
              <a:t>Φ</a:t>
            </a:r>
            <a:r>
              <a:rPr lang="en-US" baseline="-25000" dirty="0" err="1"/>
              <a:t>i</a:t>
            </a:r>
            <a:r>
              <a:rPr lang="en-US" dirty="0"/>
              <a:t>. The objective is defined as follows, where I is indicator function.</a:t>
            </a:r>
          </a:p>
          <a:p>
            <a:endParaRPr lang="en-IN" dirty="0"/>
          </a:p>
        </p:txBody>
      </p:sp>
      <p:pic>
        <p:nvPicPr>
          <p:cNvPr id="5" name="Picture 4">
            <a:extLst>
              <a:ext uri="{FF2B5EF4-FFF2-40B4-BE49-F238E27FC236}">
                <a16:creationId xmlns:a16="http://schemas.microsoft.com/office/drawing/2014/main" id="{5A153728-78D1-39FA-ECA3-3D52654F9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865" y="3174554"/>
            <a:ext cx="3339967" cy="1050937"/>
          </a:xfrm>
          <a:prstGeom prst="rect">
            <a:avLst/>
          </a:prstGeom>
        </p:spPr>
      </p:pic>
    </p:spTree>
    <p:extLst>
      <p:ext uri="{BB962C8B-B14F-4D97-AF65-F5344CB8AC3E}">
        <p14:creationId xmlns:p14="http://schemas.microsoft.com/office/powerpoint/2010/main" val="164335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7204-B3A7-27CF-8893-CD330824C257}"/>
              </a:ext>
            </a:extLst>
          </p:cNvPr>
          <p:cNvSpPr>
            <a:spLocks noGrp="1"/>
          </p:cNvSpPr>
          <p:nvPr>
            <p:ph type="title"/>
          </p:nvPr>
        </p:nvSpPr>
        <p:spPr/>
        <p:txBody>
          <a:bodyPr/>
          <a:lstStyle/>
          <a:p>
            <a:r>
              <a:rPr lang="en-US" b="1" dirty="0"/>
              <a:t>Solutions to reliability aware SFC scheduling</a:t>
            </a:r>
            <a:endParaRPr lang="en-IN" b="1" dirty="0"/>
          </a:p>
        </p:txBody>
      </p:sp>
      <p:sp>
        <p:nvSpPr>
          <p:cNvPr id="3" name="Content Placeholder 2">
            <a:extLst>
              <a:ext uri="{FF2B5EF4-FFF2-40B4-BE49-F238E27FC236}">
                <a16:creationId xmlns:a16="http://schemas.microsoft.com/office/drawing/2014/main" id="{B8B2196E-E64B-00D4-6F50-28F27A418D64}"/>
              </a:ext>
            </a:extLst>
          </p:cNvPr>
          <p:cNvSpPr>
            <a:spLocks noGrp="1"/>
          </p:cNvSpPr>
          <p:nvPr>
            <p:ph idx="1"/>
          </p:nvPr>
        </p:nvSpPr>
        <p:spPr/>
        <p:txBody>
          <a:bodyPr/>
          <a:lstStyle/>
          <a:p>
            <a:r>
              <a:rPr lang="en-US" dirty="0"/>
              <a:t>The reliability aware SFC scheduling procedure is decomposed into two subproblems:-</a:t>
            </a:r>
          </a:p>
          <a:p>
            <a:r>
              <a:rPr lang="en-US" dirty="0"/>
              <a:t>The </a:t>
            </a:r>
            <a:r>
              <a:rPr lang="en-US" b="1" dirty="0"/>
              <a:t>first</a:t>
            </a:r>
            <a:r>
              <a:rPr lang="en-US" dirty="0"/>
              <a:t> </a:t>
            </a:r>
            <a:r>
              <a:rPr lang="en-US" b="1" dirty="0"/>
              <a:t>sub-problem</a:t>
            </a:r>
            <a:r>
              <a:rPr lang="en-US" dirty="0"/>
              <a:t> is determining the optimal number of VNF redundancies to guarantee the reliability requirement. So a heuristic approach is proposed to determine the optimal number of redundancies while avoiding high latency. </a:t>
            </a:r>
          </a:p>
          <a:p>
            <a:r>
              <a:rPr lang="en-US" dirty="0"/>
              <a:t>The </a:t>
            </a:r>
            <a:r>
              <a:rPr lang="en-US" b="1" dirty="0"/>
              <a:t>second sub-problem </a:t>
            </a:r>
            <a:r>
              <a:rPr lang="en-US" dirty="0"/>
              <a:t>is mapping these VNFs into appropriate computing nodes with the goal of maximizing the number of successful SFC requests. An intelligent RL-based algorithm is developed to handle the SFC mapping problem</a:t>
            </a:r>
            <a:endParaRPr lang="en-IN" dirty="0"/>
          </a:p>
        </p:txBody>
      </p:sp>
    </p:spTree>
    <p:extLst>
      <p:ext uri="{BB962C8B-B14F-4D97-AF65-F5344CB8AC3E}">
        <p14:creationId xmlns:p14="http://schemas.microsoft.com/office/powerpoint/2010/main" val="117245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EEB4-71E7-7277-E406-B05911C9444C}"/>
              </a:ext>
            </a:extLst>
          </p:cNvPr>
          <p:cNvSpPr>
            <a:spLocks noGrp="1"/>
          </p:cNvSpPr>
          <p:nvPr>
            <p:ph type="title"/>
          </p:nvPr>
        </p:nvSpPr>
        <p:spPr/>
        <p:txBody>
          <a:bodyPr/>
          <a:lstStyle/>
          <a:p>
            <a:r>
              <a:rPr lang="en-IN" dirty="0"/>
              <a:t>                             </a:t>
            </a:r>
            <a:r>
              <a:rPr lang="en-IN" b="1" dirty="0"/>
              <a:t>ABSTRACT</a:t>
            </a:r>
          </a:p>
        </p:txBody>
      </p:sp>
      <p:sp>
        <p:nvSpPr>
          <p:cNvPr id="3" name="Content Placeholder 2">
            <a:extLst>
              <a:ext uri="{FF2B5EF4-FFF2-40B4-BE49-F238E27FC236}">
                <a16:creationId xmlns:a16="http://schemas.microsoft.com/office/drawing/2014/main" id="{114D2D9E-25E1-95E3-6AEE-4B99B495C754}"/>
              </a:ext>
            </a:extLst>
          </p:cNvPr>
          <p:cNvSpPr>
            <a:spLocks noGrp="1"/>
          </p:cNvSpPr>
          <p:nvPr>
            <p:ph idx="1"/>
          </p:nvPr>
        </p:nvSpPr>
        <p:spPr/>
        <p:txBody>
          <a:bodyPr>
            <a:normAutofit fontScale="85000" lnSpcReduction="20000"/>
          </a:bodyPr>
          <a:lstStyle/>
          <a:p>
            <a:r>
              <a:rPr lang="en-US" dirty="0"/>
              <a:t>Service Function Chain (SFC) forwards the traffic flow along a chain of Virtual Network Functions (VNFs) to provide network services flexibility.</a:t>
            </a:r>
          </a:p>
          <a:p>
            <a:r>
              <a:rPr lang="en-US" dirty="0"/>
              <a:t>One of the most important problems in SFC is to deploy the VNFs and schedule arriving requests among computing nodes to achieve low latency and high reliability. </a:t>
            </a:r>
          </a:p>
          <a:p>
            <a:r>
              <a:rPr lang="en-US" dirty="0"/>
              <a:t>This paper focuses on the dynamic 5G network environment where the SFC requests arrive randomly and the computing nodes can redeploy all types of VNF with a time cost. </a:t>
            </a:r>
          </a:p>
          <a:p>
            <a:r>
              <a:rPr lang="en-US" dirty="0"/>
              <a:t>The objective is to maximize the number of requests satisfying the latency and reliability constraints. </a:t>
            </a:r>
          </a:p>
          <a:p>
            <a:r>
              <a:rPr lang="en-US" dirty="0"/>
              <a:t>To solve the problem an efficient algorithm is proposed to decide the redundancy of the VNFs while minimizing delay. Reinforcement Learning (RL) is presented to learn SFC scheduling policy to increase the success rate of SFC requests. </a:t>
            </a:r>
            <a:endParaRPr lang="en-IN" dirty="0"/>
          </a:p>
        </p:txBody>
      </p:sp>
    </p:spTree>
    <p:extLst>
      <p:ext uri="{BB962C8B-B14F-4D97-AF65-F5344CB8AC3E}">
        <p14:creationId xmlns:p14="http://schemas.microsoft.com/office/powerpoint/2010/main" val="310995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F9BC-D695-75BF-9166-7F1CF947C3E1}"/>
              </a:ext>
            </a:extLst>
          </p:cNvPr>
          <p:cNvSpPr>
            <a:spLocks noGrp="1"/>
          </p:cNvSpPr>
          <p:nvPr>
            <p:ph type="title"/>
          </p:nvPr>
        </p:nvSpPr>
        <p:spPr/>
        <p:txBody>
          <a:bodyPr/>
          <a:lstStyle/>
          <a:p>
            <a:r>
              <a:rPr lang="en-US" b="1" dirty="0"/>
              <a:t>Reliability-aware Dynamic SFC Scheduling Approach(RDSSA)</a:t>
            </a:r>
            <a:endParaRPr lang="en-IN" b="1" dirty="0"/>
          </a:p>
        </p:txBody>
      </p:sp>
      <p:sp>
        <p:nvSpPr>
          <p:cNvPr id="3" name="Content Placeholder 2">
            <a:extLst>
              <a:ext uri="{FF2B5EF4-FFF2-40B4-BE49-F238E27FC236}">
                <a16:creationId xmlns:a16="http://schemas.microsoft.com/office/drawing/2014/main" id="{F6307EA0-A666-5257-D9FC-B8F7942104A4}"/>
              </a:ext>
            </a:extLst>
          </p:cNvPr>
          <p:cNvSpPr>
            <a:spLocks noGrp="1"/>
          </p:cNvSpPr>
          <p:nvPr>
            <p:ph idx="1"/>
          </p:nvPr>
        </p:nvSpPr>
        <p:spPr/>
        <p:txBody>
          <a:bodyPr/>
          <a:lstStyle/>
          <a:p>
            <a:r>
              <a:rPr lang="en-US" dirty="0"/>
              <a:t>It includes three critical steps:-</a:t>
            </a:r>
          </a:p>
          <a:p>
            <a:pPr marL="514350" indent="-514350">
              <a:buFont typeface="+mj-lt"/>
              <a:buAutoNum type="arabicPeriod"/>
            </a:pPr>
            <a:r>
              <a:rPr lang="en-IN" dirty="0"/>
              <a:t>Redundancy Determining</a:t>
            </a:r>
            <a:endParaRPr lang="en-US" dirty="0"/>
          </a:p>
          <a:p>
            <a:pPr marL="514350" indent="-514350">
              <a:buFont typeface="+mj-lt"/>
              <a:buAutoNum type="arabicPeriod"/>
            </a:pPr>
            <a:r>
              <a:rPr lang="en-US" dirty="0"/>
              <a:t>Rule-based Approach for Node Selection</a:t>
            </a:r>
          </a:p>
          <a:p>
            <a:pPr marL="514350" indent="-514350">
              <a:buFont typeface="+mj-lt"/>
              <a:buAutoNum type="arabicPeriod"/>
            </a:pPr>
            <a:r>
              <a:rPr lang="en-US" dirty="0"/>
              <a:t>Reinforcement Learning for Dynamic SFC Scheduling</a:t>
            </a:r>
          </a:p>
          <a:p>
            <a:pPr marL="514350" indent="-514350">
              <a:buFont typeface="+mj-lt"/>
              <a:buAutoNum type="arabicPeriod"/>
            </a:pPr>
            <a:endParaRPr lang="en-IN" dirty="0"/>
          </a:p>
        </p:txBody>
      </p:sp>
    </p:spTree>
    <p:extLst>
      <p:ext uri="{BB962C8B-B14F-4D97-AF65-F5344CB8AC3E}">
        <p14:creationId xmlns:p14="http://schemas.microsoft.com/office/powerpoint/2010/main" val="2403283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6EFA-AA19-1D51-240B-5ACC40BCFB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522375-DB8A-E6A4-DE94-AE5A7DC8B3FE}"/>
              </a:ext>
            </a:extLst>
          </p:cNvPr>
          <p:cNvSpPr>
            <a:spLocks noGrp="1"/>
          </p:cNvSpPr>
          <p:nvPr>
            <p:ph idx="1"/>
          </p:nvPr>
        </p:nvSpPr>
        <p:spPr/>
        <p:txBody>
          <a:bodyPr>
            <a:normAutofit fontScale="92500"/>
          </a:bodyPr>
          <a:lstStyle/>
          <a:p>
            <a:r>
              <a:rPr lang="en-IN" b="1" dirty="0"/>
              <a:t>Redundancy Determining</a:t>
            </a:r>
            <a:r>
              <a:rPr lang="en-IN" dirty="0"/>
              <a:t> </a:t>
            </a:r>
            <a:r>
              <a:rPr lang="en-US" dirty="0"/>
              <a:t>is used to calculate the optimal redundancy of VNFs according to the required SFC reliability. It specifies which VNF in the SFC should be replicated and how many redundant VNFs should be deployed.</a:t>
            </a:r>
          </a:p>
          <a:p>
            <a:r>
              <a:rPr lang="en-US" b="1" dirty="0"/>
              <a:t>Rule-based Approach for Node Selection </a:t>
            </a:r>
            <a:r>
              <a:rPr lang="en-US" dirty="0"/>
              <a:t>provides a strategy that selects an appropriate computing node for the VNF at head of the queue.</a:t>
            </a:r>
          </a:p>
          <a:p>
            <a:r>
              <a:rPr lang="en-US" b="1" dirty="0"/>
              <a:t>Reinforcement Learning for Dynamic SFC Scheduling </a:t>
            </a:r>
            <a:r>
              <a:rPr lang="en-US" dirty="0"/>
              <a:t>learns a deferring policy according to the change of network environment. If it decides to defer a VNF, the VNF is returned to the queue. Otherwise, the scheduler adopts the rule-based approach to allocate the node for the VNF.</a:t>
            </a:r>
          </a:p>
          <a:p>
            <a:endParaRPr lang="en-IN" dirty="0"/>
          </a:p>
        </p:txBody>
      </p:sp>
    </p:spTree>
    <p:extLst>
      <p:ext uri="{BB962C8B-B14F-4D97-AF65-F5344CB8AC3E}">
        <p14:creationId xmlns:p14="http://schemas.microsoft.com/office/powerpoint/2010/main" val="1873403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5D3F-F3EA-668A-F451-717921DC69DA}"/>
              </a:ext>
            </a:extLst>
          </p:cNvPr>
          <p:cNvSpPr>
            <a:spLocks noGrp="1"/>
          </p:cNvSpPr>
          <p:nvPr>
            <p:ph type="title"/>
          </p:nvPr>
        </p:nvSpPr>
        <p:spPr/>
        <p:txBody>
          <a:bodyPr/>
          <a:lstStyle/>
          <a:p>
            <a:r>
              <a:rPr lang="en-IN" dirty="0"/>
              <a:t>         </a:t>
            </a:r>
            <a:r>
              <a:rPr lang="en-IN" b="1" dirty="0"/>
              <a:t>Redundancy Determining Algorithm</a:t>
            </a:r>
          </a:p>
        </p:txBody>
      </p:sp>
      <p:pic>
        <p:nvPicPr>
          <p:cNvPr id="9" name="Content Placeholder 8">
            <a:extLst>
              <a:ext uri="{FF2B5EF4-FFF2-40B4-BE49-F238E27FC236}">
                <a16:creationId xmlns:a16="http://schemas.microsoft.com/office/drawing/2014/main" id="{AD2A4A8E-11A7-849C-F35B-FD863CC727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0952" y="1883460"/>
            <a:ext cx="6227545" cy="4834974"/>
          </a:xfrm>
        </p:spPr>
      </p:pic>
    </p:spTree>
    <p:extLst>
      <p:ext uri="{BB962C8B-B14F-4D97-AF65-F5344CB8AC3E}">
        <p14:creationId xmlns:p14="http://schemas.microsoft.com/office/powerpoint/2010/main" val="3609561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CE62-1A8F-9F69-7AE7-F35263112E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82AAF8-3BB5-C6AD-8D18-91CD3B9907B4}"/>
              </a:ext>
            </a:extLst>
          </p:cNvPr>
          <p:cNvSpPr>
            <a:spLocks noGrp="1"/>
          </p:cNvSpPr>
          <p:nvPr>
            <p:ph idx="1"/>
          </p:nvPr>
        </p:nvSpPr>
        <p:spPr/>
        <p:txBody>
          <a:bodyPr>
            <a:normAutofit fontScale="92500" lnSpcReduction="10000"/>
          </a:bodyPr>
          <a:lstStyle/>
          <a:p>
            <a:r>
              <a:rPr lang="en-US" dirty="0"/>
              <a:t>The reliability of the a computing node θ is set to 0.96. </a:t>
            </a:r>
          </a:p>
          <a:p>
            <a:r>
              <a:rPr lang="en-US" dirty="0"/>
              <a:t>The redundancy list A is initialized to 1, then increments from left to right in a loop until it meets the required reliability Θ. </a:t>
            </a:r>
          </a:p>
          <a:p>
            <a:r>
              <a:rPr lang="en-US" dirty="0"/>
              <a:t>After that, we sort the VNFs by computation load in ascending order. In this case, the number of redundant VNFs corresponds to the number in the redundancy list. </a:t>
            </a:r>
          </a:p>
          <a:p>
            <a:r>
              <a:rPr lang="en-US" dirty="0"/>
              <a:t>Algorithm 1 ensures that the difference between two number in the redundancy list A is less than 1, which can proved to be the maximum reliability when a fixed amount of redundancies is given. </a:t>
            </a:r>
          </a:p>
          <a:p>
            <a:r>
              <a:rPr lang="en-US" dirty="0"/>
              <a:t>We prefer the VNF with a lower-load to have more redundancies because it costs a shorter processing time compared to the VNF with a high load.</a:t>
            </a:r>
            <a:endParaRPr lang="en-IN" dirty="0"/>
          </a:p>
        </p:txBody>
      </p:sp>
    </p:spTree>
    <p:extLst>
      <p:ext uri="{BB962C8B-B14F-4D97-AF65-F5344CB8AC3E}">
        <p14:creationId xmlns:p14="http://schemas.microsoft.com/office/powerpoint/2010/main" val="1775380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7B43-F0D2-925A-1257-D9100C653F6A}"/>
              </a:ext>
            </a:extLst>
          </p:cNvPr>
          <p:cNvSpPr>
            <a:spLocks noGrp="1"/>
          </p:cNvSpPr>
          <p:nvPr>
            <p:ph type="title"/>
          </p:nvPr>
        </p:nvSpPr>
        <p:spPr/>
        <p:txBody>
          <a:bodyPr/>
          <a:lstStyle/>
          <a:p>
            <a:r>
              <a:rPr lang="en-US" dirty="0"/>
              <a:t>   </a:t>
            </a:r>
            <a:r>
              <a:rPr lang="en-US" b="1" dirty="0"/>
              <a:t>An example for redundancy determining.</a:t>
            </a:r>
            <a:endParaRPr lang="en-IN" b="1" dirty="0"/>
          </a:p>
        </p:txBody>
      </p:sp>
      <p:pic>
        <p:nvPicPr>
          <p:cNvPr id="5" name="Content Placeholder 4">
            <a:extLst>
              <a:ext uri="{FF2B5EF4-FFF2-40B4-BE49-F238E27FC236}">
                <a16:creationId xmlns:a16="http://schemas.microsoft.com/office/drawing/2014/main" id="{7D095A1A-F3F0-F897-988F-2A2A35EB63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824" y="2924214"/>
            <a:ext cx="5977289" cy="2850943"/>
          </a:xfrm>
        </p:spPr>
      </p:pic>
    </p:spTree>
    <p:extLst>
      <p:ext uri="{BB962C8B-B14F-4D97-AF65-F5344CB8AC3E}">
        <p14:creationId xmlns:p14="http://schemas.microsoft.com/office/powerpoint/2010/main" val="4141935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F28F-E36F-5943-F9FE-30CCDF2873C3}"/>
              </a:ext>
            </a:extLst>
          </p:cNvPr>
          <p:cNvSpPr>
            <a:spLocks noGrp="1"/>
          </p:cNvSpPr>
          <p:nvPr>
            <p:ph type="title"/>
          </p:nvPr>
        </p:nvSpPr>
        <p:spPr/>
        <p:txBody>
          <a:bodyPr/>
          <a:lstStyle/>
          <a:p>
            <a:r>
              <a:rPr lang="en-US" dirty="0"/>
              <a:t>    </a:t>
            </a:r>
            <a:r>
              <a:rPr lang="en-US" b="1" dirty="0"/>
              <a:t>Rule-based Approach for Node Selection</a:t>
            </a:r>
            <a:endParaRPr lang="en-IN" b="1" dirty="0"/>
          </a:p>
        </p:txBody>
      </p:sp>
      <p:sp>
        <p:nvSpPr>
          <p:cNvPr id="3" name="Content Placeholder 2">
            <a:extLst>
              <a:ext uri="{FF2B5EF4-FFF2-40B4-BE49-F238E27FC236}">
                <a16:creationId xmlns:a16="http://schemas.microsoft.com/office/drawing/2014/main" id="{35F09C78-C43C-0DF9-8D5B-C602976E6255}"/>
              </a:ext>
            </a:extLst>
          </p:cNvPr>
          <p:cNvSpPr>
            <a:spLocks noGrp="1"/>
          </p:cNvSpPr>
          <p:nvPr>
            <p:ph idx="1"/>
          </p:nvPr>
        </p:nvSpPr>
        <p:spPr/>
        <p:txBody>
          <a:bodyPr/>
          <a:lstStyle/>
          <a:p>
            <a:r>
              <a:rPr lang="en-US" dirty="0"/>
              <a:t>In this case, we consider the rule-based methods for FJSP, such as Earliest Finish First (EFF) and Earliest Start First (ESF). EFF selects the node that is able to finish the VNF earlier. ESF selects the node that starts with the VNF earlier. </a:t>
            </a:r>
            <a:endParaRPr lang="en-IN" dirty="0"/>
          </a:p>
        </p:txBody>
      </p:sp>
    </p:spTree>
    <p:extLst>
      <p:ext uri="{BB962C8B-B14F-4D97-AF65-F5344CB8AC3E}">
        <p14:creationId xmlns:p14="http://schemas.microsoft.com/office/powerpoint/2010/main" val="1453572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2E3C-2EB6-287F-18C1-DB084BC5BE36}"/>
              </a:ext>
            </a:extLst>
          </p:cNvPr>
          <p:cNvSpPr>
            <a:spLocks noGrp="1"/>
          </p:cNvSpPr>
          <p:nvPr>
            <p:ph type="title"/>
          </p:nvPr>
        </p:nvSpPr>
        <p:spPr/>
        <p:txBody>
          <a:bodyPr/>
          <a:lstStyle/>
          <a:p>
            <a:r>
              <a:rPr lang="en-US" b="1" dirty="0"/>
              <a:t>Reinforcement Learning for Dynamic SFC Scheduling</a:t>
            </a:r>
            <a:endParaRPr lang="en-IN" b="1" dirty="0"/>
          </a:p>
        </p:txBody>
      </p:sp>
      <p:sp>
        <p:nvSpPr>
          <p:cNvPr id="3" name="Content Placeholder 2">
            <a:extLst>
              <a:ext uri="{FF2B5EF4-FFF2-40B4-BE49-F238E27FC236}">
                <a16:creationId xmlns:a16="http://schemas.microsoft.com/office/drawing/2014/main" id="{B4BBBC2F-F043-0AE0-38CB-96F924457393}"/>
              </a:ext>
            </a:extLst>
          </p:cNvPr>
          <p:cNvSpPr>
            <a:spLocks noGrp="1"/>
          </p:cNvSpPr>
          <p:nvPr>
            <p:ph idx="1"/>
          </p:nvPr>
        </p:nvSpPr>
        <p:spPr/>
        <p:txBody>
          <a:bodyPr/>
          <a:lstStyle/>
          <a:p>
            <a:r>
              <a:rPr lang="en-US" dirty="0"/>
              <a:t>The RL agent input the current state of the SFCs and outputs a scheduling action. A scheduling agent observes SFC requests and computing nodes state to decide a scheduling action under the NFV-based 5G network environment. The agent obtains a reward after performing an action, and updates the network parameters. </a:t>
            </a:r>
            <a:endParaRPr lang="en-IN" dirty="0"/>
          </a:p>
        </p:txBody>
      </p:sp>
    </p:spTree>
    <p:extLst>
      <p:ext uri="{BB962C8B-B14F-4D97-AF65-F5344CB8AC3E}">
        <p14:creationId xmlns:p14="http://schemas.microsoft.com/office/powerpoint/2010/main" val="4229462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A6DD-3BCB-794A-B742-051B4AFA0D05}"/>
              </a:ext>
            </a:extLst>
          </p:cNvPr>
          <p:cNvSpPr>
            <a:spLocks noGrp="1"/>
          </p:cNvSpPr>
          <p:nvPr>
            <p:ph type="title"/>
          </p:nvPr>
        </p:nvSpPr>
        <p:spPr/>
        <p:txBody>
          <a:bodyPr/>
          <a:lstStyle/>
          <a:p>
            <a:r>
              <a:rPr lang="en-IN" dirty="0"/>
              <a:t>                      </a:t>
            </a:r>
            <a:r>
              <a:rPr lang="en-IN" b="1" dirty="0"/>
              <a:t>Scheduling Events</a:t>
            </a:r>
          </a:p>
        </p:txBody>
      </p:sp>
      <p:sp>
        <p:nvSpPr>
          <p:cNvPr id="3" name="Content Placeholder 2">
            <a:extLst>
              <a:ext uri="{FF2B5EF4-FFF2-40B4-BE49-F238E27FC236}">
                <a16:creationId xmlns:a16="http://schemas.microsoft.com/office/drawing/2014/main" id="{ADDDD34F-113A-EC48-BA44-46CA6F201214}"/>
              </a:ext>
            </a:extLst>
          </p:cNvPr>
          <p:cNvSpPr>
            <a:spLocks noGrp="1"/>
          </p:cNvSpPr>
          <p:nvPr>
            <p:ph idx="1"/>
          </p:nvPr>
        </p:nvSpPr>
        <p:spPr/>
        <p:txBody>
          <a:bodyPr/>
          <a:lstStyle/>
          <a:p>
            <a:pPr marL="0" indent="0">
              <a:buNone/>
            </a:pPr>
            <a:r>
              <a:rPr lang="en-US" dirty="0"/>
              <a:t>Our scheduling model is task triggered. The unscheduled VNFs are waiting in a queue. The RL agent should make a scheduling decision when the VNF waiting queue is not empty. The behaviors of the queue are as follow:-</a:t>
            </a:r>
          </a:p>
          <a:p>
            <a:r>
              <a:rPr lang="en-US" dirty="0"/>
              <a:t>The priority of the queue is based on the remaining time from the deadline. </a:t>
            </a:r>
          </a:p>
          <a:p>
            <a:r>
              <a:rPr lang="en-US" dirty="0"/>
              <a:t>The first VNF (with its all redundancies) of the newly arrived SFC will be added to the queue.</a:t>
            </a:r>
          </a:p>
          <a:p>
            <a:r>
              <a:rPr lang="en-US" dirty="0"/>
              <a:t>When a VNF (with its all redundancies) is completed, its successor will be added to the queue unless the former is the last task.</a:t>
            </a:r>
          </a:p>
          <a:p>
            <a:endParaRPr lang="en-IN" dirty="0"/>
          </a:p>
        </p:txBody>
      </p:sp>
    </p:spTree>
    <p:extLst>
      <p:ext uri="{BB962C8B-B14F-4D97-AF65-F5344CB8AC3E}">
        <p14:creationId xmlns:p14="http://schemas.microsoft.com/office/powerpoint/2010/main" val="190726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9A64-4265-844D-A52C-47F441A52B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BCE08D-1407-FD79-75D5-8D5A09D21793}"/>
              </a:ext>
            </a:extLst>
          </p:cNvPr>
          <p:cNvSpPr>
            <a:spLocks noGrp="1"/>
          </p:cNvSpPr>
          <p:nvPr>
            <p:ph idx="1"/>
          </p:nvPr>
        </p:nvSpPr>
        <p:spPr/>
        <p:txBody>
          <a:bodyPr/>
          <a:lstStyle/>
          <a:p>
            <a:r>
              <a:rPr lang="en-US" dirty="0"/>
              <a:t>If one of the VNF redundancies is completed, the others will be removed from the queue, and if they have already been deployed on nodes, their executions will be aborted.</a:t>
            </a:r>
          </a:p>
          <a:p>
            <a:r>
              <a:rPr lang="en-US" dirty="0"/>
              <a:t>VNF at the head of the queue will be scheduled first by the scheduler (or RL agent).</a:t>
            </a:r>
            <a:endParaRPr lang="en-IN" dirty="0"/>
          </a:p>
        </p:txBody>
      </p:sp>
    </p:spTree>
    <p:extLst>
      <p:ext uri="{BB962C8B-B14F-4D97-AF65-F5344CB8AC3E}">
        <p14:creationId xmlns:p14="http://schemas.microsoft.com/office/powerpoint/2010/main" val="2408064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A09C-5ABA-F870-08B3-34933A8E7DDD}"/>
              </a:ext>
            </a:extLst>
          </p:cNvPr>
          <p:cNvSpPr>
            <a:spLocks noGrp="1"/>
          </p:cNvSpPr>
          <p:nvPr>
            <p:ph type="title"/>
          </p:nvPr>
        </p:nvSpPr>
        <p:spPr/>
        <p:txBody>
          <a:bodyPr/>
          <a:lstStyle/>
          <a:p>
            <a:r>
              <a:rPr lang="en-IN" dirty="0"/>
              <a:t>                       </a:t>
            </a:r>
            <a:r>
              <a:rPr lang="en-IN" b="1" dirty="0"/>
              <a:t>State Observation</a:t>
            </a:r>
          </a:p>
        </p:txBody>
      </p:sp>
      <p:sp>
        <p:nvSpPr>
          <p:cNvPr id="3" name="Content Placeholder 2">
            <a:extLst>
              <a:ext uri="{FF2B5EF4-FFF2-40B4-BE49-F238E27FC236}">
                <a16:creationId xmlns:a16="http://schemas.microsoft.com/office/drawing/2014/main" id="{8541F8D8-B708-E2AA-ACED-9A1A7F1510BD}"/>
              </a:ext>
            </a:extLst>
          </p:cNvPr>
          <p:cNvSpPr>
            <a:spLocks noGrp="1"/>
          </p:cNvSpPr>
          <p:nvPr>
            <p:ph idx="1"/>
          </p:nvPr>
        </p:nvSpPr>
        <p:spPr/>
        <p:txBody>
          <a:bodyPr>
            <a:normAutofit lnSpcReduction="10000"/>
          </a:bodyPr>
          <a:lstStyle/>
          <a:p>
            <a:pPr marL="0" indent="0">
              <a:buNone/>
            </a:pPr>
            <a:r>
              <a:rPr lang="en-IN" dirty="0"/>
              <a:t>The state consists of:-</a:t>
            </a:r>
          </a:p>
          <a:p>
            <a:r>
              <a:rPr lang="en-US" dirty="0"/>
              <a:t>The VNF type</a:t>
            </a:r>
          </a:p>
          <a:p>
            <a:r>
              <a:rPr lang="en-US" dirty="0"/>
              <a:t>The number of VNF remaining in the chain, </a:t>
            </a:r>
          </a:p>
          <a:p>
            <a:r>
              <a:rPr lang="en-US" dirty="0"/>
              <a:t>The length of the chain, </a:t>
            </a:r>
          </a:p>
          <a:p>
            <a:r>
              <a:rPr lang="en-US" dirty="0"/>
              <a:t>The VNF computation load</a:t>
            </a:r>
          </a:p>
          <a:p>
            <a:r>
              <a:rPr lang="en-US" dirty="0"/>
              <a:t>The remaining length of the SFC, </a:t>
            </a:r>
          </a:p>
          <a:p>
            <a:r>
              <a:rPr lang="en-US" dirty="0"/>
              <a:t>The remaining time to deadline, </a:t>
            </a:r>
          </a:p>
          <a:p>
            <a:r>
              <a:rPr lang="en-US" dirty="0"/>
              <a:t>The VNF type that the node maintains</a:t>
            </a:r>
          </a:p>
          <a:p>
            <a:r>
              <a:rPr lang="en-US" dirty="0"/>
              <a:t>The advanced time on each node.</a:t>
            </a:r>
            <a:endParaRPr lang="en-IN" dirty="0"/>
          </a:p>
        </p:txBody>
      </p:sp>
    </p:spTree>
    <p:extLst>
      <p:ext uri="{BB962C8B-B14F-4D97-AF65-F5344CB8AC3E}">
        <p14:creationId xmlns:p14="http://schemas.microsoft.com/office/powerpoint/2010/main" val="140122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50FB-8B08-931C-2949-98678315E75A}"/>
              </a:ext>
            </a:extLst>
          </p:cNvPr>
          <p:cNvSpPr>
            <a:spLocks noGrp="1"/>
          </p:cNvSpPr>
          <p:nvPr>
            <p:ph type="title"/>
          </p:nvPr>
        </p:nvSpPr>
        <p:spPr/>
        <p:txBody>
          <a:bodyPr/>
          <a:lstStyle/>
          <a:p>
            <a:r>
              <a:rPr lang="en-IN" dirty="0"/>
              <a:t>                           </a:t>
            </a:r>
            <a:r>
              <a:rPr lang="en-IN" b="1" dirty="0"/>
              <a:t>Introduction</a:t>
            </a:r>
          </a:p>
        </p:txBody>
      </p:sp>
      <p:sp>
        <p:nvSpPr>
          <p:cNvPr id="3" name="Content Placeholder 2">
            <a:extLst>
              <a:ext uri="{FF2B5EF4-FFF2-40B4-BE49-F238E27FC236}">
                <a16:creationId xmlns:a16="http://schemas.microsoft.com/office/drawing/2014/main" id="{AA109318-FB57-1ED1-6B02-D8F76BB4E5BC}"/>
              </a:ext>
            </a:extLst>
          </p:cNvPr>
          <p:cNvSpPr>
            <a:spLocks noGrp="1"/>
          </p:cNvSpPr>
          <p:nvPr>
            <p:ph idx="1"/>
          </p:nvPr>
        </p:nvSpPr>
        <p:spPr/>
        <p:txBody>
          <a:bodyPr>
            <a:normAutofit lnSpcReduction="10000"/>
          </a:bodyPr>
          <a:lstStyle/>
          <a:p>
            <a:r>
              <a:rPr lang="en-US" dirty="0"/>
              <a:t>Traditionally, a network function is implemented by dedicated hardware devices (middle boxes), which increases both the capital and operational cost of network service providers, meanwhile causing the problems of network coupling.</a:t>
            </a:r>
          </a:p>
          <a:p>
            <a:r>
              <a:rPr lang="en-US" dirty="0"/>
              <a:t>To address this challenge, NFV transfers the implementation of network function from dedicated hardware to software-based component named Virtual Network Function (VNF) [1]. VNFs are abstract network functions running on general commodity (e.g., x86 based systems) servers without specific hardware devices. </a:t>
            </a:r>
          </a:p>
          <a:p>
            <a:r>
              <a:rPr lang="en-US" dirty="0"/>
              <a:t>In NFV framework, an ordered combination of several VNF instances comprises a Service Function Chain (SFC) </a:t>
            </a:r>
            <a:endParaRPr lang="en-IN" dirty="0"/>
          </a:p>
        </p:txBody>
      </p:sp>
    </p:spTree>
    <p:extLst>
      <p:ext uri="{BB962C8B-B14F-4D97-AF65-F5344CB8AC3E}">
        <p14:creationId xmlns:p14="http://schemas.microsoft.com/office/powerpoint/2010/main" val="3095747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22AA-5DBE-A62C-52FA-B36A1DAC28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42333E-B241-2928-011F-FAB68B4573B1}"/>
              </a:ext>
            </a:extLst>
          </p:cNvPr>
          <p:cNvSpPr>
            <a:spLocks noGrp="1"/>
          </p:cNvSpPr>
          <p:nvPr>
            <p:ph idx="1"/>
          </p:nvPr>
        </p:nvSpPr>
        <p:spPr/>
        <p:txBody>
          <a:bodyPr/>
          <a:lstStyle/>
          <a:p>
            <a:r>
              <a:rPr lang="en-US" dirty="0"/>
              <a:t>VNF advanced time T</a:t>
            </a:r>
            <a:r>
              <a:rPr lang="en-US" baseline="-25000" dirty="0"/>
              <a:t>a </a:t>
            </a:r>
            <a:r>
              <a:rPr lang="en-US" dirty="0"/>
              <a:t>= difference between weighted VNF deadline T</a:t>
            </a:r>
            <a:r>
              <a:rPr lang="en-US" baseline="-25000" dirty="0"/>
              <a:t>w</a:t>
            </a:r>
            <a:r>
              <a:rPr lang="en-US" dirty="0"/>
              <a:t> and the estimated completion time </a:t>
            </a:r>
            <a:r>
              <a:rPr lang="en-US" dirty="0" err="1"/>
              <a:t>T</a:t>
            </a:r>
            <a:r>
              <a:rPr lang="en-US" baseline="-25000" dirty="0" err="1"/>
              <a:t>e</a:t>
            </a:r>
            <a:r>
              <a:rPr lang="en-US" dirty="0"/>
              <a:t>, i.e., T</a:t>
            </a:r>
            <a:r>
              <a:rPr lang="en-US" baseline="-25000" dirty="0"/>
              <a:t>a</a:t>
            </a:r>
            <a:r>
              <a:rPr lang="en-US" dirty="0"/>
              <a:t> = T</a:t>
            </a:r>
            <a:r>
              <a:rPr lang="en-US" baseline="-25000" dirty="0"/>
              <a:t>w</a:t>
            </a:r>
            <a:r>
              <a:rPr lang="en-US" dirty="0"/>
              <a:t> − </a:t>
            </a:r>
            <a:r>
              <a:rPr lang="en-US" dirty="0" err="1"/>
              <a:t>T</a:t>
            </a:r>
            <a:r>
              <a:rPr lang="en-US" baseline="-25000" dirty="0" err="1"/>
              <a:t>e</a:t>
            </a:r>
            <a:r>
              <a:rPr lang="en-US" dirty="0"/>
              <a:t>. </a:t>
            </a:r>
          </a:p>
          <a:p>
            <a:r>
              <a:rPr lang="en-US" dirty="0"/>
              <a:t>The estimated completion time </a:t>
            </a:r>
            <a:r>
              <a:rPr lang="en-US" dirty="0" err="1"/>
              <a:t>T</a:t>
            </a:r>
            <a:r>
              <a:rPr lang="en-US" baseline="-25000" dirty="0" err="1"/>
              <a:t>e</a:t>
            </a:r>
            <a:r>
              <a:rPr lang="en-US" dirty="0"/>
              <a:t> = the sum of current time T</a:t>
            </a:r>
            <a:r>
              <a:rPr lang="en-US" baseline="-25000" dirty="0"/>
              <a:t>n</a:t>
            </a:r>
            <a:r>
              <a:rPr lang="en-US" dirty="0"/>
              <a:t>, redeployment time </a:t>
            </a:r>
            <a:r>
              <a:rPr lang="en-US" dirty="0" err="1"/>
              <a:t>T</a:t>
            </a:r>
            <a:r>
              <a:rPr lang="en-US" baseline="-25000" dirty="0" err="1"/>
              <a:t>δ</a:t>
            </a:r>
            <a:r>
              <a:rPr lang="en-US" dirty="0"/>
              <a:t> and processing time </a:t>
            </a:r>
            <a:r>
              <a:rPr lang="en-US" dirty="0" err="1"/>
              <a:t>T</a:t>
            </a:r>
            <a:r>
              <a:rPr lang="en-US" baseline="-25000" dirty="0" err="1"/>
              <a:t>p</a:t>
            </a:r>
            <a:r>
              <a:rPr lang="en-US" dirty="0"/>
              <a:t>, i.e., </a:t>
            </a:r>
            <a:r>
              <a:rPr lang="en-US" dirty="0" err="1"/>
              <a:t>T</a:t>
            </a:r>
            <a:r>
              <a:rPr lang="en-US" baseline="-25000" dirty="0" err="1"/>
              <a:t>e</a:t>
            </a:r>
            <a:r>
              <a:rPr lang="en-US" baseline="-25000" dirty="0"/>
              <a:t> </a:t>
            </a:r>
            <a:r>
              <a:rPr lang="en-US" dirty="0"/>
              <a:t>= </a:t>
            </a:r>
            <a:r>
              <a:rPr lang="en-US" dirty="0" err="1"/>
              <a:t>T</a:t>
            </a:r>
            <a:r>
              <a:rPr lang="en-US" baseline="-25000" dirty="0" err="1"/>
              <a:t>n</a:t>
            </a:r>
            <a:r>
              <a:rPr lang="en-US" dirty="0" err="1"/>
              <a:t>+T</a:t>
            </a:r>
            <a:r>
              <a:rPr lang="en-US" baseline="-25000" dirty="0" err="1"/>
              <a:t>δ</a:t>
            </a:r>
            <a:r>
              <a:rPr lang="en-US" dirty="0" err="1"/>
              <a:t>+T</a:t>
            </a:r>
            <a:r>
              <a:rPr lang="en-US" baseline="-25000" dirty="0" err="1"/>
              <a:t>p</a:t>
            </a:r>
            <a:r>
              <a:rPr lang="en-US" dirty="0"/>
              <a:t>. The processing time of VNF </a:t>
            </a:r>
            <a:r>
              <a:rPr lang="en-US" dirty="0" err="1"/>
              <a:t>i</a:t>
            </a:r>
            <a:r>
              <a:rPr lang="en-US" dirty="0"/>
              <a:t> at node k is calculated as </a:t>
            </a:r>
            <a:r>
              <a:rPr lang="en-US" dirty="0" err="1"/>
              <a:t>T</a:t>
            </a:r>
            <a:r>
              <a:rPr lang="en-US" baseline="-25000" dirty="0" err="1"/>
              <a:t>p</a:t>
            </a:r>
            <a:r>
              <a:rPr lang="en-US" dirty="0"/>
              <a:t> = </a:t>
            </a:r>
            <a:r>
              <a:rPr lang="en-US" dirty="0" err="1"/>
              <a:t>w</a:t>
            </a:r>
            <a:r>
              <a:rPr lang="en-US" baseline="-25000" dirty="0" err="1"/>
              <a:t>ij</a:t>
            </a:r>
            <a:r>
              <a:rPr lang="en-US" dirty="0"/>
              <a:t>/</a:t>
            </a:r>
            <a:r>
              <a:rPr lang="en-US" dirty="0" err="1"/>
              <a:t>V</a:t>
            </a:r>
            <a:r>
              <a:rPr lang="en-US" baseline="-25000" dirty="0" err="1"/>
              <a:t>k</a:t>
            </a:r>
            <a:r>
              <a:rPr lang="en-US" dirty="0"/>
              <a:t>. </a:t>
            </a:r>
          </a:p>
          <a:p>
            <a:r>
              <a:rPr lang="en-US" dirty="0"/>
              <a:t>redeployment time is 0 when the type of VNF </a:t>
            </a:r>
            <a:r>
              <a:rPr lang="en-US" dirty="0" err="1"/>
              <a:t>s</a:t>
            </a:r>
            <a:r>
              <a:rPr lang="en-US" baseline="-25000" dirty="0" err="1"/>
              <a:t>ij</a:t>
            </a:r>
            <a:r>
              <a:rPr lang="en-US" dirty="0"/>
              <a:t> is the same as node k. Otherwise, there will be a redeployment delay Δ.</a:t>
            </a:r>
          </a:p>
          <a:p>
            <a:endParaRPr lang="en-IN" dirty="0"/>
          </a:p>
        </p:txBody>
      </p:sp>
      <p:pic>
        <p:nvPicPr>
          <p:cNvPr id="5" name="Picture 4">
            <a:extLst>
              <a:ext uri="{FF2B5EF4-FFF2-40B4-BE49-F238E27FC236}">
                <a16:creationId xmlns:a16="http://schemas.microsoft.com/office/drawing/2014/main" id="{8A26F578-8B5B-561A-CE80-9BE3EB57E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823" y="5266843"/>
            <a:ext cx="6227545" cy="910119"/>
          </a:xfrm>
          <a:prstGeom prst="rect">
            <a:avLst/>
          </a:prstGeom>
        </p:spPr>
      </p:pic>
    </p:spTree>
    <p:extLst>
      <p:ext uri="{BB962C8B-B14F-4D97-AF65-F5344CB8AC3E}">
        <p14:creationId xmlns:p14="http://schemas.microsoft.com/office/powerpoint/2010/main" val="3330897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F4DE-49A6-2D99-F0C2-EB86CB31DE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59CBEE-17F6-037E-2FE2-4E57C77360F1}"/>
              </a:ext>
            </a:extLst>
          </p:cNvPr>
          <p:cNvSpPr>
            <a:spLocks noGrp="1"/>
          </p:cNvSpPr>
          <p:nvPr>
            <p:ph idx="1"/>
          </p:nvPr>
        </p:nvSpPr>
        <p:spPr/>
        <p:txBody>
          <a:bodyPr/>
          <a:lstStyle/>
          <a:p>
            <a:r>
              <a:rPr lang="en-US" dirty="0"/>
              <a:t>T</a:t>
            </a:r>
            <a:r>
              <a:rPr lang="en-US" baseline="-25000" dirty="0"/>
              <a:t>w</a:t>
            </a:r>
            <a:r>
              <a:rPr lang="en-US" dirty="0"/>
              <a:t> indicates the expected completion time of a VNF. If a VNF is completed before its weighted VNF deadline, it is a proper scheduling. Otherwise, if the completion time is after its weighted VNF deadline, it implies that this SFC is lagging behind in execution and it may exceed the deadline in the end.</a:t>
            </a:r>
          </a:p>
          <a:p>
            <a:endParaRPr lang="en-IN" dirty="0"/>
          </a:p>
        </p:txBody>
      </p:sp>
      <p:pic>
        <p:nvPicPr>
          <p:cNvPr id="5" name="Picture 4">
            <a:extLst>
              <a:ext uri="{FF2B5EF4-FFF2-40B4-BE49-F238E27FC236}">
                <a16:creationId xmlns:a16="http://schemas.microsoft.com/office/drawing/2014/main" id="{9269D351-F086-F127-A67D-FA4187033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216" y="4594072"/>
            <a:ext cx="4735629" cy="1017455"/>
          </a:xfrm>
          <a:prstGeom prst="rect">
            <a:avLst/>
          </a:prstGeom>
        </p:spPr>
      </p:pic>
    </p:spTree>
    <p:extLst>
      <p:ext uri="{BB962C8B-B14F-4D97-AF65-F5344CB8AC3E}">
        <p14:creationId xmlns:p14="http://schemas.microsoft.com/office/powerpoint/2010/main" val="3585018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FD04-0B45-2D54-A78D-27EFDEC2EAA5}"/>
              </a:ext>
            </a:extLst>
          </p:cNvPr>
          <p:cNvSpPr>
            <a:spLocks noGrp="1"/>
          </p:cNvSpPr>
          <p:nvPr>
            <p:ph type="title"/>
          </p:nvPr>
        </p:nvSpPr>
        <p:spPr/>
        <p:txBody>
          <a:bodyPr/>
          <a:lstStyle/>
          <a:p>
            <a:r>
              <a:rPr lang="en-IN" dirty="0"/>
              <a:t>                                   </a:t>
            </a:r>
            <a:r>
              <a:rPr lang="en-IN" b="1" dirty="0"/>
              <a:t>Action</a:t>
            </a:r>
          </a:p>
        </p:txBody>
      </p:sp>
      <p:sp>
        <p:nvSpPr>
          <p:cNvPr id="3" name="Content Placeholder 2">
            <a:extLst>
              <a:ext uri="{FF2B5EF4-FFF2-40B4-BE49-F238E27FC236}">
                <a16:creationId xmlns:a16="http://schemas.microsoft.com/office/drawing/2014/main" id="{D1B33858-0392-4A26-7788-5EE4D3EF2A7D}"/>
              </a:ext>
            </a:extLst>
          </p:cNvPr>
          <p:cNvSpPr>
            <a:spLocks noGrp="1"/>
          </p:cNvSpPr>
          <p:nvPr>
            <p:ph idx="1"/>
          </p:nvPr>
        </p:nvSpPr>
        <p:spPr/>
        <p:txBody>
          <a:bodyPr/>
          <a:lstStyle/>
          <a:p>
            <a:r>
              <a:rPr lang="en-US" dirty="0"/>
              <a:t>Determines where the VNF should be deployed</a:t>
            </a:r>
          </a:p>
          <a:p>
            <a:r>
              <a:rPr lang="en-IN" dirty="0"/>
              <a:t>deferred execution = </a:t>
            </a:r>
            <a:r>
              <a:rPr lang="en-US" dirty="0"/>
              <a:t>When there is a VNF to be deployed, the scheduler or RL agent can defer this VNF until next scheduling event.</a:t>
            </a:r>
          </a:p>
          <a:p>
            <a:r>
              <a:rPr lang="en-US" dirty="0"/>
              <a:t>Defer rate is the probability that the input VNF will be deferred. If a VNF is deferred, the scheduler will not allocate node to deploy it and the VNF will stay at the queue waiting next scheduling event. Otherwise, the VNF will be deployed at a node based on a rule-based approach. </a:t>
            </a:r>
            <a:endParaRPr lang="en-IN" dirty="0"/>
          </a:p>
        </p:txBody>
      </p:sp>
    </p:spTree>
    <p:extLst>
      <p:ext uri="{BB962C8B-B14F-4D97-AF65-F5344CB8AC3E}">
        <p14:creationId xmlns:p14="http://schemas.microsoft.com/office/powerpoint/2010/main" val="97015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9D97-9253-120C-7B97-910FADED56B6}"/>
              </a:ext>
            </a:extLst>
          </p:cNvPr>
          <p:cNvSpPr>
            <a:spLocks noGrp="1"/>
          </p:cNvSpPr>
          <p:nvPr>
            <p:ph type="title"/>
          </p:nvPr>
        </p:nvSpPr>
        <p:spPr/>
        <p:txBody>
          <a:bodyPr/>
          <a:lstStyle/>
          <a:p>
            <a:r>
              <a:rPr lang="en-IN" dirty="0"/>
              <a:t>                               </a:t>
            </a:r>
            <a:r>
              <a:rPr lang="en-IN" b="1" dirty="0"/>
              <a:t>Reward</a:t>
            </a:r>
          </a:p>
        </p:txBody>
      </p:sp>
      <p:sp>
        <p:nvSpPr>
          <p:cNvPr id="3" name="Content Placeholder 2">
            <a:extLst>
              <a:ext uri="{FF2B5EF4-FFF2-40B4-BE49-F238E27FC236}">
                <a16:creationId xmlns:a16="http://schemas.microsoft.com/office/drawing/2014/main" id="{CCF2557A-0D26-BB67-A7DF-12552C3A7C63}"/>
              </a:ext>
            </a:extLst>
          </p:cNvPr>
          <p:cNvSpPr>
            <a:spLocks noGrp="1"/>
          </p:cNvSpPr>
          <p:nvPr>
            <p:ph idx="1"/>
          </p:nvPr>
        </p:nvSpPr>
        <p:spPr/>
        <p:txBody>
          <a:bodyPr/>
          <a:lstStyle/>
          <a:p>
            <a:r>
              <a:rPr lang="en-US" dirty="0"/>
              <a:t>We consider that if each VNF in a chain could complete before its VNF deadline T</a:t>
            </a:r>
            <a:r>
              <a:rPr lang="en-US" baseline="-25000" dirty="0"/>
              <a:t>w</a:t>
            </a:r>
            <a:r>
              <a:rPr lang="en-US" dirty="0"/>
              <a:t>, the entire chain would satisfy the deadline; hence we use the VNF advanced time as the reward: r = T</a:t>
            </a:r>
            <a:r>
              <a:rPr lang="en-US" baseline="-25000" dirty="0"/>
              <a:t>w</a:t>
            </a:r>
            <a:r>
              <a:rPr lang="en-US" dirty="0"/>
              <a:t> − </a:t>
            </a:r>
            <a:r>
              <a:rPr lang="en-US" dirty="0" err="1"/>
              <a:t>T</a:t>
            </a:r>
            <a:r>
              <a:rPr lang="en-US" baseline="-25000" dirty="0" err="1"/>
              <a:t>e</a:t>
            </a:r>
            <a:r>
              <a:rPr lang="en-US" dirty="0"/>
              <a:t>. </a:t>
            </a:r>
          </a:p>
          <a:p>
            <a:r>
              <a:rPr lang="en-US" dirty="0"/>
              <a:t>If the term r is a negative number, we penalize the agent with a negative reward because of lagging completion of the VNF. </a:t>
            </a:r>
          </a:p>
          <a:p>
            <a:r>
              <a:rPr lang="en-US" dirty="0"/>
              <a:t>If the term r becomes positive, the agent will be rewarded due to the VNF completion ahead of its VNF deadline. </a:t>
            </a:r>
            <a:endParaRPr lang="en-IN" dirty="0"/>
          </a:p>
        </p:txBody>
      </p:sp>
    </p:spTree>
    <p:extLst>
      <p:ext uri="{BB962C8B-B14F-4D97-AF65-F5344CB8AC3E}">
        <p14:creationId xmlns:p14="http://schemas.microsoft.com/office/powerpoint/2010/main" val="1416015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2E58-B80F-D05E-12CE-2F05A0C3BAE6}"/>
              </a:ext>
            </a:extLst>
          </p:cNvPr>
          <p:cNvSpPr>
            <a:spLocks noGrp="1"/>
          </p:cNvSpPr>
          <p:nvPr>
            <p:ph type="title"/>
          </p:nvPr>
        </p:nvSpPr>
        <p:spPr/>
        <p:txBody>
          <a:bodyPr/>
          <a:lstStyle/>
          <a:p>
            <a:r>
              <a:rPr lang="en-IN" dirty="0"/>
              <a:t>                          </a:t>
            </a:r>
            <a:r>
              <a:rPr lang="en-IN" b="1" dirty="0"/>
              <a:t>SFC Embedding</a:t>
            </a:r>
          </a:p>
        </p:txBody>
      </p:sp>
      <p:sp>
        <p:nvSpPr>
          <p:cNvPr id="3" name="Content Placeholder 2">
            <a:extLst>
              <a:ext uri="{FF2B5EF4-FFF2-40B4-BE49-F238E27FC236}">
                <a16:creationId xmlns:a16="http://schemas.microsoft.com/office/drawing/2014/main" id="{5C8A2C6E-23BD-F822-D58C-83C9D6AFCD4F}"/>
              </a:ext>
            </a:extLst>
          </p:cNvPr>
          <p:cNvSpPr>
            <a:spLocks noGrp="1"/>
          </p:cNvSpPr>
          <p:nvPr>
            <p:ph idx="1"/>
          </p:nvPr>
        </p:nvSpPr>
        <p:spPr/>
        <p:txBody>
          <a:bodyPr>
            <a:normAutofit lnSpcReduction="10000"/>
          </a:bodyPr>
          <a:lstStyle/>
          <a:p>
            <a:r>
              <a:rPr lang="en-US" dirty="0"/>
              <a:t>A convolutional neural network called </a:t>
            </a:r>
            <a:r>
              <a:rPr lang="en-US" dirty="0" err="1"/>
              <a:t>TextCNN</a:t>
            </a:r>
            <a:r>
              <a:rPr lang="en-US" dirty="0"/>
              <a:t> to encode the state information into embedding vectors to overcome the difficulty of arbitrary inputs and achieve scalability. </a:t>
            </a:r>
          </a:p>
          <a:p>
            <a:r>
              <a:rPr lang="en-US" dirty="0"/>
              <a:t>Our embedding layer inputs the SFCs information and outputs two levels of embeddings.</a:t>
            </a:r>
          </a:p>
          <a:p>
            <a:r>
              <a:rPr lang="en-US" dirty="0"/>
              <a:t>The first level is SFC embedding aggregates information about the whole chain of VNFs. The SFC embedding network transforms the per-VNF features in an SFC into a vector. </a:t>
            </a:r>
          </a:p>
          <a:p>
            <a:r>
              <a:rPr lang="en-US" dirty="0"/>
              <a:t>The other level is global embedding, which summaries all SFCs information in the system. Similarly, the global embedding network inputs all SFC embeddings and outputs a global summarization vector.</a:t>
            </a:r>
            <a:endParaRPr lang="en-IN" dirty="0"/>
          </a:p>
        </p:txBody>
      </p:sp>
    </p:spTree>
    <p:extLst>
      <p:ext uri="{BB962C8B-B14F-4D97-AF65-F5344CB8AC3E}">
        <p14:creationId xmlns:p14="http://schemas.microsoft.com/office/powerpoint/2010/main" val="1903257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61B0-D3FF-D0BE-837F-05D84D07DB8B}"/>
              </a:ext>
            </a:extLst>
          </p:cNvPr>
          <p:cNvSpPr>
            <a:spLocks noGrp="1"/>
          </p:cNvSpPr>
          <p:nvPr>
            <p:ph type="title"/>
          </p:nvPr>
        </p:nvSpPr>
        <p:spPr/>
        <p:txBody>
          <a:bodyPr/>
          <a:lstStyle/>
          <a:p>
            <a:r>
              <a:rPr lang="en-US" dirty="0"/>
              <a:t>         </a:t>
            </a:r>
            <a:r>
              <a:rPr lang="en-US" b="1" dirty="0"/>
              <a:t>Two levels of embedding networks</a:t>
            </a:r>
            <a:endParaRPr lang="en-IN" b="1" dirty="0"/>
          </a:p>
        </p:txBody>
      </p:sp>
      <p:pic>
        <p:nvPicPr>
          <p:cNvPr id="5" name="Content Placeholder 4">
            <a:extLst>
              <a:ext uri="{FF2B5EF4-FFF2-40B4-BE49-F238E27FC236}">
                <a16:creationId xmlns:a16="http://schemas.microsoft.com/office/drawing/2014/main" id="{8D7A4CBF-CF55-A216-DB12-B11E11B47C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316" y="3363085"/>
            <a:ext cx="6641431" cy="1796055"/>
          </a:xfrm>
        </p:spPr>
      </p:pic>
    </p:spTree>
    <p:extLst>
      <p:ext uri="{BB962C8B-B14F-4D97-AF65-F5344CB8AC3E}">
        <p14:creationId xmlns:p14="http://schemas.microsoft.com/office/powerpoint/2010/main" val="1100732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AF28-F8DB-CF02-64FB-3CB371A6A6FF}"/>
              </a:ext>
            </a:extLst>
          </p:cNvPr>
          <p:cNvSpPr>
            <a:spLocks noGrp="1"/>
          </p:cNvSpPr>
          <p:nvPr>
            <p:ph type="title"/>
          </p:nvPr>
        </p:nvSpPr>
        <p:spPr/>
        <p:txBody>
          <a:bodyPr/>
          <a:lstStyle/>
          <a:p>
            <a:r>
              <a:rPr lang="en-IN" dirty="0"/>
              <a:t>                                 </a:t>
            </a:r>
            <a:r>
              <a:rPr lang="en-IN" b="1" dirty="0"/>
              <a:t>Training</a:t>
            </a:r>
          </a:p>
        </p:txBody>
      </p:sp>
      <p:sp>
        <p:nvSpPr>
          <p:cNvPr id="3" name="Content Placeholder 2">
            <a:extLst>
              <a:ext uri="{FF2B5EF4-FFF2-40B4-BE49-F238E27FC236}">
                <a16:creationId xmlns:a16="http://schemas.microsoft.com/office/drawing/2014/main" id="{E5FBA00B-A0AA-75F2-2CB4-BADE3D16963E}"/>
              </a:ext>
            </a:extLst>
          </p:cNvPr>
          <p:cNvSpPr>
            <a:spLocks noGrp="1"/>
          </p:cNvSpPr>
          <p:nvPr>
            <p:ph idx="1"/>
          </p:nvPr>
        </p:nvSpPr>
        <p:spPr/>
        <p:txBody>
          <a:bodyPr/>
          <a:lstStyle/>
          <a:p>
            <a:r>
              <a:rPr lang="en-IN" dirty="0"/>
              <a:t>Advantage Actor-Critic (A3C) </a:t>
            </a:r>
            <a:r>
              <a:rPr lang="en-US" dirty="0"/>
              <a:t>predicts value function V as well as the optimal policy function π. </a:t>
            </a:r>
          </a:p>
          <a:p>
            <a:r>
              <a:rPr lang="en-US" dirty="0"/>
              <a:t>The value function is used to evaluate the action and the policy function is used to generate an optimal action. </a:t>
            </a:r>
          </a:p>
          <a:p>
            <a:r>
              <a:rPr lang="en-US" dirty="0"/>
              <a:t>The agent use A3C algorithm to update the parameters θ of policy π(</a:t>
            </a:r>
            <a:r>
              <a:rPr lang="en-US" dirty="0" err="1"/>
              <a:t>a</a:t>
            </a:r>
            <a:r>
              <a:rPr lang="en-US" baseline="-25000" dirty="0" err="1"/>
              <a:t>i</a:t>
            </a:r>
            <a:r>
              <a:rPr lang="en-US" dirty="0" err="1"/>
              <a:t>|s</a:t>
            </a:r>
            <a:r>
              <a:rPr lang="en-US" baseline="-25000" dirty="0" err="1"/>
              <a:t>i</a:t>
            </a:r>
            <a:r>
              <a:rPr lang="en-US" dirty="0"/>
              <a:t>; θ’ ) and the parameters </a:t>
            </a:r>
            <a:r>
              <a:rPr lang="en-US" dirty="0" err="1"/>
              <a:t>θ</a:t>
            </a:r>
            <a:r>
              <a:rPr lang="en-US" baseline="-25000" dirty="0" err="1"/>
              <a:t>v</a:t>
            </a:r>
            <a:r>
              <a:rPr lang="en-US" dirty="0"/>
              <a:t> of value function V (</a:t>
            </a:r>
            <a:r>
              <a:rPr lang="en-US" dirty="0" err="1"/>
              <a:t>s</a:t>
            </a:r>
            <a:r>
              <a:rPr lang="en-US" baseline="-25000" dirty="0" err="1"/>
              <a:t>i</a:t>
            </a:r>
            <a:r>
              <a:rPr lang="en-US" dirty="0"/>
              <a:t>; </a:t>
            </a:r>
            <a:r>
              <a:rPr lang="en-US" dirty="0" err="1"/>
              <a:t>θ’</a:t>
            </a:r>
            <a:r>
              <a:rPr lang="en-US" baseline="-25000" dirty="0" err="1"/>
              <a:t>v</a:t>
            </a:r>
            <a:r>
              <a:rPr lang="en-US" dirty="0"/>
              <a:t>).</a:t>
            </a:r>
          </a:p>
          <a:p>
            <a:endParaRPr lang="en-IN" dirty="0"/>
          </a:p>
        </p:txBody>
      </p:sp>
    </p:spTree>
    <p:extLst>
      <p:ext uri="{BB962C8B-B14F-4D97-AF65-F5344CB8AC3E}">
        <p14:creationId xmlns:p14="http://schemas.microsoft.com/office/powerpoint/2010/main" val="1758201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0A2F-231E-B2C2-2CFD-6606E20EE6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8B8380-E669-65E7-C3F7-E02612F43B24}"/>
              </a:ext>
            </a:extLst>
          </p:cNvPr>
          <p:cNvSpPr>
            <a:spLocks noGrp="1"/>
          </p:cNvSpPr>
          <p:nvPr>
            <p:ph idx="1"/>
          </p:nvPr>
        </p:nvSpPr>
        <p:spPr/>
        <p:txBody>
          <a:bodyPr>
            <a:normAutofit/>
          </a:bodyPr>
          <a:lstStyle/>
          <a:p>
            <a:r>
              <a:rPr lang="en-US" dirty="0"/>
              <a:t>R is time-discounted reward and (R − V (</a:t>
            </a:r>
            <a:r>
              <a:rPr lang="en-US" dirty="0" err="1"/>
              <a:t>s</a:t>
            </a:r>
            <a:r>
              <a:rPr lang="en-US" baseline="-25000" dirty="0" err="1"/>
              <a:t>i</a:t>
            </a:r>
            <a:r>
              <a:rPr lang="en-US" dirty="0"/>
              <a:t>; </a:t>
            </a:r>
            <a:r>
              <a:rPr lang="en-US" dirty="0" err="1"/>
              <a:t>θ’</a:t>
            </a:r>
            <a:r>
              <a:rPr lang="en-US" baseline="-25000" dirty="0" err="1"/>
              <a:t>v</a:t>
            </a:r>
            <a:r>
              <a:rPr lang="en-US" dirty="0"/>
              <a:t>)) estimates how much better the reward is in a step compared to the long term reward. </a:t>
            </a:r>
          </a:p>
          <a:p>
            <a:r>
              <a:rPr lang="en-US" dirty="0"/>
              <a:t>∇</a:t>
            </a:r>
            <a:r>
              <a:rPr lang="en-US" baseline="-25000" dirty="0"/>
              <a:t>θ’</a:t>
            </a:r>
            <a:r>
              <a:rPr lang="en-US" dirty="0"/>
              <a:t> log π(</a:t>
            </a:r>
            <a:r>
              <a:rPr lang="en-US" dirty="0" err="1"/>
              <a:t>a</a:t>
            </a:r>
            <a:r>
              <a:rPr lang="en-US" baseline="-25000" dirty="0" err="1"/>
              <a:t>i</a:t>
            </a:r>
            <a:r>
              <a:rPr lang="en-US" dirty="0" err="1"/>
              <a:t>|s</a:t>
            </a:r>
            <a:r>
              <a:rPr lang="en-US" baseline="-25000" dirty="0" err="1"/>
              <a:t>i</a:t>
            </a:r>
            <a:r>
              <a:rPr lang="en-US" dirty="0"/>
              <a:t>; θ ) indicates the direction to increase the probability of making action ai at state </a:t>
            </a:r>
            <a:r>
              <a:rPr lang="en-US" dirty="0" err="1"/>
              <a:t>s</a:t>
            </a:r>
            <a:r>
              <a:rPr lang="en-US" baseline="-25000" dirty="0" err="1"/>
              <a:t>i</a:t>
            </a:r>
            <a:r>
              <a:rPr lang="en-US" dirty="0"/>
              <a:t>. It also teaches the agent to choose those actions that can obtain above-average reward. </a:t>
            </a:r>
          </a:p>
          <a:p>
            <a:endParaRPr lang="en-US" dirty="0"/>
          </a:p>
          <a:p>
            <a:endParaRPr lang="en-US" dirty="0"/>
          </a:p>
        </p:txBody>
      </p:sp>
      <p:pic>
        <p:nvPicPr>
          <p:cNvPr id="7" name="Picture 6">
            <a:extLst>
              <a:ext uri="{FF2B5EF4-FFF2-40B4-BE49-F238E27FC236}">
                <a16:creationId xmlns:a16="http://schemas.microsoft.com/office/drawing/2014/main" id="{D8DA808B-55C5-6979-FA50-B070D1048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335" y="4726732"/>
            <a:ext cx="6448926" cy="721167"/>
          </a:xfrm>
          <a:prstGeom prst="rect">
            <a:avLst/>
          </a:prstGeom>
        </p:spPr>
      </p:pic>
    </p:spTree>
    <p:extLst>
      <p:ext uri="{BB962C8B-B14F-4D97-AF65-F5344CB8AC3E}">
        <p14:creationId xmlns:p14="http://schemas.microsoft.com/office/powerpoint/2010/main" val="2205343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7A6B-63C3-9083-6D7D-126931B707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1B5AE0-9C77-376C-DC9B-1F3A64E4BF7E}"/>
              </a:ext>
            </a:extLst>
          </p:cNvPr>
          <p:cNvSpPr>
            <a:spLocks noGrp="1"/>
          </p:cNvSpPr>
          <p:nvPr>
            <p:ph idx="1"/>
          </p:nvPr>
        </p:nvSpPr>
        <p:spPr/>
        <p:txBody>
          <a:bodyPr/>
          <a:lstStyle/>
          <a:p>
            <a:r>
              <a:rPr lang="en-US" dirty="0"/>
              <a:t>The below equation aims to reduce the difference between estimated reward value and actual reward. A3C makes use of multiple agents (or workers) with each agent having its own local parameters and a copy of the environment. These agents interact with their local environments asynchronously, and upload updates to the global network periodically. </a:t>
            </a:r>
          </a:p>
          <a:p>
            <a:endParaRPr lang="en-US" dirty="0"/>
          </a:p>
          <a:p>
            <a:endParaRPr lang="en-IN" dirty="0"/>
          </a:p>
        </p:txBody>
      </p:sp>
      <p:pic>
        <p:nvPicPr>
          <p:cNvPr id="5" name="Picture 4">
            <a:extLst>
              <a:ext uri="{FF2B5EF4-FFF2-40B4-BE49-F238E27FC236}">
                <a16:creationId xmlns:a16="http://schemas.microsoft.com/office/drawing/2014/main" id="{05A44A26-78B5-2EBD-033A-352A8DC93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968" y="4900684"/>
            <a:ext cx="5082139" cy="922599"/>
          </a:xfrm>
          <a:prstGeom prst="rect">
            <a:avLst/>
          </a:prstGeom>
        </p:spPr>
      </p:pic>
    </p:spTree>
    <p:extLst>
      <p:ext uri="{BB962C8B-B14F-4D97-AF65-F5344CB8AC3E}">
        <p14:creationId xmlns:p14="http://schemas.microsoft.com/office/powerpoint/2010/main" val="447215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E61B-CEF7-0B93-421E-0A8D9106D081}"/>
              </a:ext>
            </a:extLst>
          </p:cNvPr>
          <p:cNvSpPr>
            <a:spLocks noGrp="1"/>
          </p:cNvSpPr>
          <p:nvPr>
            <p:ph type="title"/>
          </p:nvPr>
        </p:nvSpPr>
        <p:spPr/>
        <p:txBody>
          <a:bodyPr/>
          <a:lstStyle/>
          <a:p>
            <a:r>
              <a:rPr lang="en-IN" dirty="0"/>
              <a:t>                              </a:t>
            </a:r>
            <a:r>
              <a:rPr lang="en-IN" b="1" dirty="0"/>
              <a:t>Conclusion</a:t>
            </a:r>
          </a:p>
        </p:txBody>
      </p:sp>
      <p:sp>
        <p:nvSpPr>
          <p:cNvPr id="3" name="Content Placeholder 2">
            <a:extLst>
              <a:ext uri="{FF2B5EF4-FFF2-40B4-BE49-F238E27FC236}">
                <a16:creationId xmlns:a16="http://schemas.microsoft.com/office/drawing/2014/main" id="{8386EC27-79CB-1361-40B1-3923575EEE93}"/>
              </a:ext>
            </a:extLst>
          </p:cNvPr>
          <p:cNvSpPr>
            <a:spLocks noGrp="1"/>
          </p:cNvSpPr>
          <p:nvPr>
            <p:ph idx="1"/>
          </p:nvPr>
        </p:nvSpPr>
        <p:spPr/>
        <p:txBody>
          <a:bodyPr>
            <a:normAutofit lnSpcReduction="10000"/>
          </a:bodyPr>
          <a:lstStyle/>
          <a:p>
            <a:r>
              <a:rPr lang="en-IN" dirty="0"/>
              <a:t>The main motive is to have high reliability and low latency.</a:t>
            </a:r>
            <a:r>
              <a:rPr lang="en-US" dirty="0"/>
              <a:t> This paper consists of two approach’s, namely redundancy determining and SFC scheduling.</a:t>
            </a:r>
          </a:p>
          <a:p>
            <a:r>
              <a:rPr lang="en-US" dirty="0"/>
              <a:t>For former step, an efficient algorithm is developed to determine the minimum number of redundancies to guarantee the reliability without much processing time. </a:t>
            </a:r>
          </a:p>
          <a:p>
            <a:r>
              <a:rPr lang="en-US" dirty="0"/>
              <a:t>In the latter step, a scheduling algorithm is proposed based on reinforcement learning, as well as an embedding technique for encoding the features into low-dimensional vectors.</a:t>
            </a:r>
          </a:p>
          <a:p>
            <a:r>
              <a:rPr lang="en-US" dirty="0"/>
              <a:t>By simulation results it is shown to increase the success rate of dynamically arriving SFCs, especially at a high redeployment time. </a:t>
            </a:r>
            <a:endParaRPr lang="en-IN" dirty="0"/>
          </a:p>
        </p:txBody>
      </p:sp>
    </p:spTree>
    <p:extLst>
      <p:ext uri="{BB962C8B-B14F-4D97-AF65-F5344CB8AC3E}">
        <p14:creationId xmlns:p14="http://schemas.microsoft.com/office/powerpoint/2010/main" val="395676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A2D5-C4D2-9542-DC65-6614EFA5A8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4F0705-FE69-A3B6-4B18-A75A2AF98238}"/>
              </a:ext>
            </a:extLst>
          </p:cNvPr>
          <p:cNvSpPr>
            <a:spLocks noGrp="1"/>
          </p:cNvSpPr>
          <p:nvPr>
            <p:ph idx="1"/>
          </p:nvPr>
        </p:nvSpPr>
        <p:spPr/>
        <p:txBody>
          <a:bodyPr>
            <a:normAutofit lnSpcReduction="10000"/>
          </a:bodyPr>
          <a:lstStyle/>
          <a:p>
            <a:r>
              <a:rPr lang="en-US" dirty="0"/>
              <a:t>In order to enhance the reliability of a network service, an SFC execution needs to have additional redundant VNF instances. But the redundant instances occupy more computing resource and hence cause a higher waiting time for other network services. </a:t>
            </a:r>
          </a:p>
          <a:p>
            <a:r>
              <a:rPr lang="en-US" dirty="0"/>
              <a:t>Thus it is essential that the SFC scheduler in 5G environment should be more intelligent to balance between latency and reliability.</a:t>
            </a:r>
          </a:p>
          <a:p>
            <a:r>
              <a:rPr lang="en-US" dirty="0"/>
              <a:t>A computing node should switch its deployed VNF type to satisfy new types of VNF in the incoming SFC requests. However, the redeployment of various VNFs on a computing node is not cost-free; the node must shut down the previous VNF and set up the new VNF, which introduces additional redeployment time. </a:t>
            </a:r>
            <a:endParaRPr lang="en-IN" dirty="0"/>
          </a:p>
        </p:txBody>
      </p:sp>
    </p:spTree>
    <p:extLst>
      <p:ext uri="{BB962C8B-B14F-4D97-AF65-F5344CB8AC3E}">
        <p14:creationId xmlns:p14="http://schemas.microsoft.com/office/powerpoint/2010/main" val="60388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D6CF-735D-15A2-16F0-45411CEC2CBA}"/>
              </a:ext>
            </a:extLst>
          </p:cNvPr>
          <p:cNvSpPr>
            <a:spLocks noGrp="1"/>
          </p:cNvSpPr>
          <p:nvPr>
            <p:ph type="title"/>
          </p:nvPr>
        </p:nvSpPr>
        <p:spPr/>
        <p:txBody>
          <a:bodyPr/>
          <a:lstStyle/>
          <a:p>
            <a:r>
              <a:rPr lang="en-IN" dirty="0"/>
              <a:t>                               </a:t>
            </a:r>
            <a:r>
              <a:rPr lang="en-IN" b="1" dirty="0"/>
              <a:t>Approach</a:t>
            </a:r>
          </a:p>
        </p:txBody>
      </p:sp>
      <p:sp>
        <p:nvSpPr>
          <p:cNvPr id="3" name="Content Placeholder 2">
            <a:extLst>
              <a:ext uri="{FF2B5EF4-FFF2-40B4-BE49-F238E27FC236}">
                <a16:creationId xmlns:a16="http://schemas.microsoft.com/office/drawing/2014/main" id="{3A3ABC0B-52D3-CF09-1812-0EC26B1289BD}"/>
              </a:ext>
            </a:extLst>
          </p:cNvPr>
          <p:cNvSpPr>
            <a:spLocks noGrp="1"/>
          </p:cNvSpPr>
          <p:nvPr>
            <p:ph idx="1"/>
          </p:nvPr>
        </p:nvSpPr>
        <p:spPr/>
        <p:txBody>
          <a:bodyPr/>
          <a:lstStyle/>
          <a:p>
            <a:r>
              <a:rPr lang="en-US" dirty="0"/>
              <a:t>Here an efficient approach is proposed by separating the redundancy determining from SFC scheduling.</a:t>
            </a:r>
          </a:p>
          <a:p>
            <a:r>
              <a:rPr lang="en-US" dirty="0"/>
              <a:t>For the former, a heuristic algorithm is used to decide the redundancy of the VNFs while minimizing delay. </a:t>
            </a:r>
          </a:p>
          <a:p>
            <a:r>
              <a:rPr lang="en-US" dirty="0"/>
              <a:t>For SFC scheduling a Reinforcement Learning (RL) method is used based on policy gradient to place these VNFs on computing nodes with the objective of maximizing the success rate of </a:t>
            </a:r>
            <a:r>
              <a:rPr lang="en-IN" dirty="0"/>
              <a:t>SFC requests.</a:t>
            </a:r>
          </a:p>
        </p:txBody>
      </p:sp>
    </p:spTree>
    <p:extLst>
      <p:ext uri="{BB962C8B-B14F-4D97-AF65-F5344CB8AC3E}">
        <p14:creationId xmlns:p14="http://schemas.microsoft.com/office/powerpoint/2010/main" val="164691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BD72-CD71-DBF6-7508-7C8616B0B34C}"/>
              </a:ext>
            </a:extLst>
          </p:cNvPr>
          <p:cNvSpPr>
            <a:spLocks noGrp="1"/>
          </p:cNvSpPr>
          <p:nvPr>
            <p:ph type="title"/>
          </p:nvPr>
        </p:nvSpPr>
        <p:spPr/>
        <p:txBody>
          <a:bodyPr/>
          <a:lstStyle/>
          <a:p>
            <a:r>
              <a:rPr lang="en-IN" dirty="0"/>
              <a:t>                              </a:t>
            </a:r>
            <a:r>
              <a:rPr lang="en-IN" b="1" dirty="0"/>
              <a:t>SFC Model</a:t>
            </a:r>
          </a:p>
        </p:txBody>
      </p:sp>
      <p:sp>
        <p:nvSpPr>
          <p:cNvPr id="3" name="Content Placeholder 2">
            <a:extLst>
              <a:ext uri="{FF2B5EF4-FFF2-40B4-BE49-F238E27FC236}">
                <a16:creationId xmlns:a16="http://schemas.microsoft.com/office/drawing/2014/main" id="{A6D9E74F-2220-C3DE-9BFC-3D863797D4A9}"/>
              </a:ext>
            </a:extLst>
          </p:cNvPr>
          <p:cNvSpPr>
            <a:spLocks noGrp="1"/>
          </p:cNvSpPr>
          <p:nvPr>
            <p:ph idx="1"/>
          </p:nvPr>
        </p:nvSpPr>
        <p:spPr/>
        <p:txBody>
          <a:bodyPr/>
          <a:lstStyle/>
          <a:p>
            <a:r>
              <a:rPr lang="en-US" dirty="0"/>
              <a:t>The orchestrator is in charge of network service chaining and VNF placement. </a:t>
            </a:r>
          </a:p>
          <a:p>
            <a:r>
              <a:rPr lang="en-US" dirty="0"/>
              <a:t>It accepts the network service request, transforms the request into an SFC, and maps the VNFs into the virtual machines provided by the virtualization layer. </a:t>
            </a:r>
          </a:p>
          <a:p>
            <a:r>
              <a:rPr lang="en-US" dirty="0"/>
              <a:t>Physical Machines (PMs) are virtualized through a virtualized layer to provide abstract resources for VNFs</a:t>
            </a:r>
            <a:endParaRPr lang="en-IN" dirty="0"/>
          </a:p>
        </p:txBody>
      </p:sp>
    </p:spTree>
    <p:extLst>
      <p:ext uri="{BB962C8B-B14F-4D97-AF65-F5344CB8AC3E}">
        <p14:creationId xmlns:p14="http://schemas.microsoft.com/office/powerpoint/2010/main" val="177746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9227-134F-C4D8-B0FE-430E3E5BF8F2}"/>
              </a:ext>
            </a:extLst>
          </p:cNvPr>
          <p:cNvSpPr>
            <a:spLocks noGrp="1"/>
          </p:cNvSpPr>
          <p:nvPr>
            <p:ph type="title"/>
          </p:nvPr>
        </p:nvSpPr>
        <p:spPr/>
        <p:txBody>
          <a:bodyPr/>
          <a:lstStyle/>
          <a:p>
            <a:r>
              <a:rPr lang="en-IN" dirty="0"/>
              <a:t>Network Model</a:t>
            </a:r>
          </a:p>
        </p:txBody>
      </p:sp>
      <p:sp>
        <p:nvSpPr>
          <p:cNvPr id="3" name="Content Placeholder 2">
            <a:extLst>
              <a:ext uri="{FF2B5EF4-FFF2-40B4-BE49-F238E27FC236}">
                <a16:creationId xmlns:a16="http://schemas.microsoft.com/office/drawing/2014/main" id="{A884068A-3E7D-ABBC-9263-F287924CB563}"/>
              </a:ext>
            </a:extLst>
          </p:cNvPr>
          <p:cNvSpPr>
            <a:spLocks noGrp="1"/>
          </p:cNvSpPr>
          <p:nvPr>
            <p:ph idx="1"/>
          </p:nvPr>
        </p:nvSpPr>
        <p:spPr/>
        <p:txBody>
          <a:bodyPr/>
          <a:lstStyle/>
          <a:p>
            <a:r>
              <a:rPr lang="en-US" dirty="0"/>
              <a:t>We assume that the physical network is a fully connected network.</a:t>
            </a:r>
          </a:p>
          <a:p>
            <a:r>
              <a:rPr lang="en-US" dirty="0"/>
              <a:t>We concentrate on SFC scheduling problem at the application layer.</a:t>
            </a:r>
          </a:p>
          <a:p>
            <a:r>
              <a:rPr lang="en-US" dirty="0"/>
              <a:t>The end-to-end delay can be defined as the sum of processing time and waiting time. The processing time of a VNF is calculated as: pf = </a:t>
            </a:r>
            <a:r>
              <a:rPr lang="en-US" dirty="0" err="1"/>
              <a:t>w</a:t>
            </a:r>
            <a:r>
              <a:rPr lang="en-US" baseline="-25000" dirty="0" err="1"/>
              <a:t>f</a:t>
            </a:r>
            <a:r>
              <a:rPr lang="en-US" dirty="0"/>
              <a:t> /</a:t>
            </a:r>
            <a:r>
              <a:rPr lang="en-US" dirty="0" err="1"/>
              <a:t>V</a:t>
            </a:r>
            <a:r>
              <a:rPr lang="en-US" baseline="-25000" dirty="0" err="1"/>
              <a:t>k</a:t>
            </a:r>
            <a:r>
              <a:rPr lang="en-US" dirty="0"/>
              <a:t> , where </a:t>
            </a:r>
            <a:r>
              <a:rPr lang="en-US" dirty="0" err="1"/>
              <a:t>w</a:t>
            </a:r>
            <a:r>
              <a:rPr lang="en-US" baseline="-25000" dirty="0" err="1"/>
              <a:t>f</a:t>
            </a:r>
            <a:r>
              <a:rPr lang="en-US" baseline="-25000" dirty="0"/>
              <a:t> </a:t>
            </a:r>
            <a:r>
              <a:rPr lang="en-US" dirty="0"/>
              <a:t>is the computation load of VNF f and </a:t>
            </a:r>
            <a:r>
              <a:rPr lang="en-US" dirty="0" err="1"/>
              <a:t>V</a:t>
            </a:r>
            <a:r>
              <a:rPr lang="en-US" baseline="-25000" dirty="0" err="1"/>
              <a:t>k</a:t>
            </a:r>
            <a:r>
              <a:rPr lang="en-US" dirty="0"/>
              <a:t> is the computation speed of computing node k.</a:t>
            </a:r>
            <a:endParaRPr lang="en-IN" dirty="0"/>
          </a:p>
        </p:txBody>
      </p:sp>
    </p:spTree>
    <p:extLst>
      <p:ext uri="{BB962C8B-B14F-4D97-AF65-F5344CB8AC3E}">
        <p14:creationId xmlns:p14="http://schemas.microsoft.com/office/powerpoint/2010/main" val="31648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27B2-1F56-6557-0064-9A87941A5D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0A18D2-22DD-C514-03B3-C665B2848086}"/>
              </a:ext>
            </a:extLst>
          </p:cNvPr>
          <p:cNvSpPr>
            <a:spLocks noGrp="1"/>
          </p:cNvSpPr>
          <p:nvPr>
            <p:ph idx="1"/>
          </p:nvPr>
        </p:nvSpPr>
        <p:spPr/>
        <p:txBody>
          <a:bodyPr/>
          <a:lstStyle/>
          <a:p>
            <a:r>
              <a:rPr lang="en-US" dirty="0"/>
              <a:t>The reliability of a VNF is the probability that at least one of the redundant subcomponents is available. We define θ as the reliability of a computing node, which specifies the probability of successful completion of a VNF on the node. Then, the reliability of a VNF is defined as:</a:t>
            </a:r>
          </a:p>
          <a:p>
            <a:endParaRPr lang="en-US" dirty="0"/>
          </a:p>
          <a:p>
            <a:endParaRPr lang="en-US" dirty="0"/>
          </a:p>
          <a:p>
            <a:endParaRPr lang="en-US" dirty="0"/>
          </a:p>
          <a:p>
            <a:pPr marL="0" indent="0">
              <a:buNone/>
            </a:pPr>
            <a:r>
              <a:rPr lang="en-US" dirty="0"/>
              <a:t>where r</a:t>
            </a:r>
            <a:r>
              <a:rPr lang="en-US" baseline="-25000" dirty="0"/>
              <a:t>f</a:t>
            </a:r>
            <a:r>
              <a:rPr lang="en-US" dirty="0"/>
              <a:t> is the reliability of VNF f and R</a:t>
            </a:r>
            <a:r>
              <a:rPr lang="en-US" baseline="-25000" dirty="0"/>
              <a:t>f</a:t>
            </a:r>
            <a:r>
              <a:rPr lang="en-US" dirty="0"/>
              <a:t> is the redundancy of f.</a:t>
            </a:r>
          </a:p>
          <a:p>
            <a:endParaRPr lang="en-IN" dirty="0"/>
          </a:p>
        </p:txBody>
      </p:sp>
      <p:pic>
        <p:nvPicPr>
          <p:cNvPr id="5" name="Picture 4">
            <a:extLst>
              <a:ext uri="{FF2B5EF4-FFF2-40B4-BE49-F238E27FC236}">
                <a16:creationId xmlns:a16="http://schemas.microsoft.com/office/drawing/2014/main" id="{678A6A4E-C848-2C73-0FB9-7D0112FD8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228" y="3965608"/>
            <a:ext cx="4023360" cy="1310227"/>
          </a:xfrm>
          <a:prstGeom prst="rect">
            <a:avLst/>
          </a:prstGeom>
        </p:spPr>
      </p:pic>
    </p:spTree>
    <p:extLst>
      <p:ext uri="{BB962C8B-B14F-4D97-AF65-F5344CB8AC3E}">
        <p14:creationId xmlns:p14="http://schemas.microsoft.com/office/powerpoint/2010/main" val="2070322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B8E3-B9E0-702E-57CB-9FE603113B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4EA5F7-6F2F-8542-BA15-3A19C004725D}"/>
              </a:ext>
            </a:extLst>
          </p:cNvPr>
          <p:cNvSpPr>
            <a:spLocks noGrp="1"/>
          </p:cNvSpPr>
          <p:nvPr>
            <p:ph idx="1"/>
          </p:nvPr>
        </p:nvSpPr>
        <p:spPr/>
        <p:txBody>
          <a:bodyPr/>
          <a:lstStyle/>
          <a:p>
            <a:r>
              <a:rPr lang="en-US" dirty="0"/>
              <a:t>With respect to an end-to-end service, the end-to-end reliability is calculated as the product of the reliability of the VNFs comprising the SFC. Thus, the reliability of an SFC is:</a:t>
            </a:r>
          </a:p>
          <a:p>
            <a:endParaRPr lang="en-US" dirty="0"/>
          </a:p>
          <a:p>
            <a:endParaRPr lang="en-US" dirty="0"/>
          </a:p>
          <a:p>
            <a:endParaRPr lang="en-US" dirty="0"/>
          </a:p>
          <a:p>
            <a:endParaRPr lang="en-US" dirty="0"/>
          </a:p>
          <a:p>
            <a:pPr marL="0" indent="0">
              <a:buNone/>
            </a:pPr>
            <a:r>
              <a:rPr lang="en-US" dirty="0"/>
              <a:t>where v specifies one of the VNF in the SCF s and </a:t>
            </a:r>
            <a:r>
              <a:rPr lang="en-US" dirty="0" err="1"/>
              <a:t>and</a:t>
            </a:r>
            <a:r>
              <a:rPr lang="en-US" dirty="0"/>
              <a:t> </a:t>
            </a:r>
            <a:r>
              <a:rPr lang="en-US" dirty="0" err="1"/>
              <a:t>Rv</a:t>
            </a:r>
            <a:r>
              <a:rPr lang="en-US" dirty="0"/>
              <a:t> is the redundancy of v.</a:t>
            </a:r>
          </a:p>
          <a:p>
            <a:endParaRPr lang="en-IN" dirty="0"/>
          </a:p>
        </p:txBody>
      </p:sp>
      <p:pic>
        <p:nvPicPr>
          <p:cNvPr id="5" name="Picture 4">
            <a:extLst>
              <a:ext uri="{FF2B5EF4-FFF2-40B4-BE49-F238E27FC236}">
                <a16:creationId xmlns:a16="http://schemas.microsoft.com/office/drawing/2014/main" id="{10BBB590-CF65-8AAD-BFC2-787EB12FB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19" y="3244745"/>
            <a:ext cx="4687503" cy="1513098"/>
          </a:xfrm>
          <a:prstGeom prst="rect">
            <a:avLst/>
          </a:prstGeom>
        </p:spPr>
      </p:pic>
    </p:spTree>
    <p:extLst>
      <p:ext uri="{BB962C8B-B14F-4D97-AF65-F5344CB8AC3E}">
        <p14:creationId xmlns:p14="http://schemas.microsoft.com/office/powerpoint/2010/main" val="2081959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TotalTime>
  <Words>2464</Words>
  <Application>Microsoft Office PowerPoint</Application>
  <PresentationFormat>Widescreen</PresentationFormat>
  <Paragraphs>126</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Reliability-aware Dynamic Service Chain Scheduling in 5G Networks based on Reinforcement Learning</vt:lpstr>
      <vt:lpstr>                             ABSTRACT</vt:lpstr>
      <vt:lpstr>                           Introduction</vt:lpstr>
      <vt:lpstr>PowerPoint Presentation</vt:lpstr>
      <vt:lpstr>                               Approach</vt:lpstr>
      <vt:lpstr>                              SFC Model</vt:lpstr>
      <vt:lpstr>Network Model</vt:lpstr>
      <vt:lpstr>PowerPoint Presentation</vt:lpstr>
      <vt:lpstr>PowerPoint Presentation</vt:lpstr>
      <vt:lpstr>PowerPoint Presentation</vt:lpstr>
      <vt:lpstr>                                  Table</vt:lpstr>
      <vt:lpstr>                        Decision Variables</vt:lpstr>
      <vt:lpstr>              End-to-End Delay Constraints.</vt:lpstr>
      <vt:lpstr>                   Reliability Constraints</vt:lpstr>
      <vt:lpstr>         VNF Deployment Delay Constraint</vt:lpstr>
      <vt:lpstr>             Sequence Order Constraint.</vt:lpstr>
      <vt:lpstr>                VNF Processing Constraint.</vt:lpstr>
      <vt:lpstr>PowerPoint Presentation</vt:lpstr>
      <vt:lpstr>Solutions to reliability aware SFC scheduling</vt:lpstr>
      <vt:lpstr>Reliability-aware Dynamic SFC Scheduling Approach(RDSSA)</vt:lpstr>
      <vt:lpstr>PowerPoint Presentation</vt:lpstr>
      <vt:lpstr>         Redundancy Determining Algorithm</vt:lpstr>
      <vt:lpstr>PowerPoint Presentation</vt:lpstr>
      <vt:lpstr>   An example for redundancy determining.</vt:lpstr>
      <vt:lpstr>    Rule-based Approach for Node Selection</vt:lpstr>
      <vt:lpstr>Reinforcement Learning for Dynamic SFC Scheduling</vt:lpstr>
      <vt:lpstr>                      Scheduling Events</vt:lpstr>
      <vt:lpstr>PowerPoint Presentation</vt:lpstr>
      <vt:lpstr>                       State Observation</vt:lpstr>
      <vt:lpstr>PowerPoint Presentation</vt:lpstr>
      <vt:lpstr>PowerPoint Presentation</vt:lpstr>
      <vt:lpstr>                                   Action</vt:lpstr>
      <vt:lpstr>                               Reward</vt:lpstr>
      <vt:lpstr>                          SFC Embedding</vt:lpstr>
      <vt:lpstr>         Two levels of embedding networks</vt:lpstr>
      <vt:lpstr>                                 Training</vt:lpstr>
      <vt:lpstr>PowerPoint Presentation</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Reliability-aware Dynamic Service Chain Scheduling in 5G Networks based on Reinforcement Learning</dc:title>
  <dc:creator>Sreyashi Mukherjee</dc:creator>
  <cp:lastModifiedBy>Sreyashi Mukherjee</cp:lastModifiedBy>
  <cp:revision>115</cp:revision>
  <dcterms:created xsi:type="dcterms:W3CDTF">2022-06-22T05:53:24Z</dcterms:created>
  <dcterms:modified xsi:type="dcterms:W3CDTF">2022-07-06T13:31:48Z</dcterms:modified>
</cp:coreProperties>
</file>