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304" r:id="rId44"/>
    <p:sldId id="307" r:id="rId45"/>
    <p:sldId id="305" r:id="rId46"/>
    <p:sldId id="306" r:id="rId47"/>
    <p:sldId id="308" r:id="rId48"/>
    <p:sldId id="299" r:id="rId49"/>
    <p:sldId id="300" r:id="rId50"/>
    <p:sldId id="301" r:id="rId51"/>
    <p:sldId id="302" r:id="rId52"/>
    <p:sldId id="30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5AD6-1F3B-4FAE-86CA-4987FAF7F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8D559C-BB9B-4B14-9ABE-726DFCA1D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58E2FE-ECFA-4CE7-85E1-C131D0FAE674}"/>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5" name="Footer Placeholder 4">
            <a:extLst>
              <a:ext uri="{FF2B5EF4-FFF2-40B4-BE49-F238E27FC236}">
                <a16:creationId xmlns:a16="http://schemas.microsoft.com/office/drawing/2014/main" id="{C0FCE8EE-33AD-4F84-A84C-89224F22B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D5232-A97A-4B6B-8B72-ACAE8B304951}"/>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35308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F07A-C5FD-4727-80E5-E6870D8BF1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1BAB60-1712-439E-97C0-E05492124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E7BFC-9180-48F0-BD99-ABBB3662F5D2}"/>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5" name="Footer Placeholder 4">
            <a:extLst>
              <a:ext uri="{FF2B5EF4-FFF2-40B4-BE49-F238E27FC236}">
                <a16:creationId xmlns:a16="http://schemas.microsoft.com/office/drawing/2014/main" id="{A0081990-76E4-4C40-B666-E4283F169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E3444-E918-40C2-898A-3E48A2C88FA3}"/>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163354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D2936-443C-445A-8B90-FAECD5FA90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BFA9E-6098-4528-AF5D-84CB3DFCD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BD85E-63FC-44F3-9B16-2453075FD0A3}"/>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5" name="Footer Placeholder 4">
            <a:extLst>
              <a:ext uri="{FF2B5EF4-FFF2-40B4-BE49-F238E27FC236}">
                <a16:creationId xmlns:a16="http://schemas.microsoft.com/office/drawing/2014/main" id="{AF3F5B56-B2E0-444E-BB1B-F94E552CE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66484-7A11-461D-9528-6CE233019444}"/>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121482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C7F0-499B-4E45-8052-E4D1C0560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16B40-4C38-4D3E-BDCF-1BA194C240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C1B7A-4FAF-4636-8A50-84D0B4B3A8FE}"/>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5" name="Footer Placeholder 4">
            <a:extLst>
              <a:ext uri="{FF2B5EF4-FFF2-40B4-BE49-F238E27FC236}">
                <a16:creationId xmlns:a16="http://schemas.microsoft.com/office/drawing/2014/main" id="{1FA9065B-B0A3-4A51-BA15-8B62F9655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A9A13-62D0-4C0F-AEF0-6606101B68D0}"/>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305248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ABC9-DA63-4B91-A252-635ABA217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71A254-3607-42CE-850B-1680AEE8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47419-8C2F-4272-9363-1B01FB522217}"/>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5" name="Footer Placeholder 4">
            <a:extLst>
              <a:ext uri="{FF2B5EF4-FFF2-40B4-BE49-F238E27FC236}">
                <a16:creationId xmlns:a16="http://schemas.microsoft.com/office/drawing/2014/main" id="{3B2A4B15-2D7C-4F38-AA65-9E3B1F874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7B85E8-5DE0-4C00-97A2-6CF055485695}"/>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244705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A3BE-5AE9-4ECB-9089-EE1274D92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7D45D-6CEC-4481-BDBA-A715D9A1E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F82CB2-44A8-49C6-BB9D-EEBEE1734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25056D-B121-4965-B733-E6248E752359}"/>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6" name="Footer Placeholder 5">
            <a:extLst>
              <a:ext uri="{FF2B5EF4-FFF2-40B4-BE49-F238E27FC236}">
                <a16:creationId xmlns:a16="http://schemas.microsoft.com/office/drawing/2014/main" id="{B49DD817-9C85-455D-BCC8-0D7B808013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7368B2-1447-4350-A6DC-E01E9E8177DE}"/>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182639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B3B4-AFB4-4CE6-A31A-8448EB0B9D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4F97B8-3378-4DFF-BF07-59F6E3888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2AD2A2-C592-48EE-8FFA-F599FE48F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9091C5-8500-462A-8BF6-87A9C64BB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77EBF-4492-4742-812A-FA1EE8C29E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B7C667-5ED5-410B-9276-AD9EDF564C89}"/>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8" name="Footer Placeholder 7">
            <a:extLst>
              <a:ext uri="{FF2B5EF4-FFF2-40B4-BE49-F238E27FC236}">
                <a16:creationId xmlns:a16="http://schemas.microsoft.com/office/drawing/2014/main" id="{75EC4F52-FACA-4820-8222-D2DB26D830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CD49A6-3A7D-4D49-AC1A-5C25B364C23F}"/>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317215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18BF-6001-46DE-856C-8CCE93B37F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3D6AB1-0920-411B-9AAF-6E0AB25B52CB}"/>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4" name="Footer Placeholder 3">
            <a:extLst>
              <a:ext uri="{FF2B5EF4-FFF2-40B4-BE49-F238E27FC236}">
                <a16:creationId xmlns:a16="http://schemas.microsoft.com/office/drawing/2014/main" id="{359706F1-23C1-4195-A209-679C0B607D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75E143-9CC0-455F-86BE-6E5FACD935EE}"/>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420376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C0AD9-2E6C-4304-ADC0-360A855684D7}"/>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3" name="Footer Placeholder 2">
            <a:extLst>
              <a:ext uri="{FF2B5EF4-FFF2-40B4-BE49-F238E27FC236}">
                <a16:creationId xmlns:a16="http://schemas.microsoft.com/office/drawing/2014/main" id="{EDF4F88F-6618-4851-8133-EE28BE37C3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EAAA9E-1933-499F-AB8E-8D6E63D0ECFB}"/>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39680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EB1C-67A7-4736-8C25-86AE97CEA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13845E-0E14-4848-91FC-145E16EF1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724B02-B9EA-444A-964D-46D6445B2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3D0A9-3A35-4E5E-AAE8-4B897AABA3E9}"/>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6" name="Footer Placeholder 5">
            <a:extLst>
              <a:ext uri="{FF2B5EF4-FFF2-40B4-BE49-F238E27FC236}">
                <a16:creationId xmlns:a16="http://schemas.microsoft.com/office/drawing/2014/main" id="{44DE1DA3-B591-4938-9CBB-692CF890F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AC510D-6806-401B-9845-E443BAD47038}"/>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153348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727D-2D04-418B-AB82-B8B67F91C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25DDE2-D43C-4869-B8E4-7F9410DC0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7EA16D-7EEA-4139-BBA7-453231371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59927-8D48-4809-928D-B0C049B95F65}"/>
              </a:ext>
            </a:extLst>
          </p:cNvPr>
          <p:cNvSpPr>
            <a:spLocks noGrp="1"/>
          </p:cNvSpPr>
          <p:nvPr>
            <p:ph type="dt" sz="half" idx="10"/>
          </p:nvPr>
        </p:nvSpPr>
        <p:spPr/>
        <p:txBody>
          <a:bodyPr/>
          <a:lstStyle/>
          <a:p>
            <a:fld id="{B4D31B1D-A750-478D-9FD3-E25E8D7A3AB6}" type="datetimeFigureOut">
              <a:rPr lang="en-IN" smtClean="0"/>
              <a:t>28-04-2022</a:t>
            </a:fld>
            <a:endParaRPr lang="en-IN"/>
          </a:p>
        </p:txBody>
      </p:sp>
      <p:sp>
        <p:nvSpPr>
          <p:cNvPr id="6" name="Footer Placeholder 5">
            <a:extLst>
              <a:ext uri="{FF2B5EF4-FFF2-40B4-BE49-F238E27FC236}">
                <a16:creationId xmlns:a16="http://schemas.microsoft.com/office/drawing/2014/main" id="{31F80391-5544-4532-8366-FE363E78E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51EFF-17C2-4EE4-96D1-26AFCB7D565B}"/>
              </a:ext>
            </a:extLst>
          </p:cNvPr>
          <p:cNvSpPr>
            <a:spLocks noGrp="1"/>
          </p:cNvSpPr>
          <p:nvPr>
            <p:ph type="sldNum" sz="quarter" idx="12"/>
          </p:nvPr>
        </p:nvSpPr>
        <p:spPr/>
        <p:txBody>
          <a:bodyPr/>
          <a:lstStyle/>
          <a:p>
            <a:fld id="{E7C3BE25-5AE6-4B1D-AC74-10B850A220BC}" type="slidenum">
              <a:rPr lang="en-IN" smtClean="0"/>
              <a:t>‹#›</a:t>
            </a:fld>
            <a:endParaRPr lang="en-IN"/>
          </a:p>
        </p:txBody>
      </p:sp>
    </p:spTree>
    <p:extLst>
      <p:ext uri="{BB962C8B-B14F-4D97-AF65-F5344CB8AC3E}">
        <p14:creationId xmlns:p14="http://schemas.microsoft.com/office/powerpoint/2010/main" val="378000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21409A-A5D1-4522-A413-176C9C97A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56D42-1561-4CCD-8EEE-93B055900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DAF5F-0119-42BD-8606-B4C5B6449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31B1D-A750-478D-9FD3-E25E8D7A3AB6}" type="datetimeFigureOut">
              <a:rPr lang="en-IN" smtClean="0"/>
              <a:t>28-04-2022</a:t>
            </a:fld>
            <a:endParaRPr lang="en-IN"/>
          </a:p>
        </p:txBody>
      </p:sp>
      <p:sp>
        <p:nvSpPr>
          <p:cNvPr id="5" name="Footer Placeholder 4">
            <a:extLst>
              <a:ext uri="{FF2B5EF4-FFF2-40B4-BE49-F238E27FC236}">
                <a16:creationId xmlns:a16="http://schemas.microsoft.com/office/drawing/2014/main" id="{312D4D2B-A2BB-4874-9699-920238607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967C91-576F-4A36-B5B9-F1E7EFAA4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3BE25-5AE6-4B1D-AC74-10B850A220BC}" type="slidenum">
              <a:rPr lang="en-IN" smtClean="0"/>
              <a:t>‹#›</a:t>
            </a:fld>
            <a:endParaRPr lang="en-IN"/>
          </a:p>
        </p:txBody>
      </p:sp>
    </p:spTree>
    <p:extLst>
      <p:ext uri="{BB962C8B-B14F-4D97-AF65-F5344CB8AC3E}">
        <p14:creationId xmlns:p14="http://schemas.microsoft.com/office/powerpoint/2010/main" val="212362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2826-1A2E-4933-B36D-78DAF2BB6189}"/>
              </a:ext>
            </a:extLst>
          </p:cNvPr>
          <p:cNvSpPr>
            <a:spLocks noGrp="1"/>
          </p:cNvSpPr>
          <p:nvPr>
            <p:ph type="ctrTitle"/>
          </p:nvPr>
        </p:nvSpPr>
        <p:spPr>
          <a:xfrm>
            <a:off x="1524000" y="1905025"/>
            <a:ext cx="9144000" cy="3047950"/>
          </a:xfrm>
        </p:spPr>
        <p:txBody>
          <a:bodyPr>
            <a:normAutofit fontScale="90000"/>
          </a:bodyPr>
          <a:lstStyle/>
          <a:p>
            <a:r>
              <a:rPr lang="en-US" dirty="0"/>
              <a:t>Resilient and Latency-aware Orchestration of Network Slices Using Multi-connectivity in MEC Enabled 5G Networks</a:t>
            </a:r>
            <a:endParaRPr lang="en-IN" dirty="0"/>
          </a:p>
        </p:txBody>
      </p:sp>
      <p:sp>
        <p:nvSpPr>
          <p:cNvPr id="3" name="Subtitle 2">
            <a:extLst>
              <a:ext uri="{FF2B5EF4-FFF2-40B4-BE49-F238E27FC236}">
                <a16:creationId xmlns:a16="http://schemas.microsoft.com/office/drawing/2014/main" id="{BB8E09F1-E9FA-4317-B479-5F981B0EDAF9}"/>
              </a:ext>
            </a:extLst>
          </p:cNvPr>
          <p:cNvSpPr>
            <a:spLocks noGrp="1"/>
          </p:cNvSpPr>
          <p:nvPr>
            <p:ph type="subTitle" idx="1"/>
          </p:nvPr>
        </p:nvSpPr>
        <p:spPr>
          <a:xfrm>
            <a:off x="1524000" y="5866597"/>
            <a:ext cx="9144000" cy="543827"/>
          </a:xfrm>
        </p:spPr>
        <p:txBody>
          <a:bodyPr/>
          <a:lstStyle/>
          <a:p>
            <a:endParaRPr lang="en-IN" dirty="0"/>
          </a:p>
        </p:txBody>
      </p:sp>
    </p:spTree>
    <p:extLst>
      <p:ext uri="{BB962C8B-B14F-4D97-AF65-F5344CB8AC3E}">
        <p14:creationId xmlns:p14="http://schemas.microsoft.com/office/powerpoint/2010/main" val="419864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26DC-D551-4550-A77B-6601BE9B364D}"/>
              </a:ext>
            </a:extLst>
          </p:cNvPr>
          <p:cNvSpPr>
            <a:spLocks noGrp="1"/>
          </p:cNvSpPr>
          <p:nvPr>
            <p:ph type="title"/>
          </p:nvPr>
        </p:nvSpPr>
        <p:spPr>
          <a:xfrm>
            <a:off x="838200" y="365126"/>
            <a:ext cx="10515600" cy="61665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9FFDA54-68F2-4ABB-A5F8-95350C5E508D}"/>
              </a:ext>
            </a:extLst>
          </p:cNvPr>
          <p:cNvSpPr>
            <a:spLocks noGrp="1"/>
          </p:cNvSpPr>
          <p:nvPr>
            <p:ph idx="1"/>
          </p:nvPr>
        </p:nvSpPr>
        <p:spPr>
          <a:xfrm>
            <a:off x="838200" y="1164657"/>
            <a:ext cx="10515600" cy="5041182"/>
          </a:xfrm>
        </p:spPr>
        <p:txBody>
          <a:bodyPr/>
          <a:lstStyle/>
          <a:p>
            <a:pPr marL="0" indent="0">
              <a:buNone/>
            </a:pPr>
            <a:r>
              <a:rPr lang="en-US" dirty="0"/>
              <a:t>In resilient NS embedding problem is considered in 5G networks with the goal of minimizing the impact due to failure of network components. However, the proposed protection strategies in and are not resilient to multiple failures, designed to handle a single node failure and the assigned backup resources are idle and the resource utilization is less. In this work, we propose a resilient and latency-aware NS deployment strategy in MC and MEC enabled 5G networks to provide high resiliency against multiple network component failures, improve resource utilization, and meet the service requirements (e.g., latency) of the users.</a:t>
            </a:r>
            <a:endParaRPr lang="en-IN" dirty="0"/>
          </a:p>
        </p:txBody>
      </p:sp>
    </p:spTree>
    <p:extLst>
      <p:ext uri="{BB962C8B-B14F-4D97-AF65-F5344CB8AC3E}">
        <p14:creationId xmlns:p14="http://schemas.microsoft.com/office/powerpoint/2010/main" val="423380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57E6-8705-4EEB-A623-E4C91AF30906}"/>
              </a:ext>
            </a:extLst>
          </p:cNvPr>
          <p:cNvSpPr>
            <a:spLocks noGrp="1"/>
          </p:cNvSpPr>
          <p:nvPr>
            <p:ph type="title"/>
          </p:nvPr>
        </p:nvSpPr>
        <p:spPr/>
        <p:txBody>
          <a:bodyPr/>
          <a:lstStyle/>
          <a:p>
            <a:r>
              <a:rPr lang="en-US" b="1" dirty="0"/>
              <a:t>Multi-connectivity and MEC enabled 5G</a:t>
            </a:r>
            <a:br>
              <a:rPr lang="en-US" b="1" dirty="0"/>
            </a:br>
            <a:r>
              <a:rPr lang="en-US" b="1" dirty="0"/>
              <a:t>                 network architecture.</a:t>
            </a:r>
            <a:endParaRPr lang="en-IN" b="1" dirty="0"/>
          </a:p>
        </p:txBody>
      </p:sp>
      <p:pic>
        <p:nvPicPr>
          <p:cNvPr id="5" name="Content Placeholder 4">
            <a:extLst>
              <a:ext uri="{FF2B5EF4-FFF2-40B4-BE49-F238E27FC236}">
                <a16:creationId xmlns:a16="http://schemas.microsoft.com/office/drawing/2014/main" id="{404E0A8B-9755-425D-BF1D-7DA1262EC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9314" y="2021305"/>
            <a:ext cx="6833937" cy="3532472"/>
          </a:xfrm>
        </p:spPr>
      </p:pic>
    </p:spTree>
    <p:extLst>
      <p:ext uri="{BB962C8B-B14F-4D97-AF65-F5344CB8AC3E}">
        <p14:creationId xmlns:p14="http://schemas.microsoft.com/office/powerpoint/2010/main" val="149017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3429-341B-43DB-98A3-2AD9BB39772C}"/>
              </a:ext>
            </a:extLst>
          </p:cNvPr>
          <p:cNvSpPr>
            <a:spLocks noGrp="1"/>
          </p:cNvSpPr>
          <p:nvPr>
            <p:ph type="title"/>
          </p:nvPr>
        </p:nvSpPr>
        <p:spPr/>
        <p:txBody>
          <a:bodyPr/>
          <a:lstStyle/>
          <a:p>
            <a:r>
              <a:rPr lang="en-IN" dirty="0"/>
              <a:t>                         </a:t>
            </a:r>
            <a:r>
              <a:rPr lang="en-IN" b="1" dirty="0"/>
              <a:t>Network Model</a:t>
            </a:r>
          </a:p>
        </p:txBody>
      </p:sp>
      <p:sp>
        <p:nvSpPr>
          <p:cNvPr id="3" name="Content Placeholder 2">
            <a:extLst>
              <a:ext uri="{FF2B5EF4-FFF2-40B4-BE49-F238E27FC236}">
                <a16:creationId xmlns:a16="http://schemas.microsoft.com/office/drawing/2014/main" id="{F7CC2B6F-BD18-487F-A8B8-2E90C865EAB5}"/>
              </a:ext>
            </a:extLst>
          </p:cNvPr>
          <p:cNvSpPr>
            <a:spLocks noGrp="1"/>
          </p:cNvSpPr>
          <p:nvPr>
            <p:ph idx="1"/>
          </p:nvPr>
        </p:nvSpPr>
        <p:spPr/>
        <p:txBody>
          <a:bodyPr>
            <a:normAutofit lnSpcReduction="10000"/>
          </a:bodyPr>
          <a:lstStyle/>
          <a:p>
            <a:r>
              <a:rPr lang="en-IN" dirty="0"/>
              <a:t>The </a:t>
            </a:r>
            <a:r>
              <a:rPr lang="en-IN" b="1" u="sng" dirty="0"/>
              <a:t>Physical Network </a:t>
            </a:r>
            <a:r>
              <a:rPr lang="en-IN" dirty="0"/>
              <a:t>is modelled as an undirected graph </a:t>
            </a:r>
            <a:r>
              <a:rPr lang="en-IN" dirty="0" err="1"/>
              <a:t>G</a:t>
            </a:r>
            <a:r>
              <a:rPr lang="en-IN" baseline="-25000" dirty="0" err="1"/>
              <a:t>p</a:t>
            </a:r>
            <a:r>
              <a:rPr lang="en-IN" dirty="0"/>
              <a:t> = (N ,L).</a:t>
            </a:r>
          </a:p>
          <a:p>
            <a:r>
              <a:rPr lang="en-IN" dirty="0"/>
              <a:t>N= </a:t>
            </a:r>
            <a:r>
              <a:rPr lang="en-US" dirty="0"/>
              <a:t>set of BSs/access points.</a:t>
            </a:r>
          </a:p>
          <a:p>
            <a:r>
              <a:rPr lang="en-IN" dirty="0"/>
              <a:t>L = </a:t>
            </a:r>
            <a:r>
              <a:rPr lang="en-US" dirty="0"/>
              <a:t>Set of physical links that interconnect the BS’s.</a:t>
            </a:r>
          </a:p>
          <a:p>
            <a:r>
              <a:rPr lang="en-US" dirty="0"/>
              <a:t>The BSs can be interconnected by SDN based backhaul network through X2 or </a:t>
            </a:r>
            <a:r>
              <a:rPr lang="en-US" dirty="0" err="1"/>
              <a:t>Xn</a:t>
            </a:r>
            <a:r>
              <a:rPr lang="en-US" dirty="0"/>
              <a:t> interface.</a:t>
            </a:r>
          </a:p>
          <a:p>
            <a:r>
              <a:rPr lang="en-US" dirty="0"/>
              <a:t>A small subset of BSs are chosen to establish MEC cloud facilities.</a:t>
            </a:r>
          </a:p>
          <a:p>
            <a:r>
              <a:rPr lang="en-US" dirty="0"/>
              <a:t>set of locations where MEC cloud facilities are being established  = F, where F ⊂ N.</a:t>
            </a:r>
          </a:p>
          <a:p>
            <a:r>
              <a:rPr lang="en-US" dirty="0"/>
              <a:t>a set of limited number of servers available at F to provide services for user requests = P </a:t>
            </a:r>
            <a:endParaRPr lang="en-IN" dirty="0"/>
          </a:p>
        </p:txBody>
      </p:sp>
    </p:spTree>
    <p:extLst>
      <p:ext uri="{BB962C8B-B14F-4D97-AF65-F5344CB8AC3E}">
        <p14:creationId xmlns:p14="http://schemas.microsoft.com/office/powerpoint/2010/main" val="402262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1DC9-43FA-4172-9E06-F01C30540F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8FC467-DA9B-4C59-8346-64A4D8B4A890}"/>
              </a:ext>
            </a:extLst>
          </p:cNvPr>
          <p:cNvSpPr>
            <a:spLocks noGrp="1"/>
          </p:cNvSpPr>
          <p:nvPr>
            <p:ph idx="1"/>
          </p:nvPr>
        </p:nvSpPr>
        <p:spPr/>
        <p:txBody>
          <a:bodyPr/>
          <a:lstStyle/>
          <a:p>
            <a:r>
              <a:rPr lang="en-US" dirty="0"/>
              <a:t>Available resource capacity (e.g., CPU, RAM, and storage space) at each server p ∈ P = </a:t>
            </a:r>
            <a:r>
              <a:rPr lang="en-IN" dirty="0"/>
              <a:t>Cs</a:t>
            </a:r>
          </a:p>
          <a:p>
            <a:r>
              <a:rPr lang="en-US" dirty="0"/>
              <a:t>MEC cloud facilities are connected with VIM and VIM is responsible for managing NFVI with SDN controller.</a:t>
            </a:r>
          </a:p>
          <a:p>
            <a:r>
              <a:rPr lang="en-US" dirty="0"/>
              <a:t>VIM is connected with NFVO/MECO which orchestrates services and manages the life cycle of NSs through VIM.</a:t>
            </a:r>
            <a:endParaRPr lang="en-IN" dirty="0"/>
          </a:p>
        </p:txBody>
      </p:sp>
    </p:spTree>
    <p:extLst>
      <p:ext uri="{BB962C8B-B14F-4D97-AF65-F5344CB8AC3E}">
        <p14:creationId xmlns:p14="http://schemas.microsoft.com/office/powerpoint/2010/main" val="104459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2026-23A0-4234-8EAD-03CE409357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B254F7-4BF3-4D5E-89F3-9EC93152D16F}"/>
              </a:ext>
            </a:extLst>
          </p:cNvPr>
          <p:cNvSpPr>
            <a:spLocks noGrp="1"/>
          </p:cNvSpPr>
          <p:nvPr>
            <p:ph idx="1"/>
          </p:nvPr>
        </p:nvSpPr>
        <p:spPr/>
        <p:txBody>
          <a:bodyPr/>
          <a:lstStyle/>
          <a:p>
            <a:r>
              <a:rPr lang="en-IN" dirty="0"/>
              <a:t>The </a:t>
            </a:r>
            <a:r>
              <a:rPr lang="en-IN" b="1" u="sng" dirty="0"/>
              <a:t>Virtual Network </a:t>
            </a:r>
            <a:r>
              <a:rPr lang="en-IN" dirty="0"/>
              <a:t>is modelled </a:t>
            </a:r>
            <a:r>
              <a:rPr lang="en-US" dirty="0"/>
              <a:t>as undirected graph </a:t>
            </a:r>
            <a:r>
              <a:rPr lang="en-US" dirty="0" err="1"/>
              <a:t>G</a:t>
            </a:r>
            <a:r>
              <a:rPr lang="en-US" baseline="-25000" dirty="0" err="1"/>
              <a:t>v</a:t>
            </a:r>
            <a:r>
              <a:rPr lang="en-US" dirty="0"/>
              <a:t> = (V, E).</a:t>
            </a:r>
          </a:p>
          <a:p>
            <a:r>
              <a:rPr lang="en-US" dirty="0"/>
              <a:t>set of all possible VNFs which can be used to construct NSs in NFV-enabled MEC cloud facility = V</a:t>
            </a:r>
          </a:p>
          <a:p>
            <a:r>
              <a:rPr lang="en-US" dirty="0"/>
              <a:t>set of virtual links used to interlink VNFs of NS = </a:t>
            </a:r>
            <a:r>
              <a:rPr lang="el-GR" b="0" i="0" dirty="0">
                <a:solidFill>
                  <a:srgbClr val="202124"/>
                </a:solidFill>
                <a:effectLst/>
                <a:latin typeface="arial" panose="020B0604020202020204" pitchFamily="34" charset="0"/>
              </a:rPr>
              <a:t>ε</a:t>
            </a:r>
            <a:endParaRPr lang="en-IN" b="0" i="0" dirty="0">
              <a:solidFill>
                <a:srgbClr val="202124"/>
              </a:solidFill>
              <a:effectLst/>
              <a:latin typeface="arial" panose="020B0604020202020204" pitchFamily="34" charset="0"/>
            </a:endParaRPr>
          </a:p>
          <a:p>
            <a:r>
              <a:rPr lang="en-US" dirty="0"/>
              <a:t>NS consists of a set of VNFs which can be instantiated on top of the MEC cloud servers in order to provide service for the specific request</a:t>
            </a:r>
            <a:r>
              <a:rPr lang="en-IN" dirty="0">
                <a:solidFill>
                  <a:srgbClr val="202124"/>
                </a:solidFill>
                <a:latin typeface="arial" panose="020B0604020202020204" pitchFamily="34" charset="0"/>
              </a:rPr>
              <a:t>.</a:t>
            </a:r>
          </a:p>
          <a:p>
            <a:r>
              <a:rPr lang="en-US" dirty="0"/>
              <a:t>For each </a:t>
            </a:r>
            <a:r>
              <a:rPr lang="en-IN" dirty="0"/>
              <a:t>VNF type v ∈ V, </a:t>
            </a:r>
            <a:r>
              <a:rPr lang="en-US" dirty="0"/>
              <a:t>amount of resource to process the incoming traffic</a:t>
            </a:r>
            <a:r>
              <a:rPr lang="en-IN" dirty="0">
                <a:solidFill>
                  <a:srgbClr val="202124"/>
                </a:solidFill>
                <a:latin typeface="arial" panose="020B0604020202020204" pitchFamily="34" charset="0"/>
              </a:rPr>
              <a:t> = </a:t>
            </a:r>
            <a:r>
              <a:rPr lang="en-IN" dirty="0" err="1"/>
              <a:t>C</a:t>
            </a:r>
            <a:r>
              <a:rPr lang="en-IN" baseline="-25000" dirty="0" err="1"/>
              <a:t>v</a:t>
            </a:r>
            <a:endParaRPr lang="en-IN" b="0" i="0" baseline="-25000" dirty="0">
              <a:solidFill>
                <a:srgbClr val="202124"/>
              </a:solidFill>
              <a:effectLst/>
              <a:latin typeface="arial" panose="020B0604020202020204" pitchFamily="34" charset="0"/>
            </a:endParaRPr>
          </a:p>
          <a:p>
            <a:endParaRPr lang="en-US" dirty="0"/>
          </a:p>
          <a:p>
            <a:endParaRPr lang="en-IN" b="1" u="sng" dirty="0"/>
          </a:p>
        </p:txBody>
      </p:sp>
    </p:spTree>
    <p:extLst>
      <p:ext uri="{BB962C8B-B14F-4D97-AF65-F5344CB8AC3E}">
        <p14:creationId xmlns:p14="http://schemas.microsoft.com/office/powerpoint/2010/main" val="261938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F7D6-082B-4CCA-9B3E-39E88BB79DDC}"/>
              </a:ext>
            </a:extLst>
          </p:cNvPr>
          <p:cNvSpPr>
            <a:spLocks noGrp="1"/>
          </p:cNvSpPr>
          <p:nvPr>
            <p:ph type="title"/>
          </p:nvPr>
        </p:nvSpPr>
        <p:spPr/>
        <p:txBody>
          <a:bodyPr/>
          <a:lstStyle/>
          <a:p>
            <a:r>
              <a:rPr lang="en-IN" dirty="0"/>
              <a:t>          </a:t>
            </a:r>
            <a:r>
              <a:rPr lang="en-IN" b="1" dirty="0"/>
              <a:t>Working of the network model</a:t>
            </a:r>
          </a:p>
        </p:txBody>
      </p:sp>
      <p:sp>
        <p:nvSpPr>
          <p:cNvPr id="3" name="Content Placeholder 2">
            <a:extLst>
              <a:ext uri="{FF2B5EF4-FFF2-40B4-BE49-F238E27FC236}">
                <a16:creationId xmlns:a16="http://schemas.microsoft.com/office/drawing/2014/main" id="{C43DDD76-F7AE-4FDD-9B56-42283AAB6635}"/>
              </a:ext>
            </a:extLst>
          </p:cNvPr>
          <p:cNvSpPr>
            <a:spLocks noGrp="1"/>
          </p:cNvSpPr>
          <p:nvPr>
            <p:ph idx="1"/>
          </p:nvPr>
        </p:nvSpPr>
        <p:spPr/>
        <p:txBody>
          <a:bodyPr>
            <a:normAutofit lnSpcReduction="10000"/>
          </a:bodyPr>
          <a:lstStyle/>
          <a:p>
            <a:r>
              <a:rPr lang="en-US" dirty="0"/>
              <a:t>Multiple users are connected to the network through near by BSs.</a:t>
            </a:r>
          </a:p>
          <a:p>
            <a:r>
              <a:rPr lang="en-US" dirty="0"/>
              <a:t>Users are attached with two BSs (</a:t>
            </a:r>
            <a:r>
              <a:rPr lang="en-US" dirty="0" err="1"/>
              <a:t>eNB</a:t>
            </a:r>
            <a:r>
              <a:rPr lang="en-US" dirty="0"/>
              <a:t>/</a:t>
            </a:r>
            <a:r>
              <a:rPr lang="en-US" dirty="0" err="1"/>
              <a:t>gNB</a:t>
            </a:r>
            <a:r>
              <a:rPr lang="en-US" dirty="0"/>
              <a:t>) simultaneously using multi-connectivity strategy in 5G networks.</a:t>
            </a:r>
          </a:p>
          <a:p>
            <a:r>
              <a:rPr lang="en-US" dirty="0"/>
              <a:t>set of service requests as S</a:t>
            </a:r>
          </a:p>
          <a:p>
            <a:r>
              <a:rPr lang="en-IN" dirty="0"/>
              <a:t>each user service request s ∈ S is denoted as (V</a:t>
            </a:r>
            <a:r>
              <a:rPr lang="en-IN" baseline="-25000" dirty="0"/>
              <a:t>s</a:t>
            </a:r>
            <a:r>
              <a:rPr lang="en-IN" dirty="0"/>
              <a:t>, n</a:t>
            </a:r>
            <a:r>
              <a:rPr lang="en-IN" baseline="30000" dirty="0"/>
              <a:t>1</a:t>
            </a:r>
            <a:r>
              <a:rPr lang="en-IN" baseline="-25000" dirty="0"/>
              <a:t>s</a:t>
            </a:r>
            <a:r>
              <a:rPr lang="en-IN" dirty="0"/>
              <a:t>, n</a:t>
            </a:r>
            <a:r>
              <a:rPr lang="en-IN" baseline="30000" dirty="0"/>
              <a:t>2</a:t>
            </a:r>
            <a:r>
              <a:rPr lang="en-IN" baseline="-25000" dirty="0"/>
              <a:t>s</a:t>
            </a:r>
            <a:r>
              <a:rPr lang="en-IN" dirty="0"/>
              <a:t> , b</a:t>
            </a:r>
            <a:r>
              <a:rPr lang="en-IN" baseline="-25000" dirty="0"/>
              <a:t>s</a:t>
            </a:r>
            <a:r>
              <a:rPr lang="en-IN" dirty="0"/>
              <a:t>, d</a:t>
            </a:r>
            <a:r>
              <a:rPr lang="en-IN" baseline="-25000" dirty="0"/>
              <a:t>s</a:t>
            </a:r>
            <a:r>
              <a:rPr lang="en-IN" dirty="0"/>
              <a:t>)</a:t>
            </a:r>
          </a:p>
          <a:p>
            <a:r>
              <a:rPr lang="en-US" dirty="0"/>
              <a:t>set of VNFs required to construct a particular NS</a:t>
            </a:r>
            <a:r>
              <a:rPr lang="en-IN" dirty="0"/>
              <a:t> = V</a:t>
            </a:r>
            <a:r>
              <a:rPr lang="en-IN" baseline="-25000" dirty="0"/>
              <a:t>s</a:t>
            </a:r>
            <a:r>
              <a:rPr lang="en-IN" dirty="0"/>
              <a:t> ∈ V</a:t>
            </a:r>
          </a:p>
          <a:p>
            <a:r>
              <a:rPr lang="en-IN" dirty="0"/>
              <a:t>n</a:t>
            </a:r>
            <a:r>
              <a:rPr lang="en-IN" baseline="30000" dirty="0"/>
              <a:t>1</a:t>
            </a:r>
            <a:r>
              <a:rPr lang="en-IN" baseline="-25000" dirty="0"/>
              <a:t>s </a:t>
            </a:r>
            <a:r>
              <a:rPr lang="en-US" dirty="0"/>
              <a:t>∈ N denotes the master or primary base station in which a user is attached to and requests for a service s</a:t>
            </a:r>
          </a:p>
          <a:p>
            <a:r>
              <a:rPr lang="en-IN" dirty="0"/>
              <a:t>n</a:t>
            </a:r>
            <a:r>
              <a:rPr lang="en-IN" baseline="30000" dirty="0"/>
              <a:t>2</a:t>
            </a:r>
            <a:r>
              <a:rPr lang="en-IN" baseline="-25000" dirty="0"/>
              <a:t>s </a:t>
            </a:r>
            <a:r>
              <a:rPr lang="en-US" dirty="0"/>
              <a:t>∈ N denotes the secondary or backup base station in which the user is attached to and requests for the service s</a:t>
            </a:r>
          </a:p>
          <a:p>
            <a:pPr marL="0" indent="0">
              <a:buNone/>
            </a:pPr>
            <a:endParaRPr lang="en-IN" dirty="0"/>
          </a:p>
        </p:txBody>
      </p:sp>
    </p:spTree>
    <p:extLst>
      <p:ext uri="{BB962C8B-B14F-4D97-AF65-F5344CB8AC3E}">
        <p14:creationId xmlns:p14="http://schemas.microsoft.com/office/powerpoint/2010/main" val="35414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EE6D-DC57-482D-AC64-7B49BF8C7F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2AA570-A53B-4816-8685-9C0B11FAAF90}"/>
              </a:ext>
            </a:extLst>
          </p:cNvPr>
          <p:cNvSpPr>
            <a:spLocks noGrp="1"/>
          </p:cNvSpPr>
          <p:nvPr>
            <p:ph idx="1"/>
          </p:nvPr>
        </p:nvSpPr>
        <p:spPr/>
        <p:txBody>
          <a:bodyPr/>
          <a:lstStyle/>
          <a:p>
            <a:r>
              <a:rPr lang="en-US" dirty="0"/>
              <a:t>bandwidth requirement for the service type s = b</a:t>
            </a:r>
            <a:r>
              <a:rPr lang="en-US" baseline="-25000" dirty="0"/>
              <a:t>s</a:t>
            </a:r>
          </a:p>
          <a:p>
            <a:r>
              <a:rPr lang="en-US" dirty="0"/>
              <a:t>maximum allowed end-to-end latency for the service type s = d</a:t>
            </a:r>
            <a:r>
              <a:rPr lang="en-US" baseline="-25000" dirty="0"/>
              <a:t>s</a:t>
            </a:r>
            <a:endParaRPr lang="en-IN" baseline="-25000" dirty="0"/>
          </a:p>
        </p:txBody>
      </p:sp>
    </p:spTree>
    <p:extLst>
      <p:ext uri="{BB962C8B-B14F-4D97-AF65-F5344CB8AC3E}">
        <p14:creationId xmlns:p14="http://schemas.microsoft.com/office/powerpoint/2010/main" val="1260204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BF1C-2B4D-47AA-B6E2-6B300FC79C13}"/>
              </a:ext>
            </a:extLst>
          </p:cNvPr>
          <p:cNvSpPr>
            <a:spLocks noGrp="1"/>
          </p:cNvSpPr>
          <p:nvPr>
            <p:ph type="title"/>
          </p:nvPr>
        </p:nvSpPr>
        <p:spPr/>
        <p:txBody>
          <a:bodyPr/>
          <a:lstStyle/>
          <a:p>
            <a:r>
              <a:rPr lang="en-IN" dirty="0"/>
              <a:t>                       </a:t>
            </a:r>
            <a:r>
              <a:rPr lang="en-IN" b="1" dirty="0"/>
              <a:t>Problem statement</a:t>
            </a:r>
          </a:p>
        </p:txBody>
      </p:sp>
      <p:sp>
        <p:nvSpPr>
          <p:cNvPr id="3" name="Content Placeholder 2">
            <a:extLst>
              <a:ext uri="{FF2B5EF4-FFF2-40B4-BE49-F238E27FC236}">
                <a16:creationId xmlns:a16="http://schemas.microsoft.com/office/drawing/2014/main" id="{4417EA77-CB0A-4053-9637-3B790ED42044}"/>
              </a:ext>
            </a:extLst>
          </p:cNvPr>
          <p:cNvSpPr>
            <a:spLocks noGrp="1"/>
          </p:cNvSpPr>
          <p:nvPr>
            <p:ph idx="1"/>
          </p:nvPr>
        </p:nvSpPr>
        <p:spPr/>
        <p:txBody>
          <a:bodyPr>
            <a:normAutofit lnSpcReduction="10000"/>
          </a:bodyPr>
          <a:lstStyle/>
          <a:p>
            <a:r>
              <a:rPr lang="en-US" dirty="0"/>
              <a:t>Both software and hardware failures of network components is considered here in order to design a highly resilient system.</a:t>
            </a:r>
          </a:p>
          <a:p>
            <a:r>
              <a:rPr lang="en-US" dirty="0"/>
              <a:t>Failure of a VNF will disrupt a service which is depending on it.</a:t>
            </a:r>
          </a:p>
          <a:p>
            <a:r>
              <a:rPr lang="en-US" dirty="0"/>
              <a:t>Failure of a single MEC cloud server or a communication link will affect the operations of multiple VNFs that are sharing the same resource.</a:t>
            </a:r>
          </a:p>
          <a:p>
            <a:r>
              <a:rPr lang="en-US" dirty="0"/>
              <a:t>In the worst case, an entire MEC cloud facility with multiple MEC cloud servers may fail due to various factors.</a:t>
            </a:r>
          </a:p>
          <a:p>
            <a:r>
              <a:rPr lang="en-US" dirty="0"/>
              <a:t>We assume that network components/functions fail independently of the other components/functions in the network</a:t>
            </a:r>
          </a:p>
          <a:p>
            <a:endParaRPr lang="en-US" dirty="0"/>
          </a:p>
          <a:p>
            <a:endParaRPr lang="en-IN" dirty="0"/>
          </a:p>
        </p:txBody>
      </p:sp>
    </p:spTree>
    <p:extLst>
      <p:ext uri="{BB962C8B-B14F-4D97-AF65-F5344CB8AC3E}">
        <p14:creationId xmlns:p14="http://schemas.microsoft.com/office/powerpoint/2010/main" val="492432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D5F7-9068-46F8-8285-4F1E41F0DF6C}"/>
              </a:ext>
            </a:extLst>
          </p:cNvPr>
          <p:cNvSpPr>
            <a:spLocks noGrp="1"/>
          </p:cNvSpPr>
          <p:nvPr>
            <p:ph type="title"/>
          </p:nvPr>
        </p:nvSpPr>
        <p:spPr/>
        <p:txBody>
          <a:bodyPr/>
          <a:lstStyle/>
          <a:p>
            <a:r>
              <a:rPr lang="en-US" b="1" dirty="0"/>
              <a:t>Backup methods to handle failure of network components in MEC-enabled networks.</a:t>
            </a:r>
            <a:endParaRPr lang="en-IN" b="1" dirty="0"/>
          </a:p>
        </p:txBody>
      </p:sp>
      <p:sp>
        <p:nvSpPr>
          <p:cNvPr id="3" name="Content Placeholder 2">
            <a:extLst>
              <a:ext uri="{FF2B5EF4-FFF2-40B4-BE49-F238E27FC236}">
                <a16:creationId xmlns:a16="http://schemas.microsoft.com/office/drawing/2014/main" id="{1C5B5045-7AA6-461B-B78D-1EC4773C8C6B}"/>
              </a:ext>
            </a:extLst>
          </p:cNvPr>
          <p:cNvSpPr>
            <a:spLocks noGrp="1"/>
          </p:cNvSpPr>
          <p:nvPr>
            <p:ph idx="1"/>
          </p:nvPr>
        </p:nvSpPr>
        <p:spPr/>
        <p:txBody>
          <a:bodyPr>
            <a:normAutofit fontScale="92500" lnSpcReduction="10000"/>
          </a:bodyPr>
          <a:lstStyle/>
          <a:p>
            <a:r>
              <a:rPr lang="en-IN" dirty="0"/>
              <a:t>Method 1:-</a:t>
            </a:r>
          </a:p>
          <a:p>
            <a:pPr marL="0" indent="0">
              <a:buNone/>
            </a:pPr>
            <a:r>
              <a:rPr lang="en-IN" dirty="0"/>
              <a:t> </a:t>
            </a:r>
            <a:r>
              <a:rPr lang="en-US" dirty="0"/>
              <a:t>backup to the primary NS is assigned in the same server.</a:t>
            </a:r>
          </a:p>
          <a:p>
            <a:r>
              <a:rPr lang="en-US" dirty="0"/>
              <a:t>Method 2:-</a:t>
            </a:r>
          </a:p>
          <a:p>
            <a:pPr marL="0" indent="0">
              <a:buNone/>
            </a:pPr>
            <a:r>
              <a:rPr lang="en-US" dirty="0"/>
              <a:t>backup to the primary NS is assigned in different server in MEC. Backup method 1 can handle only VNF failure, whereas backup method 2 can handle VNF failure and a single MEC cloud server failure</a:t>
            </a:r>
          </a:p>
          <a:p>
            <a:r>
              <a:rPr lang="en-US" dirty="0"/>
              <a:t>Method 3:-</a:t>
            </a:r>
          </a:p>
          <a:p>
            <a:pPr marL="0" indent="0">
              <a:buNone/>
            </a:pPr>
            <a:r>
              <a:rPr lang="en-US" dirty="0"/>
              <a:t>backup to the primary NS is assigned in different MEC cloud facility. It can handle multiple servers failure in MEC-1. Backup method can handle both physical link and server failures as primary and backup NSs are located in different MEC cloud facilities.</a:t>
            </a:r>
          </a:p>
          <a:p>
            <a:pPr marL="0" indent="0">
              <a:buNone/>
            </a:pPr>
            <a:endParaRPr lang="en-IN" dirty="0"/>
          </a:p>
        </p:txBody>
      </p:sp>
    </p:spTree>
    <p:extLst>
      <p:ext uri="{BB962C8B-B14F-4D97-AF65-F5344CB8AC3E}">
        <p14:creationId xmlns:p14="http://schemas.microsoft.com/office/powerpoint/2010/main" val="143857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F288-1885-4FF6-93D3-ED60DA4A39F7}"/>
              </a:ext>
            </a:extLst>
          </p:cNvPr>
          <p:cNvSpPr>
            <a:spLocks noGrp="1"/>
          </p:cNvSpPr>
          <p:nvPr>
            <p:ph type="title"/>
          </p:nvPr>
        </p:nvSpPr>
        <p:spPr/>
        <p:txBody>
          <a:bodyPr/>
          <a:lstStyle/>
          <a:p>
            <a:r>
              <a:rPr lang="en-IN" b="1" dirty="0"/>
              <a:t>                                  Example</a:t>
            </a:r>
          </a:p>
        </p:txBody>
      </p:sp>
      <p:sp>
        <p:nvSpPr>
          <p:cNvPr id="3" name="Content Placeholder 2">
            <a:extLst>
              <a:ext uri="{FF2B5EF4-FFF2-40B4-BE49-F238E27FC236}">
                <a16:creationId xmlns:a16="http://schemas.microsoft.com/office/drawing/2014/main" id="{0C86E5B1-BFCD-4DE8-BFC3-E6BAF22D2E77}"/>
              </a:ext>
            </a:extLst>
          </p:cNvPr>
          <p:cNvSpPr>
            <a:spLocks noGrp="1"/>
          </p:cNvSpPr>
          <p:nvPr>
            <p:ph idx="1"/>
          </p:nvPr>
        </p:nvSpPr>
        <p:spPr/>
        <p:txBody>
          <a:bodyPr>
            <a:normAutofit fontScale="62500" lnSpcReduction="20000"/>
          </a:bodyPr>
          <a:lstStyle/>
          <a:p>
            <a:r>
              <a:rPr lang="en-US" dirty="0"/>
              <a:t>6 base station nodes and a few MEC cloud facilities are activated to provide services to the users. </a:t>
            </a:r>
          </a:p>
          <a:p>
            <a:r>
              <a:rPr lang="en-US" dirty="0"/>
              <a:t>Users attach to the network through nearby BSs and then NSs (primary and backup) deployed to provide services with high resiliency. </a:t>
            </a:r>
          </a:p>
          <a:p>
            <a:r>
              <a:rPr lang="en-US" dirty="0"/>
              <a:t>To handle failures effectively, primary and backup NSs are deployed in different MECs. </a:t>
            </a:r>
          </a:p>
          <a:p>
            <a:r>
              <a:rPr lang="en-US" dirty="0"/>
              <a:t>We consider that three MECs (MEC-1, MEC-2, and MEC3) are already activated to provide services for users and they have enough resources to accommodate future requests. </a:t>
            </a:r>
          </a:p>
          <a:p>
            <a:r>
              <a:rPr lang="en-US" dirty="0"/>
              <a:t>A UE-</a:t>
            </a:r>
            <a:r>
              <a:rPr lang="en-US" dirty="0" err="1"/>
              <a:t>i</a:t>
            </a:r>
            <a:r>
              <a:rPr lang="en-US" dirty="0"/>
              <a:t> is attached to the network through single connectivity. </a:t>
            </a:r>
          </a:p>
          <a:p>
            <a:r>
              <a:rPr lang="en-US" dirty="0"/>
              <a:t>We assume that the latency requirement from UE-</a:t>
            </a:r>
            <a:r>
              <a:rPr lang="en-US" dirty="0" err="1"/>
              <a:t>i</a:t>
            </a:r>
            <a:r>
              <a:rPr lang="en-US" dirty="0"/>
              <a:t> is 2 </a:t>
            </a:r>
            <a:r>
              <a:rPr lang="en-US" dirty="0" err="1"/>
              <a:t>ms</a:t>
            </a:r>
            <a:r>
              <a:rPr lang="en-US" dirty="0"/>
              <a:t> and communication delay from the user location to BSs through wireless medium is in the order of microseconds. </a:t>
            </a:r>
          </a:p>
          <a:p>
            <a:r>
              <a:rPr lang="en-US" dirty="0"/>
              <a:t>Since MEC-3 is already activated, primary NS for UE-</a:t>
            </a:r>
            <a:r>
              <a:rPr lang="en-US" dirty="0" err="1"/>
              <a:t>i</a:t>
            </a:r>
            <a:r>
              <a:rPr lang="en-US" dirty="0"/>
              <a:t> is deployed in MEC-3 without violating latency requirement. However, backup NS cannot be placed in the existing other activated MECs (MEC-1 and MEC-2), because latency requirement is violated (requirement is 2ms, but UE-</a:t>
            </a:r>
            <a:r>
              <a:rPr lang="en-US" dirty="0" err="1"/>
              <a:t>i</a:t>
            </a:r>
            <a:r>
              <a:rPr lang="en-US" dirty="0"/>
              <a:t> takes 3 </a:t>
            </a:r>
            <a:r>
              <a:rPr lang="en-US" dirty="0" err="1"/>
              <a:t>ms</a:t>
            </a:r>
            <a:r>
              <a:rPr lang="en-US" dirty="0"/>
              <a:t> to reach MEC-1 and 4 </a:t>
            </a:r>
            <a:r>
              <a:rPr lang="en-US" dirty="0" err="1"/>
              <a:t>ms</a:t>
            </a:r>
            <a:r>
              <a:rPr lang="en-US" dirty="0"/>
              <a:t> to reach MEC-2). </a:t>
            </a:r>
          </a:p>
          <a:p>
            <a:r>
              <a:rPr lang="en-US" dirty="0"/>
              <a:t>Therefore, the orchestrator activates a new MEC (MEC-4) at the base station 6 in order to meet the latency requirement. Even though the other existing MECs (MEC-1 and MEC-2) have enough resources to accommodate backup NS for </a:t>
            </a:r>
            <a:r>
              <a:rPr lang="en-US" dirty="0" err="1"/>
              <a:t>UEi</a:t>
            </a:r>
            <a:r>
              <a:rPr lang="en-US" dirty="0"/>
              <a:t>, the orchestrator is forced to activate the new MEC (MEC-4) to </a:t>
            </a:r>
            <a:r>
              <a:rPr lang="en-US"/>
              <a:t>provide service.</a:t>
            </a:r>
            <a:endParaRPr lang="en-IN" dirty="0"/>
          </a:p>
        </p:txBody>
      </p:sp>
    </p:spTree>
    <p:extLst>
      <p:ext uri="{BB962C8B-B14F-4D97-AF65-F5344CB8AC3E}">
        <p14:creationId xmlns:p14="http://schemas.microsoft.com/office/powerpoint/2010/main" val="249045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57C2-53F9-45A2-B7E8-16A8E86AD549}"/>
              </a:ext>
            </a:extLst>
          </p:cNvPr>
          <p:cNvSpPr>
            <a:spLocks noGrp="1"/>
          </p:cNvSpPr>
          <p:nvPr>
            <p:ph type="title"/>
          </p:nvPr>
        </p:nvSpPr>
        <p:spPr/>
        <p:txBody>
          <a:bodyPr/>
          <a:lstStyle/>
          <a:p>
            <a:r>
              <a:rPr lang="en-IN" dirty="0"/>
              <a:t>                                 </a:t>
            </a:r>
            <a:r>
              <a:rPr lang="en-IN" b="1" dirty="0"/>
              <a:t>Abstract</a:t>
            </a:r>
          </a:p>
        </p:txBody>
      </p:sp>
      <p:sp>
        <p:nvSpPr>
          <p:cNvPr id="3" name="Content Placeholder 2">
            <a:extLst>
              <a:ext uri="{FF2B5EF4-FFF2-40B4-BE49-F238E27FC236}">
                <a16:creationId xmlns:a16="http://schemas.microsoft.com/office/drawing/2014/main" id="{F9AFC5AF-1E58-4AE5-9FDA-0735EA0B5BF9}"/>
              </a:ext>
            </a:extLst>
          </p:cNvPr>
          <p:cNvSpPr>
            <a:spLocks noGrp="1"/>
          </p:cNvSpPr>
          <p:nvPr>
            <p:ph idx="1"/>
          </p:nvPr>
        </p:nvSpPr>
        <p:spPr/>
        <p:txBody>
          <a:bodyPr>
            <a:normAutofit lnSpcReduction="10000"/>
          </a:bodyPr>
          <a:lstStyle/>
          <a:p>
            <a:pPr marL="0" indent="0">
              <a:buNone/>
            </a:pPr>
            <a:r>
              <a:rPr lang="en-US" dirty="0"/>
              <a:t>Design of resilient network architecture is required for providing continuous </a:t>
            </a:r>
            <a:r>
              <a:rPr lang="en-IN" dirty="0"/>
              <a:t>services in certain situations.</a:t>
            </a:r>
            <a:r>
              <a:rPr lang="en-US" dirty="0"/>
              <a:t> Time-critical services need to work in un-interrupted environment even in the case of multiple component failures. Thus a resilient network architecture is required to handle failure of multiple network components. Binary Integer Programming (BIP) is used to optimally deploy network slices with the minimum cost.</a:t>
            </a:r>
          </a:p>
          <a:p>
            <a:pPr marL="0" indent="0">
              <a:buNone/>
            </a:pPr>
            <a:r>
              <a:rPr lang="en-US" dirty="0"/>
              <a:t>An efficient genetic algorithm based heuristic is used to obtain near-optimal solution in polynomial time. This reduces resource wastage, and also improves throughput while providing high resiliency against failures.</a:t>
            </a:r>
            <a:endParaRPr lang="en-IN" dirty="0"/>
          </a:p>
        </p:txBody>
      </p:sp>
    </p:spTree>
    <p:extLst>
      <p:ext uri="{BB962C8B-B14F-4D97-AF65-F5344CB8AC3E}">
        <p14:creationId xmlns:p14="http://schemas.microsoft.com/office/powerpoint/2010/main" val="157585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1EBD-05D1-4D29-BD76-99E9855DF27F}"/>
              </a:ext>
            </a:extLst>
          </p:cNvPr>
          <p:cNvSpPr>
            <a:spLocks noGrp="1"/>
          </p:cNvSpPr>
          <p:nvPr>
            <p:ph type="title"/>
          </p:nvPr>
        </p:nvSpPr>
        <p:spPr/>
        <p:txBody>
          <a:bodyPr/>
          <a:lstStyle/>
          <a:p>
            <a:r>
              <a:rPr lang="en-US" b="1" dirty="0"/>
              <a:t>User association with MEC-enabled 5G network through single connectivity</a:t>
            </a:r>
            <a:endParaRPr lang="en-IN" b="1" dirty="0"/>
          </a:p>
        </p:txBody>
      </p:sp>
      <p:pic>
        <p:nvPicPr>
          <p:cNvPr id="5" name="Content Placeholder 4">
            <a:extLst>
              <a:ext uri="{FF2B5EF4-FFF2-40B4-BE49-F238E27FC236}">
                <a16:creationId xmlns:a16="http://schemas.microsoft.com/office/drawing/2014/main" id="{CAE8CFB9-B6B4-43CF-96A4-B00D6AACF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457" y="1690688"/>
            <a:ext cx="5832909" cy="4802187"/>
          </a:xfrm>
        </p:spPr>
      </p:pic>
    </p:spTree>
    <p:extLst>
      <p:ext uri="{BB962C8B-B14F-4D97-AF65-F5344CB8AC3E}">
        <p14:creationId xmlns:p14="http://schemas.microsoft.com/office/powerpoint/2010/main" val="2031904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7027-5D1D-4A91-8552-3A497D6BC31A}"/>
              </a:ext>
            </a:extLst>
          </p:cNvPr>
          <p:cNvSpPr>
            <a:spLocks noGrp="1"/>
          </p:cNvSpPr>
          <p:nvPr>
            <p:ph type="title"/>
          </p:nvPr>
        </p:nvSpPr>
        <p:spPr/>
        <p:txBody>
          <a:bodyPr/>
          <a:lstStyle/>
          <a:p>
            <a:r>
              <a:rPr lang="en-US" b="1" dirty="0"/>
              <a:t>User association with MEC-enabled 5G network through multi-connectivity</a:t>
            </a:r>
            <a:endParaRPr lang="en-IN" b="1" dirty="0"/>
          </a:p>
        </p:txBody>
      </p:sp>
      <p:pic>
        <p:nvPicPr>
          <p:cNvPr id="5" name="Content Placeholder 4">
            <a:extLst>
              <a:ext uri="{FF2B5EF4-FFF2-40B4-BE49-F238E27FC236}">
                <a16:creationId xmlns:a16="http://schemas.microsoft.com/office/drawing/2014/main" id="{0D88925C-75A7-4EE0-859E-6A8786621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975" y="2172399"/>
            <a:ext cx="4822257" cy="4064771"/>
          </a:xfrm>
        </p:spPr>
      </p:pic>
    </p:spTree>
    <p:extLst>
      <p:ext uri="{BB962C8B-B14F-4D97-AF65-F5344CB8AC3E}">
        <p14:creationId xmlns:p14="http://schemas.microsoft.com/office/powerpoint/2010/main" val="1165803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EAD9-13FE-40B1-B285-3171661BC05C}"/>
              </a:ext>
            </a:extLst>
          </p:cNvPr>
          <p:cNvSpPr>
            <a:spLocks noGrp="1"/>
          </p:cNvSpPr>
          <p:nvPr>
            <p:ph type="title"/>
          </p:nvPr>
        </p:nvSpPr>
        <p:spPr/>
        <p:txBody>
          <a:bodyPr/>
          <a:lstStyle/>
          <a:p>
            <a:r>
              <a:rPr lang="en-IN" dirty="0"/>
              <a:t>                         </a:t>
            </a:r>
            <a:r>
              <a:rPr lang="en-IN" b="1" dirty="0"/>
              <a:t>BIP Formulation</a:t>
            </a:r>
          </a:p>
        </p:txBody>
      </p:sp>
      <p:sp>
        <p:nvSpPr>
          <p:cNvPr id="3" name="Content Placeholder 2">
            <a:extLst>
              <a:ext uri="{FF2B5EF4-FFF2-40B4-BE49-F238E27FC236}">
                <a16:creationId xmlns:a16="http://schemas.microsoft.com/office/drawing/2014/main" id="{6C894335-F8CF-414E-BCD2-62FBD71E246C}"/>
              </a:ext>
            </a:extLst>
          </p:cNvPr>
          <p:cNvSpPr>
            <a:spLocks noGrp="1"/>
          </p:cNvSpPr>
          <p:nvPr>
            <p:ph idx="1"/>
          </p:nvPr>
        </p:nvSpPr>
        <p:spPr>
          <a:xfrm>
            <a:off x="838200" y="1825624"/>
            <a:ext cx="10515600" cy="4758055"/>
          </a:xfrm>
        </p:spPr>
        <p:txBody>
          <a:bodyPr/>
          <a:lstStyle/>
          <a:p>
            <a:pPr marL="0" indent="0">
              <a:buNone/>
            </a:pPr>
            <a:r>
              <a:rPr lang="en-US" dirty="0"/>
              <a:t>Input = Network characteristics and NS requirements are given to BIP. Output = optimal creation of NSs that minimizes the overall </a:t>
            </a:r>
            <a:r>
              <a:rPr lang="en-US"/>
              <a:t>service cost</a:t>
            </a:r>
            <a:r>
              <a:rPr lang="en-US" dirty="0"/>
              <a:t>.</a:t>
            </a:r>
          </a:p>
          <a:p>
            <a:pPr marL="0" indent="0">
              <a:buNone/>
            </a:pPr>
            <a:r>
              <a:rPr lang="en-US" b="1" u="sng" dirty="0"/>
              <a:t>Decision variable</a:t>
            </a:r>
            <a:r>
              <a:rPr lang="en-US" dirty="0"/>
              <a:t>:- We define the binary decision variable </a:t>
            </a:r>
            <a:r>
              <a:rPr lang="en-US" dirty="0" err="1"/>
              <a:t>q</a:t>
            </a:r>
            <a:r>
              <a:rPr lang="en-US" baseline="-25000" dirty="0" err="1"/>
              <a:t>f</a:t>
            </a:r>
            <a:r>
              <a:rPr lang="en-US" dirty="0"/>
              <a:t> to represent the selection of MEC cloud facility for provisioning services, which can be expressed as: </a:t>
            </a:r>
          </a:p>
          <a:p>
            <a:pPr marL="0" indent="0">
              <a:buNone/>
            </a:pPr>
            <a:r>
              <a:rPr lang="en-US" dirty="0"/>
              <a:t>                                               </a:t>
            </a:r>
          </a:p>
          <a:p>
            <a:pPr marL="0" indent="0">
              <a:buNone/>
            </a:pPr>
            <a:endParaRPr lang="en-IN" dirty="0"/>
          </a:p>
        </p:txBody>
      </p:sp>
      <p:pic>
        <p:nvPicPr>
          <p:cNvPr id="5" name="Picture 4">
            <a:extLst>
              <a:ext uri="{FF2B5EF4-FFF2-40B4-BE49-F238E27FC236}">
                <a16:creationId xmlns:a16="http://schemas.microsoft.com/office/drawing/2014/main" id="{4F6764BD-2FF5-45A6-96A1-9A4F671D5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15" y="4879174"/>
            <a:ext cx="4841507" cy="1613701"/>
          </a:xfrm>
          <a:prstGeom prst="rect">
            <a:avLst/>
          </a:prstGeom>
        </p:spPr>
      </p:pic>
    </p:spTree>
    <p:extLst>
      <p:ext uri="{BB962C8B-B14F-4D97-AF65-F5344CB8AC3E}">
        <p14:creationId xmlns:p14="http://schemas.microsoft.com/office/powerpoint/2010/main" val="415439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6507-8610-4042-B6FF-DD29891B32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8AF89A-AB15-4F45-9BC7-136BFD03635A}"/>
              </a:ext>
            </a:extLst>
          </p:cNvPr>
          <p:cNvSpPr>
            <a:spLocks noGrp="1"/>
          </p:cNvSpPr>
          <p:nvPr>
            <p:ph idx="1"/>
          </p:nvPr>
        </p:nvSpPr>
        <p:spPr/>
        <p:txBody>
          <a:bodyPr/>
          <a:lstStyle/>
          <a:p>
            <a:pPr marL="0" indent="0">
              <a:buNone/>
            </a:pPr>
            <a:r>
              <a:rPr lang="en-US" dirty="0"/>
              <a:t>We define the binary decision variable </a:t>
            </a:r>
            <a:r>
              <a:rPr lang="en-US" dirty="0" err="1"/>
              <a:t>u</a:t>
            </a:r>
            <a:r>
              <a:rPr lang="en-US" baseline="-25000" dirty="0" err="1"/>
              <a:t>fp</a:t>
            </a:r>
            <a:r>
              <a:rPr lang="en-US" dirty="0"/>
              <a:t> to represent a server in the MEC cloud facility location is activated for creation of NS, which can be expressed as:</a:t>
            </a:r>
          </a:p>
          <a:p>
            <a:pPr marL="0" indent="0">
              <a:buNone/>
            </a:pPr>
            <a:r>
              <a:rPr lang="en-US" dirty="0"/>
              <a:t>                                        </a:t>
            </a:r>
            <a:endParaRPr lang="en-IN" dirty="0"/>
          </a:p>
        </p:txBody>
      </p:sp>
      <p:pic>
        <p:nvPicPr>
          <p:cNvPr id="5" name="Picture 4">
            <a:extLst>
              <a:ext uri="{FF2B5EF4-FFF2-40B4-BE49-F238E27FC236}">
                <a16:creationId xmlns:a16="http://schemas.microsoft.com/office/drawing/2014/main" id="{5BA9EEF2-E2F6-4898-AF0A-114A4F0BE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229" y="2873346"/>
            <a:ext cx="4523874" cy="1766031"/>
          </a:xfrm>
          <a:prstGeom prst="rect">
            <a:avLst/>
          </a:prstGeom>
        </p:spPr>
      </p:pic>
    </p:spTree>
    <p:extLst>
      <p:ext uri="{BB962C8B-B14F-4D97-AF65-F5344CB8AC3E}">
        <p14:creationId xmlns:p14="http://schemas.microsoft.com/office/powerpoint/2010/main" val="551349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684E-8A72-4736-B9F7-972C02855808}"/>
              </a:ext>
            </a:extLst>
          </p:cNvPr>
          <p:cNvSpPr>
            <a:spLocks noGrp="1"/>
          </p:cNvSpPr>
          <p:nvPr>
            <p:ph type="title"/>
          </p:nvPr>
        </p:nvSpPr>
        <p:spPr>
          <a:xfrm>
            <a:off x="838200" y="365126"/>
            <a:ext cx="10515600" cy="66477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905D84E-84E3-4344-9829-CFFDB202D280}"/>
              </a:ext>
            </a:extLst>
          </p:cNvPr>
          <p:cNvSpPr>
            <a:spLocks noGrp="1"/>
          </p:cNvSpPr>
          <p:nvPr>
            <p:ph idx="1"/>
          </p:nvPr>
        </p:nvSpPr>
        <p:spPr>
          <a:xfrm>
            <a:off x="838200" y="1232034"/>
            <a:ext cx="10515600" cy="4944929"/>
          </a:xfrm>
        </p:spPr>
        <p:txBody>
          <a:bodyPr/>
          <a:lstStyle/>
          <a:p>
            <a:pPr marL="0" indent="0">
              <a:buNone/>
            </a:pPr>
            <a:r>
              <a:rPr lang="en-US" dirty="0"/>
              <a:t>We define the binary decision variable      to represent a request through a master base station node is served by the MEC cloud facility using primary NS, which can be expressed as:</a:t>
            </a:r>
          </a:p>
          <a:p>
            <a:pPr marL="0" indent="0">
              <a:buNone/>
            </a:pPr>
            <a:endParaRPr lang="en-US" dirty="0"/>
          </a:p>
          <a:p>
            <a:pPr marL="0" indent="0">
              <a:buNone/>
            </a:pPr>
            <a:r>
              <a:rPr lang="en-US" dirty="0"/>
              <a:t>                                             </a:t>
            </a:r>
            <a:endParaRPr lang="en-IN" dirty="0"/>
          </a:p>
        </p:txBody>
      </p:sp>
      <p:pic>
        <p:nvPicPr>
          <p:cNvPr id="5" name="Picture 4">
            <a:extLst>
              <a:ext uri="{FF2B5EF4-FFF2-40B4-BE49-F238E27FC236}">
                <a16:creationId xmlns:a16="http://schemas.microsoft.com/office/drawing/2014/main" id="{7996E1DD-7282-4E04-B602-D383C2D49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981" y="1309036"/>
            <a:ext cx="403627" cy="423511"/>
          </a:xfrm>
          <a:prstGeom prst="rect">
            <a:avLst/>
          </a:prstGeom>
        </p:spPr>
      </p:pic>
      <p:pic>
        <p:nvPicPr>
          <p:cNvPr id="7" name="Picture 6">
            <a:extLst>
              <a:ext uri="{FF2B5EF4-FFF2-40B4-BE49-F238E27FC236}">
                <a16:creationId xmlns:a16="http://schemas.microsoft.com/office/drawing/2014/main" id="{BECEF36E-9642-45E7-9BB7-9E4353556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977" y="3118585"/>
            <a:ext cx="4716379" cy="2006869"/>
          </a:xfrm>
          <a:prstGeom prst="rect">
            <a:avLst/>
          </a:prstGeom>
        </p:spPr>
      </p:pic>
    </p:spTree>
    <p:extLst>
      <p:ext uri="{BB962C8B-B14F-4D97-AF65-F5344CB8AC3E}">
        <p14:creationId xmlns:p14="http://schemas.microsoft.com/office/powerpoint/2010/main" val="324516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E175-FA2D-4D39-85EF-2DE04DC738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11C94D-8E1F-41ED-9B76-259661D18116}"/>
              </a:ext>
            </a:extLst>
          </p:cNvPr>
          <p:cNvSpPr>
            <a:spLocks noGrp="1"/>
          </p:cNvSpPr>
          <p:nvPr>
            <p:ph idx="1"/>
          </p:nvPr>
        </p:nvSpPr>
        <p:spPr/>
        <p:txBody>
          <a:bodyPr/>
          <a:lstStyle/>
          <a:p>
            <a:pPr marL="0" indent="0">
              <a:buNone/>
            </a:pPr>
            <a:r>
              <a:rPr lang="en-US" dirty="0"/>
              <a:t>We define the binary decision variable     to represent a request through a secondary base station node is served by the MEC cloud facility using backup NS, which can be expressed as:</a:t>
            </a:r>
          </a:p>
          <a:p>
            <a:pPr marL="0" indent="0">
              <a:buNone/>
            </a:pPr>
            <a:r>
              <a:rPr lang="en-US" dirty="0"/>
              <a:t>                        </a:t>
            </a:r>
          </a:p>
          <a:p>
            <a:pPr marL="0" indent="0">
              <a:buNone/>
            </a:pPr>
            <a:r>
              <a:rPr lang="en-US" dirty="0"/>
              <a:t>                                                 </a:t>
            </a:r>
            <a:endParaRPr lang="en-IN" dirty="0"/>
          </a:p>
        </p:txBody>
      </p:sp>
      <p:pic>
        <p:nvPicPr>
          <p:cNvPr id="5" name="Picture 4">
            <a:extLst>
              <a:ext uri="{FF2B5EF4-FFF2-40B4-BE49-F238E27FC236}">
                <a16:creationId xmlns:a16="http://schemas.microsoft.com/office/drawing/2014/main" id="{8DA8222F-3843-4EF4-959D-3298BE768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587" y="3696764"/>
            <a:ext cx="4764506" cy="1885889"/>
          </a:xfrm>
          <a:prstGeom prst="rect">
            <a:avLst/>
          </a:prstGeom>
        </p:spPr>
      </p:pic>
      <p:pic>
        <p:nvPicPr>
          <p:cNvPr id="7" name="Picture 6">
            <a:extLst>
              <a:ext uri="{FF2B5EF4-FFF2-40B4-BE49-F238E27FC236}">
                <a16:creationId xmlns:a16="http://schemas.microsoft.com/office/drawing/2014/main" id="{247ABFB7-EE10-439F-91BD-12DB738C6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972" y="1915427"/>
            <a:ext cx="392078" cy="394636"/>
          </a:xfrm>
          <a:prstGeom prst="rect">
            <a:avLst/>
          </a:prstGeom>
        </p:spPr>
      </p:pic>
    </p:spTree>
    <p:extLst>
      <p:ext uri="{BB962C8B-B14F-4D97-AF65-F5344CB8AC3E}">
        <p14:creationId xmlns:p14="http://schemas.microsoft.com/office/powerpoint/2010/main" val="233236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4D0B-CD32-4C18-BDD7-86610B4750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40BB50-EB93-40D9-A744-6673991FF51A}"/>
              </a:ext>
            </a:extLst>
          </p:cNvPr>
          <p:cNvSpPr>
            <a:spLocks noGrp="1"/>
          </p:cNvSpPr>
          <p:nvPr>
            <p:ph idx="1"/>
          </p:nvPr>
        </p:nvSpPr>
        <p:spPr/>
        <p:txBody>
          <a:bodyPr/>
          <a:lstStyle/>
          <a:p>
            <a:pPr marL="0" indent="0">
              <a:buNone/>
            </a:pPr>
            <a:r>
              <a:rPr lang="en-US" dirty="0"/>
              <a:t>We define the binary decision variable       to represent that a VNF of primary NS of request is placed in the server at MEC cloud facility, which can be represented as:</a:t>
            </a:r>
          </a:p>
          <a:p>
            <a:pPr marL="0" indent="0">
              <a:buNone/>
            </a:pPr>
            <a:r>
              <a:rPr lang="en-US" dirty="0"/>
              <a:t>                                 </a:t>
            </a:r>
          </a:p>
          <a:p>
            <a:pPr marL="0" indent="0">
              <a:buNone/>
            </a:pPr>
            <a:r>
              <a:rPr lang="en-US" dirty="0"/>
              <a:t>                                          </a:t>
            </a:r>
          </a:p>
          <a:p>
            <a:pPr marL="0" indent="0">
              <a:buNone/>
            </a:pPr>
            <a:endParaRPr lang="en-IN" dirty="0"/>
          </a:p>
        </p:txBody>
      </p:sp>
      <p:pic>
        <p:nvPicPr>
          <p:cNvPr id="5" name="Picture 4">
            <a:extLst>
              <a:ext uri="{FF2B5EF4-FFF2-40B4-BE49-F238E27FC236}">
                <a16:creationId xmlns:a16="http://schemas.microsoft.com/office/drawing/2014/main" id="{49E49E59-D8B5-41B9-85E1-15BCBD275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457" y="1935105"/>
            <a:ext cx="442230" cy="355707"/>
          </a:xfrm>
          <a:prstGeom prst="rect">
            <a:avLst/>
          </a:prstGeom>
        </p:spPr>
      </p:pic>
      <p:pic>
        <p:nvPicPr>
          <p:cNvPr id="7" name="Picture 6">
            <a:extLst>
              <a:ext uri="{FF2B5EF4-FFF2-40B4-BE49-F238E27FC236}">
                <a16:creationId xmlns:a16="http://schemas.microsoft.com/office/drawing/2014/main" id="{EC892529-704A-4DA1-B6DF-A1EC210C6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968" y="3678143"/>
            <a:ext cx="4957011" cy="2058514"/>
          </a:xfrm>
          <a:prstGeom prst="rect">
            <a:avLst/>
          </a:prstGeom>
        </p:spPr>
      </p:pic>
    </p:spTree>
    <p:extLst>
      <p:ext uri="{BB962C8B-B14F-4D97-AF65-F5344CB8AC3E}">
        <p14:creationId xmlns:p14="http://schemas.microsoft.com/office/powerpoint/2010/main" val="3984040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031-82EE-494D-A3F6-6EBC59BC0E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484C7F-98DA-4A5C-9DCA-AB167ECE6412}"/>
              </a:ext>
            </a:extLst>
          </p:cNvPr>
          <p:cNvSpPr>
            <a:spLocks noGrp="1"/>
          </p:cNvSpPr>
          <p:nvPr>
            <p:ph idx="1"/>
          </p:nvPr>
        </p:nvSpPr>
        <p:spPr/>
        <p:txBody>
          <a:bodyPr/>
          <a:lstStyle/>
          <a:p>
            <a:pPr marL="0" indent="0">
              <a:buNone/>
            </a:pPr>
            <a:r>
              <a:rPr lang="en-US" dirty="0"/>
              <a:t>We define the binary decision variable      to represent that a VNF of backup NS of request is placed in the server at MEC cloud facility, which can be represented as</a:t>
            </a:r>
          </a:p>
          <a:p>
            <a:pPr marL="0" indent="0">
              <a:buNone/>
            </a:pPr>
            <a:endParaRPr lang="en-US" dirty="0"/>
          </a:p>
          <a:p>
            <a:pPr marL="0" indent="0">
              <a:buNone/>
            </a:pPr>
            <a:r>
              <a:rPr lang="en-US" dirty="0"/>
              <a:t>                                     </a:t>
            </a:r>
            <a:endParaRPr lang="en-IN" dirty="0"/>
          </a:p>
        </p:txBody>
      </p:sp>
      <p:pic>
        <p:nvPicPr>
          <p:cNvPr id="5" name="Picture 4">
            <a:extLst>
              <a:ext uri="{FF2B5EF4-FFF2-40B4-BE49-F238E27FC236}">
                <a16:creationId xmlns:a16="http://schemas.microsoft.com/office/drawing/2014/main" id="{4149DB27-52AE-4663-B871-D44CF1656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531" y="1825625"/>
            <a:ext cx="431408" cy="494063"/>
          </a:xfrm>
          <a:prstGeom prst="rect">
            <a:avLst/>
          </a:prstGeom>
        </p:spPr>
      </p:pic>
      <p:pic>
        <p:nvPicPr>
          <p:cNvPr id="7" name="Picture 6">
            <a:extLst>
              <a:ext uri="{FF2B5EF4-FFF2-40B4-BE49-F238E27FC236}">
                <a16:creationId xmlns:a16="http://schemas.microsoft.com/office/drawing/2014/main" id="{5398BE90-CEA4-4381-88A6-C0AAB1091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101" y="3757222"/>
            <a:ext cx="4591251" cy="1854305"/>
          </a:xfrm>
          <a:prstGeom prst="rect">
            <a:avLst/>
          </a:prstGeom>
        </p:spPr>
      </p:pic>
    </p:spTree>
    <p:extLst>
      <p:ext uri="{BB962C8B-B14F-4D97-AF65-F5344CB8AC3E}">
        <p14:creationId xmlns:p14="http://schemas.microsoft.com/office/powerpoint/2010/main" val="294259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C0AD-4F29-4B3A-ABCC-00AAD1D7537F}"/>
              </a:ext>
            </a:extLst>
          </p:cNvPr>
          <p:cNvSpPr>
            <a:spLocks noGrp="1"/>
          </p:cNvSpPr>
          <p:nvPr>
            <p:ph type="title"/>
          </p:nvPr>
        </p:nvSpPr>
        <p:spPr>
          <a:xfrm>
            <a:off x="838200" y="365126"/>
            <a:ext cx="10515600" cy="905410"/>
          </a:xfrm>
        </p:spPr>
        <p:txBody>
          <a:bodyPr/>
          <a:lstStyle/>
          <a:p>
            <a:r>
              <a:rPr lang="en-IN" dirty="0"/>
              <a:t>                       </a:t>
            </a:r>
            <a:r>
              <a:rPr lang="en-IN" b="1" dirty="0"/>
              <a:t>Objective Function</a:t>
            </a:r>
          </a:p>
        </p:txBody>
      </p:sp>
      <p:sp>
        <p:nvSpPr>
          <p:cNvPr id="3" name="Content Placeholder 2">
            <a:extLst>
              <a:ext uri="{FF2B5EF4-FFF2-40B4-BE49-F238E27FC236}">
                <a16:creationId xmlns:a16="http://schemas.microsoft.com/office/drawing/2014/main" id="{0ABE1639-AA20-426B-B57A-FA544FCA09A4}"/>
              </a:ext>
            </a:extLst>
          </p:cNvPr>
          <p:cNvSpPr>
            <a:spLocks noGrp="1"/>
          </p:cNvSpPr>
          <p:nvPr>
            <p:ph idx="1"/>
          </p:nvPr>
        </p:nvSpPr>
        <p:spPr>
          <a:xfrm>
            <a:off x="838200" y="1270536"/>
            <a:ext cx="10515600" cy="4935303"/>
          </a:xfrm>
        </p:spPr>
        <p:txBody>
          <a:bodyPr/>
          <a:lstStyle/>
          <a:p>
            <a:pPr marL="0" indent="0">
              <a:buNone/>
            </a:pPr>
            <a:r>
              <a:rPr lang="en-US" dirty="0"/>
              <a:t>Here the goal is:</a:t>
            </a:r>
          </a:p>
          <a:p>
            <a:r>
              <a:rPr lang="en-US" dirty="0"/>
              <a:t>To minimize the cumulative costs of number of MEC cloud facilities used</a:t>
            </a:r>
          </a:p>
          <a:p>
            <a:r>
              <a:rPr lang="en-US" dirty="0"/>
              <a:t>Number of physical MEC cloud servers activated for deploying NSs</a:t>
            </a:r>
          </a:p>
          <a:p>
            <a:r>
              <a:rPr lang="en-US" dirty="0"/>
              <a:t>Amount of service traffic being forwarded on each link for provisioning resilient and latency-aware communication services.</a:t>
            </a:r>
            <a:endParaRPr lang="en-IN" dirty="0"/>
          </a:p>
        </p:txBody>
      </p:sp>
    </p:spTree>
    <p:extLst>
      <p:ext uri="{BB962C8B-B14F-4D97-AF65-F5344CB8AC3E}">
        <p14:creationId xmlns:p14="http://schemas.microsoft.com/office/powerpoint/2010/main" val="3925770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CAEE-F3BF-4F0D-AF37-B718D20F39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CAFA4D-07DF-46EB-BD8D-1C1DAB20D066}"/>
              </a:ext>
            </a:extLst>
          </p:cNvPr>
          <p:cNvSpPr>
            <a:spLocks noGrp="1"/>
          </p:cNvSpPr>
          <p:nvPr>
            <p:ph idx="1"/>
          </p:nvPr>
        </p:nvSpPr>
        <p:spPr/>
        <p:txBody>
          <a:bodyPr/>
          <a:lstStyle/>
          <a:p>
            <a:r>
              <a:rPr lang="en-US" dirty="0"/>
              <a:t>MEC Cloud Facility Cost: It includes operational and maintenance costs of MEC cloud facility which can be expressed as: </a:t>
            </a:r>
          </a:p>
          <a:p>
            <a:pPr marL="0" indent="0">
              <a:buNone/>
            </a:pPr>
            <a:endParaRPr lang="en-US" dirty="0"/>
          </a:p>
          <a:p>
            <a:pPr marL="0" indent="0">
              <a:buNone/>
            </a:pPr>
            <a:r>
              <a:rPr lang="en-US" dirty="0"/>
              <a:t>                             where c</a:t>
            </a:r>
            <a:r>
              <a:rPr lang="en-US" baseline="-25000" dirty="0"/>
              <a:t>fc</a:t>
            </a:r>
            <a:r>
              <a:rPr lang="en-US" dirty="0"/>
              <a:t> denotes operational and maintenance cost </a:t>
            </a:r>
          </a:p>
          <a:p>
            <a:pPr marL="0" indent="0">
              <a:buNone/>
            </a:pPr>
            <a:r>
              <a:rPr lang="en-US" dirty="0"/>
              <a:t>       </a:t>
            </a:r>
          </a:p>
          <a:p>
            <a:pPr marL="0" indent="0">
              <a:buNone/>
            </a:pPr>
            <a:r>
              <a:rPr lang="en-US" dirty="0"/>
              <a:t>                for a single MEC cloud facility.</a:t>
            </a:r>
            <a:endParaRPr lang="en-IN" dirty="0"/>
          </a:p>
        </p:txBody>
      </p:sp>
      <p:pic>
        <p:nvPicPr>
          <p:cNvPr id="5" name="Picture 4">
            <a:extLst>
              <a:ext uri="{FF2B5EF4-FFF2-40B4-BE49-F238E27FC236}">
                <a16:creationId xmlns:a16="http://schemas.microsoft.com/office/drawing/2014/main" id="{D32A2D72-3CC0-4D49-96B9-B9E8F96C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96" y="3231490"/>
            <a:ext cx="1917038" cy="839996"/>
          </a:xfrm>
          <a:prstGeom prst="rect">
            <a:avLst/>
          </a:prstGeom>
        </p:spPr>
      </p:pic>
    </p:spTree>
    <p:extLst>
      <p:ext uri="{BB962C8B-B14F-4D97-AF65-F5344CB8AC3E}">
        <p14:creationId xmlns:p14="http://schemas.microsoft.com/office/powerpoint/2010/main" val="142084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96A2-9D2D-488B-AA0B-91E446DC903E}"/>
              </a:ext>
            </a:extLst>
          </p:cNvPr>
          <p:cNvSpPr>
            <a:spLocks noGrp="1"/>
          </p:cNvSpPr>
          <p:nvPr>
            <p:ph type="title"/>
          </p:nvPr>
        </p:nvSpPr>
        <p:spPr/>
        <p:txBody>
          <a:bodyPr/>
          <a:lstStyle/>
          <a:p>
            <a:r>
              <a:rPr lang="en-IN" dirty="0"/>
              <a:t>                              </a:t>
            </a:r>
            <a:r>
              <a:rPr lang="en-IN" b="1" dirty="0"/>
              <a:t>Introduction</a:t>
            </a:r>
          </a:p>
        </p:txBody>
      </p:sp>
      <p:sp>
        <p:nvSpPr>
          <p:cNvPr id="3" name="Content Placeholder 2">
            <a:extLst>
              <a:ext uri="{FF2B5EF4-FFF2-40B4-BE49-F238E27FC236}">
                <a16:creationId xmlns:a16="http://schemas.microsoft.com/office/drawing/2014/main" id="{73C2E2C0-8EED-4D5E-8D99-77DD32105428}"/>
              </a:ext>
            </a:extLst>
          </p:cNvPr>
          <p:cNvSpPr>
            <a:spLocks noGrp="1"/>
          </p:cNvSpPr>
          <p:nvPr>
            <p:ph idx="1"/>
          </p:nvPr>
        </p:nvSpPr>
        <p:spPr/>
        <p:txBody>
          <a:bodyPr>
            <a:normAutofit lnSpcReduction="10000"/>
          </a:bodyPr>
          <a:lstStyle/>
          <a:p>
            <a:r>
              <a:rPr lang="en-US" dirty="0"/>
              <a:t>Network operators leverage NFVI and SDN at MEC cloud facilities for instantiating a set of VNFs to deploy NSs and offer services in a dynamic manner as per the demand. NS and MEC reduce expenditures (both CAPEX and OPEX) by sharing the physical infrastructures and handling the service traffic locally at the network edge, respectively.</a:t>
            </a:r>
          </a:p>
          <a:p>
            <a:r>
              <a:rPr lang="en-US" dirty="0" err="1"/>
              <a:t>Inspite</a:t>
            </a:r>
            <a:r>
              <a:rPr lang="en-US" dirty="0"/>
              <a:t> of the above there are certain challenges in terms of availability and guaranteeing service continuity. Both software (e.g., VNFs and virtual links) and hardware (e.g., MEC cloud servers and physical links) network components are subject to failure and a single component failure (either software or hardware) will result in interruption of service and service unavailability.</a:t>
            </a:r>
            <a:endParaRPr lang="en-IN" dirty="0"/>
          </a:p>
        </p:txBody>
      </p:sp>
    </p:spTree>
    <p:extLst>
      <p:ext uri="{BB962C8B-B14F-4D97-AF65-F5344CB8AC3E}">
        <p14:creationId xmlns:p14="http://schemas.microsoft.com/office/powerpoint/2010/main" val="883591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D322-74BD-4FBE-9D8C-24ABB0EC41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3EAE5F-328C-48EC-91E8-78BC09F4BC45}"/>
              </a:ext>
            </a:extLst>
          </p:cNvPr>
          <p:cNvSpPr>
            <a:spLocks noGrp="1"/>
          </p:cNvSpPr>
          <p:nvPr>
            <p:ph idx="1"/>
          </p:nvPr>
        </p:nvSpPr>
        <p:spPr/>
        <p:txBody>
          <a:bodyPr>
            <a:normAutofit/>
          </a:bodyPr>
          <a:lstStyle/>
          <a:p>
            <a:pPr marL="0" indent="0">
              <a:buNone/>
            </a:pPr>
            <a:r>
              <a:rPr lang="en-US" dirty="0"/>
              <a:t>MEC Cloud Server Activation Cost: It includes design, procurement, and deployment of NSs to provide resilient and latency-aware communication services which can be expressed as:</a:t>
            </a:r>
          </a:p>
          <a:p>
            <a:pPr marL="0" indent="0">
              <a:buNone/>
            </a:pPr>
            <a:endParaRPr lang="en-US" dirty="0"/>
          </a:p>
          <a:p>
            <a:pPr marL="0" indent="0">
              <a:buNone/>
            </a:pPr>
            <a:endParaRPr lang="en-US" dirty="0"/>
          </a:p>
          <a:p>
            <a:pPr marL="0" indent="0">
              <a:buNone/>
            </a:pPr>
            <a:endParaRPr lang="en-US" dirty="0"/>
          </a:p>
          <a:p>
            <a:pPr marL="0" indent="0">
              <a:buNone/>
            </a:pPr>
            <a:r>
              <a:rPr lang="en-US" dirty="0"/>
              <a:t>where </a:t>
            </a:r>
            <a:r>
              <a:rPr lang="en-US" dirty="0" err="1"/>
              <a:t>c</a:t>
            </a:r>
            <a:r>
              <a:rPr lang="en-US" baseline="-25000" dirty="0" err="1"/>
              <a:t>pc</a:t>
            </a:r>
            <a:r>
              <a:rPr lang="en-US" baseline="-25000" dirty="0"/>
              <a:t> </a:t>
            </a:r>
            <a:r>
              <a:rPr lang="en-US" dirty="0"/>
              <a:t>denotes the cost for a single server in MEC cloud facility.</a:t>
            </a:r>
          </a:p>
          <a:p>
            <a:pPr marL="0" indent="0">
              <a:buNone/>
            </a:pPr>
            <a:endParaRPr lang="en-US" dirty="0"/>
          </a:p>
          <a:p>
            <a:pPr marL="0" indent="0">
              <a:buNone/>
            </a:pPr>
            <a:r>
              <a:rPr lang="en-US" dirty="0"/>
              <a:t>                                           </a:t>
            </a:r>
            <a:endParaRPr lang="en-IN" dirty="0"/>
          </a:p>
        </p:txBody>
      </p:sp>
      <p:pic>
        <p:nvPicPr>
          <p:cNvPr id="5" name="Picture 4">
            <a:extLst>
              <a:ext uri="{FF2B5EF4-FFF2-40B4-BE49-F238E27FC236}">
                <a16:creationId xmlns:a16="http://schemas.microsoft.com/office/drawing/2014/main" id="{9C13518C-9943-4007-94DF-BE991C00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245" y="3444340"/>
            <a:ext cx="3224463" cy="1113907"/>
          </a:xfrm>
          <a:prstGeom prst="rect">
            <a:avLst/>
          </a:prstGeom>
        </p:spPr>
      </p:pic>
    </p:spTree>
    <p:extLst>
      <p:ext uri="{BB962C8B-B14F-4D97-AF65-F5344CB8AC3E}">
        <p14:creationId xmlns:p14="http://schemas.microsoft.com/office/powerpoint/2010/main" val="209379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86E0-C0C8-4DB2-B42D-177FCD09E1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D57E83-4167-406D-BB28-25EB59901DE8}"/>
              </a:ext>
            </a:extLst>
          </p:cNvPr>
          <p:cNvSpPr>
            <a:spLocks noGrp="1"/>
          </p:cNvSpPr>
          <p:nvPr>
            <p:ph idx="1"/>
          </p:nvPr>
        </p:nvSpPr>
        <p:spPr>
          <a:xfrm>
            <a:off x="838200" y="1825624"/>
            <a:ext cx="10515600" cy="5032375"/>
          </a:xfrm>
        </p:spPr>
        <p:txBody>
          <a:bodyPr>
            <a:normAutofit/>
          </a:bodyPr>
          <a:lstStyle/>
          <a:p>
            <a:pPr marL="0" indent="0">
              <a:buNone/>
            </a:pPr>
            <a:r>
              <a:rPr lang="en-US" dirty="0"/>
              <a:t>Forwarding Cost of Service Traffic: It is the cost for forwarding service traffic over the communication link, which can be expressed as: </a:t>
            </a:r>
          </a:p>
          <a:p>
            <a:pPr marL="0" indent="0">
              <a:buNone/>
            </a:pPr>
            <a:endParaRPr lang="en-US" dirty="0"/>
          </a:p>
          <a:p>
            <a:pPr marL="0" indent="0">
              <a:buNone/>
            </a:pPr>
            <a:endParaRPr lang="en-US" dirty="0"/>
          </a:p>
          <a:p>
            <a:pPr marL="0" indent="0">
              <a:buNone/>
            </a:pPr>
            <a:endParaRPr lang="en-US" dirty="0"/>
          </a:p>
          <a:p>
            <a:pPr marL="0" indent="0">
              <a:buNone/>
            </a:pPr>
            <a:r>
              <a:rPr lang="en-US" dirty="0"/>
              <a:t>where </a:t>
            </a:r>
            <a:r>
              <a:rPr lang="en-US" dirty="0" err="1"/>
              <a:t>c</a:t>
            </a:r>
            <a:r>
              <a:rPr lang="en-US" baseline="-25000" dirty="0" err="1"/>
              <a:t>tc</a:t>
            </a:r>
            <a:r>
              <a:rPr lang="en-US" dirty="0"/>
              <a:t> denotes traffic forwarding cost for the service request s and it is calculated per Mbps,             denotes the actual delay from the master (secondary) base station to MEC cloud facility, and b</a:t>
            </a:r>
            <a:r>
              <a:rPr lang="en-US" baseline="-25000" dirty="0"/>
              <a:t>s</a:t>
            </a:r>
            <a:r>
              <a:rPr lang="en-US" dirty="0"/>
              <a:t> denotes bandwidth requirement of the service request. </a:t>
            </a:r>
            <a:endParaRPr lang="en-IN" dirty="0"/>
          </a:p>
        </p:txBody>
      </p:sp>
      <p:pic>
        <p:nvPicPr>
          <p:cNvPr id="5" name="Picture 4">
            <a:extLst>
              <a:ext uri="{FF2B5EF4-FFF2-40B4-BE49-F238E27FC236}">
                <a16:creationId xmlns:a16="http://schemas.microsoft.com/office/drawing/2014/main" id="{20A2F779-C1AE-4C57-8777-7E3049960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974" y="2829827"/>
            <a:ext cx="4757166" cy="935741"/>
          </a:xfrm>
          <a:prstGeom prst="rect">
            <a:avLst/>
          </a:prstGeom>
        </p:spPr>
      </p:pic>
      <p:pic>
        <p:nvPicPr>
          <p:cNvPr id="7" name="Picture 6">
            <a:extLst>
              <a:ext uri="{FF2B5EF4-FFF2-40B4-BE49-F238E27FC236}">
                <a16:creationId xmlns:a16="http://schemas.microsoft.com/office/drawing/2014/main" id="{8A79F2FD-985B-4D0C-86C4-DD972582A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67" y="4711497"/>
            <a:ext cx="856649" cy="400191"/>
          </a:xfrm>
          <a:prstGeom prst="rect">
            <a:avLst/>
          </a:prstGeom>
        </p:spPr>
      </p:pic>
    </p:spTree>
    <p:extLst>
      <p:ext uri="{BB962C8B-B14F-4D97-AF65-F5344CB8AC3E}">
        <p14:creationId xmlns:p14="http://schemas.microsoft.com/office/powerpoint/2010/main" val="236814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8CC5-D105-45EA-825F-275FC987A5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E8CE29-65C6-47BC-B1D5-612E19F83DCF}"/>
              </a:ext>
            </a:extLst>
          </p:cNvPr>
          <p:cNvSpPr>
            <a:spLocks noGrp="1"/>
          </p:cNvSpPr>
          <p:nvPr>
            <p:ph idx="1"/>
          </p:nvPr>
        </p:nvSpPr>
        <p:spPr/>
        <p:txBody>
          <a:bodyPr/>
          <a:lstStyle/>
          <a:p>
            <a:pPr marL="0" indent="0">
              <a:buNone/>
            </a:pPr>
            <a:r>
              <a:rPr lang="en-US" dirty="0"/>
              <a:t>The objective is to minimize the overall cost of the aforementioned costs, which can be expressed as follows: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α</a:t>
            </a:r>
            <a:r>
              <a:rPr lang="en-US" baseline="-25000" dirty="0"/>
              <a:t>1</a:t>
            </a:r>
            <a:r>
              <a:rPr lang="en-US" dirty="0"/>
              <a:t>, α</a:t>
            </a:r>
            <a:r>
              <a:rPr lang="en-US" baseline="-25000" dirty="0"/>
              <a:t>2</a:t>
            </a:r>
            <a:r>
              <a:rPr lang="en-US" dirty="0"/>
              <a:t>, and α</a:t>
            </a:r>
            <a:r>
              <a:rPr lang="en-US" baseline="-25000" dirty="0"/>
              <a:t>3</a:t>
            </a:r>
            <a:r>
              <a:rPr lang="en-US" dirty="0"/>
              <a:t> are weighing factors to give relative importance to the objective functions.</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74E63760-CB8C-43D4-8ACB-960D9D75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347" y="3674251"/>
            <a:ext cx="4600876" cy="1099879"/>
          </a:xfrm>
          <a:prstGeom prst="rect">
            <a:avLst/>
          </a:prstGeom>
        </p:spPr>
      </p:pic>
    </p:spTree>
    <p:extLst>
      <p:ext uri="{BB962C8B-B14F-4D97-AF65-F5344CB8AC3E}">
        <p14:creationId xmlns:p14="http://schemas.microsoft.com/office/powerpoint/2010/main" val="246261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8C74-B181-4F0F-B04F-5E4FCB333DCB}"/>
              </a:ext>
            </a:extLst>
          </p:cNvPr>
          <p:cNvSpPr>
            <a:spLocks noGrp="1"/>
          </p:cNvSpPr>
          <p:nvPr>
            <p:ph type="title"/>
          </p:nvPr>
        </p:nvSpPr>
        <p:spPr/>
        <p:txBody>
          <a:bodyPr/>
          <a:lstStyle/>
          <a:p>
            <a:r>
              <a:rPr lang="en-IN" dirty="0"/>
              <a:t>                            </a:t>
            </a:r>
            <a:r>
              <a:rPr lang="en-IN" b="1" dirty="0"/>
              <a:t>Constraints</a:t>
            </a:r>
          </a:p>
        </p:txBody>
      </p:sp>
      <p:sp>
        <p:nvSpPr>
          <p:cNvPr id="3" name="Content Placeholder 2">
            <a:extLst>
              <a:ext uri="{FF2B5EF4-FFF2-40B4-BE49-F238E27FC236}">
                <a16:creationId xmlns:a16="http://schemas.microsoft.com/office/drawing/2014/main" id="{423B3DC3-D372-4B18-AE0C-10D76FFDAD61}"/>
              </a:ext>
            </a:extLst>
          </p:cNvPr>
          <p:cNvSpPr>
            <a:spLocks noGrp="1"/>
          </p:cNvSpPr>
          <p:nvPr>
            <p:ph idx="1"/>
          </p:nvPr>
        </p:nvSpPr>
        <p:spPr>
          <a:xfrm>
            <a:off x="838200" y="1864126"/>
            <a:ext cx="10515600" cy="4351338"/>
          </a:xfrm>
        </p:spPr>
        <p:txBody>
          <a:bodyPr/>
          <a:lstStyle/>
          <a:p>
            <a:pPr marL="0" indent="0">
              <a:buNone/>
            </a:pPr>
            <a:r>
              <a:rPr lang="en-US" dirty="0"/>
              <a:t>The total resource requirement of VNFs of NSs should not exceed the available resource capacity of the MEC cloud server which hosts them, which can be expressed as:</a:t>
            </a:r>
          </a:p>
          <a:p>
            <a:pPr marL="0" indent="0">
              <a:buNone/>
            </a:pPr>
            <a:endParaRPr lang="en-US" dirty="0"/>
          </a:p>
          <a:p>
            <a:pPr marL="0" indent="0">
              <a:buNone/>
            </a:pPr>
            <a:endParaRPr lang="en-US" dirty="0"/>
          </a:p>
          <a:p>
            <a:pPr marL="0" indent="0">
              <a:buNone/>
            </a:pPr>
            <a:endParaRPr lang="en-US" dirty="0"/>
          </a:p>
          <a:p>
            <a:pPr marL="0" indent="0">
              <a:buNone/>
            </a:pPr>
            <a:r>
              <a:rPr lang="en-US" dirty="0"/>
              <a:t>where </a:t>
            </a:r>
            <a:r>
              <a:rPr lang="en-US" dirty="0" err="1"/>
              <a:t>C</a:t>
            </a:r>
            <a:r>
              <a:rPr lang="en-US" baseline="-25000" dirty="0" err="1"/>
              <a:t>v</a:t>
            </a:r>
            <a:r>
              <a:rPr lang="en-US" dirty="0"/>
              <a:t> denotes resource requirement of VNF of NS and C</a:t>
            </a:r>
            <a:r>
              <a:rPr lang="en-US" baseline="-25000" dirty="0"/>
              <a:t>p</a:t>
            </a:r>
            <a:r>
              <a:rPr lang="en-US" dirty="0"/>
              <a:t> denotes the available resource capacity of the MEC cloud server.</a:t>
            </a:r>
            <a:endParaRPr lang="en-IN" dirty="0"/>
          </a:p>
        </p:txBody>
      </p:sp>
      <p:pic>
        <p:nvPicPr>
          <p:cNvPr id="5" name="Picture 4">
            <a:extLst>
              <a:ext uri="{FF2B5EF4-FFF2-40B4-BE49-F238E27FC236}">
                <a16:creationId xmlns:a16="http://schemas.microsoft.com/office/drawing/2014/main" id="{323EC0CF-CA27-40E4-BCAE-30961B46E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208" y="3352213"/>
            <a:ext cx="5476775" cy="1123534"/>
          </a:xfrm>
          <a:prstGeom prst="rect">
            <a:avLst/>
          </a:prstGeom>
        </p:spPr>
      </p:pic>
    </p:spTree>
    <p:extLst>
      <p:ext uri="{BB962C8B-B14F-4D97-AF65-F5344CB8AC3E}">
        <p14:creationId xmlns:p14="http://schemas.microsoft.com/office/powerpoint/2010/main" val="728559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633D-F0C1-43BF-BAFD-3FA757BC60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2FD4CA-A0E4-468F-99D6-0A0E739B6129}"/>
              </a:ext>
            </a:extLst>
          </p:cNvPr>
          <p:cNvSpPr>
            <a:spLocks noGrp="1"/>
          </p:cNvSpPr>
          <p:nvPr>
            <p:ph idx="1"/>
          </p:nvPr>
        </p:nvSpPr>
        <p:spPr/>
        <p:txBody>
          <a:bodyPr/>
          <a:lstStyle/>
          <a:p>
            <a:pPr marL="0" indent="0">
              <a:buNone/>
            </a:pPr>
            <a:r>
              <a:rPr lang="en-US" dirty="0"/>
              <a:t>A user request through the master base station or secondary base station is served by only one of the MEC cloud facilities (i.e., the entire slice is constructed in a single MEC cloud facility in order to meet the latency constraint), which can be expressed as:</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758DB55-09D4-4170-9676-3DF85C175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731" y="4138328"/>
            <a:ext cx="3773103" cy="1742707"/>
          </a:xfrm>
          <a:prstGeom prst="rect">
            <a:avLst/>
          </a:prstGeom>
        </p:spPr>
      </p:pic>
    </p:spTree>
    <p:extLst>
      <p:ext uri="{BB962C8B-B14F-4D97-AF65-F5344CB8AC3E}">
        <p14:creationId xmlns:p14="http://schemas.microsoft.com/office/powerpoint/2010/main" val="4078038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59C6-DBEC-4C3C-9404-535C2B6A3B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12239F-1A3F-40ED-B10C-ABE98C454FED}"/>
              </a:ext>
            </a:extLst>
          </p:cNvPr>
          <p:cNvSpPr>
            <a:spLocks noGrp="1"/>
          </p:cNvSpPr>
          <p:nvPr>
            <p:ph idx="1"/>
          </p:nvPr>
        </p:nvSpPr>
        <p:spPr/>
        <p:txBody>
          <a:bodyPr/>
          <a:lstStyle/>
          <a:p>
            <a:pPr marL="0" indent="0">
              <a:buNone/>
            </a:pPr>
            <a:r>
              <a:rPr lang="en-US" dirty="0"/>
              <a:t>In a single MEC cloud facility, either a primary NS or backup NS of a request is deployed and not both (i.e., master base station and secondary base station are attached to different MEC cloud facilities). It is mathematically expressed as:</a:t>
            </a:r>
          </a:p>
          <a:p>
            <a:pPr marL="0" indent="0">
              <a:buNone/>
            </a:pPr>
            <a:endParaRPr lang="en-IN" dirty="0"/>
          </a:p>
        </p:txBody>
      </p:sp>
      <p:pic>
        <p:nvPicPr>
          <p:cNvPr id="5" name="Picture 4">
            <a:extLst>
              <a:ext uri="{FF2B5EF4-FFF2-40B4-BE49-F238E27FC236}">
                <a16:creationId xmlns:a16="http://schemas.microsoft.com/office/drawing/2014/main" id="{F6D14FAF-415E-419B-9955-184F0F454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970" y="4718204"/>
            <a:ext cx="4591251" cy="979952"/>
          </a:xfrm>
          <a:prstGeom prst="rect">
            <a:avLst/>
          </a:prstGeom>
        </p:spPr>
      </p:pic>
    </p:spTree>
    <p:extLst>
      <p:ext uri="{BB962C8B-B14F-4D97-AF65-F5344CB8AC3E}">
        <p14:creationId xmlns:p14="http://schemas.microsoft.com/office/powerpoint/2010/main" val="3647736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9945-87C1-4BFE-A2F5-5DA3075DE3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101ACB-334C-4A8D-AEED-AF10D5CEA939}"/>
              </a:ext>
            </a:extLst>
          </p:cNvPr>
          <p:cNvSpPr>
            <a:spLocks noGrp="1"/>
          </p:cNvSpPr>
          <p:nvPr>
            <p:ph idx="1"/>
          </p:nvPr>
        </p:nvSpPr>
        <p:spPr/>
        <p:txBody>
          <a:bodyPr>
            <a:normAutofit lnSpcReduction="10000"/>
          </a:bodyPr>
          <a:lstStyle/>
          <a:p>
            <a:pPr marL="0" indent="0">
              <a:buNone/>
            </a:pPr>
            <a:r>
              <a:rPr lang="en-US" dirty="0"/>
              <a:t>The actual end-to-end delay (including propagation delay and processing delay) for NSs (primary or backup) should be less than or equal to the maximum allowed delay requirements of the users, which can be expressed as: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d</a:t>
            </a:r>
            <a:r>
              <a:rPr lang="en-US" baseline="-25000" dirty="0"/>
              <a:t>v</a:t>
            </a:r>
            <a:r>
              <a:rPr lang="en-US" dirty="0"/>
              <a:t> denotes the processing delay of the VNF of an NS.</a:t>
            </a:r>
          </a:p>
          <a:p>
            <a:pPr marL="0" indent="0">
              <a:buNone/>
            </a:pPr>
            <a:endParaRPr lang="en-IN" dirty="0"/>
          </a:p>
        </p:txBody>
      </p:sp>
      <p:pic>
        <p:nvPicPr>
          <p:cNvPr id="5" name="Picture 4">
            <a:extLst>
              <a:ext uri="{FF2B5EF4-FFF2-40B4-BE49-F238E27FC236}">
                <a16:creationId xmlns:a16="http://schemas.microsoft.com/office/drawing/2014/main" id="{8D53F119-DF50-4C50-A528-46C33FF8A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602" y="3695766"/>
            <a:ext cx="4494998" cy="1723257"/>
          </a:xfrm>
          <a:prstGeom prst="rect">
            <a:avLst/>
          </a:prstGeom>
        </p:spPr>
      </p:pic>
    </p:spTree>
    <p:extLst>
      <p:ext uri="{BB962C8B-B14F-4D97-AF65-F5344CB8AC3E}">
        <p14:creationId xmlns:p14="http://schemas.microsoft.com/office/powerpoint/2010/main" val="124451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B86D-F6BC-4277-B53C-54D39C46EC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584B10-DBEF-4F04-B3E6-4D32907280D7}"/>
              </a:ext>
            </a:extLst>
          </p:cNvPr>
          <p:cNvSpPr>
            <a:spLocks noGrp="1"/>
          </p:cNvSpPr>
          <p:nvPr>
            <p:ph idx="1"/>
          </p:nvPr>
        </p:nvSpPr>
        <p:spPr/>
        <p:txBody>
          <a:bodyPr/>
          <a:lstStyle/>
          <a:p>
            <a:pPr marL="0" indent="0">
              <a:buNone/>
            </a:pPr>
            <a:r>
              <a:rPr lang="en-US" dirty="0"/>
              <a:t>The required VNFs for constructing NS (both primary and backup) for the user request through the base station (both master and secondary) is mapped to servers in the MEC cloud facility, which can be expressed as:</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033FDED7-D99E-42FB-82E1-5494D65C5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831" y="4070852"/>
            <a:ext cx="4053394" cy="1646554"/>
          </a:xfrm>
          <a:prstGeom prst="rect">
            <a:avLst/>
          </a:prstGeom>
        </p:spPr>
      </p:pic>
    </p:spTree>
    <p:extLst>
      <p:ext uri="{BB962C8B-B14F-4D97-AF65-F5344CB8AC3E}">
        <p14:creationId xmlns:p14="http://schemas.microsoft.com/office/powerpoint/2010/main" val="3271724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F568-C7C2-43A1-BB4A-0415D509BA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E3DBCC-E02B-496F-AADF-4990E7DA5A8E}"/>
              </a:ext>
            </a:extLst>
          </p:cNvPr>
          <p:cNvSpPr>
            <a:spLocks noGrp="1"/>
          </p:cNvSpPr>
          <p:nvPr>
            <p:ph idx="1"/>
          </p:nvPr>
        </p:nvSpPr>
        <p:spPr/>
        <p:txBody>
          <a:bodyPr/>
          <a:lstStyle/>
          <a:p>
            <a:pPr marL="0" indent="0">
              <a:buNone/>
            </a:pPr>
            <a:r>
              <a:rPr lang="en-US" dirty="0"/>
              <a:t>The total bandwidth requirement of service requests should not exceed the available bandwidth at the MEC cloud facility: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b</a:t>
            </a:r>
            <a:r>
              <a:rPr lang="en-US" baseline="-25000" dirty="0"/>
              <a:t>f </a:t>
            </a:r>
            <a:r>
              <a:rPr lang="en-US" dirty="0"/>
              <a:t>denotes the available bandwidth to the MEC cloud facility location from the associated base station.</a:t>
            </a:r>
          </a:p>
          <a:p>
            <a:pPr marL="0" indent="0">
              <a:buNone/>
            </a:pPr>
            <a:endParaRPr lang="en-IN" dirty="0"/>
          </a:p>
        </p:txBody>
      </p:sp>
      <p:pic>
        <p:nvPicPr>
          <p:cNvPr id="5" name="Picture 4">
            <a:extLst>
              <a:ext uri="{FF2B5EF4-FFF2-40B4-BE49-F238E27FC236}">
                <a16:creationId xmlns:a16="http://schemas.microsoft.com/office/drawing/2014/main" id="{61A5E8FD-AFF0-47E5-8507-95E949ABA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981" y="3626624"/>
            <a:ext cx="4030037" cy="964627"/>
          </a:xfrm>
          <a:prstGeom prst="rect">
            <a:avLst/>
          </a:prstGeom>
        </p:spPr>
      </p:pic>
    </p:spTree>
    <p:extLst>
      <p:ext uri="{BB962C8B-B14F-4D97-AF65-F5344CB8AC3E}">
        <p14:creationId xmlns:p14="http://schemas.microsoft.com/office/powerpoint/2010/main" val="942675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D02B-C0D5-4C05-9B6D-A3E69DA5F9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FBCEEE-9D03-48C8-9EE5-EBD955F7FACC}"/>
              </a:ext>
            </a:extLst>
          </p:cNvPr>
          <p:cNvSpPr>
            <a:spLocks noGrp="1"/>
          </p:cNvSpPr>
          <p:nvPr>
            <p:ph idx="1"/>
          </p:nvPr>
        </p:nvSpPr>
        <p:spPr/>
        <p:txBody>
          <a:bodyPr>
            <a:normAutofit/>
          </a:bodyPr>
          <a:lstStyle/>
          <a:p>
            <a:pPr marL="0" indent="0">
              <a:buNone/>
            </a:pPr>
            <a:r>
              <a:rPr lang="en-US" dirty="0"/>
              <a:t>The MEC cloud facility location is chosen if at least one of the servers in it is used for NS deployment to provide service, which can be expressed as:</a:t>
            </a:r>
          </a:p>
          <a:p>
            <a:pPr marL="0" indent="0">
              <a:buNone/>
            </a:pPr>
            <a:endParaRPr lang="en-US" dirty="0"/>
          </a:p>
          <a:p>
            <a:pPr marL="0" indent="0">
              <a:buNone/>
            </a:pPr>
            <a:endParaRPr lang="en-US" dirty="0"/>
          </a:p>
          <a:p>
            <a:pPr marL="0" indent="0">
              <a:buNone/>
            </a:pPr>
            <a:endParaRPr lang="en-US" dirty="0"/>
          </a:p>
          <a:p>
            <a:pPr marL="0" indent="0">
              <a:buNone/>
            </a:pPr>
            <a:r>
              <a:rPr lang="en-US" dirty="0"/>
              <a:t>where |P| denotes the total number of servers in an MEC f.</a:t>
            </a:r>
            <a:endParaRPr lang="en-IN" dirty="0"/>
          </a:p>
        </p:txBody>
      </p:sp>
      <p:pic>
        <p:nvPicPr>
          <p:cNvPr id="5" name="Picture 4">
            <a:extLst>
              <a:ext uri="{FF2B5EF4-FFF2-40B4-BE49-F238E27FC236}">
                <a16:creationId xmlns:a16="http://schemas.microsoft.com/office/drawing/2014/main" id="{A47B7144-72C0-49A4-B659-1D3AA317F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865" y="3327491"/>
            <a:ext cx="3859731" cy="1003877"/>
          </a:xfrm>
          <a:prstGeom prst="rect">
            <a:avLst/>
          </a:prstGeom>
        </p:spPr>
      </p:pic>
    </p:spTree>
    <p:extLst>
      <p:ext uri="{BB962C8B-B14F-4D97-AF65-F5344CB8AC3E}">
        <p14:creationId xmlns:p14="http://schemas.microsoft.com/office/powerpoint/2010/main" val="39930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08AB-2048-437A-9196-2A114044CFA5}"/>
              </a:ext>
            </a:extLst>
          </p:cNvPr>
          <p:cNvSpPr>
            <a:spLocks noGrp="1"/>
          </p:cNvSpPr>
          <p:nvPr>
            <p:ph type="title"/>
          </p:nvPr>
        </p:nvSpPr>
        <p:spPr>
          <a:xfrm>
            <a:off x="838200" y="365125"/>
            <a:ext cx="10515600" cy="41452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0A667F5-F34F-4A5C-AC5A-B14F4E07C99B}"/>
              </a:ext>
            </a:extLst>
          </p:cNvPr>
          <p:cNvSpPr>
            <a:spLocks noGrp="1"/>
          </p:cNvSpPr>
          <p:nvPr>
            <p:ph idx="1"/>
          </p:nvPr>
        </p:nvSpPr>
        <p:spPr>
          <a:xfrm>
            <a:off x="838200" y="952901"/>
            <a:ext cx="10515600" cy="5224062"/>
          </a:xfrm>
        </p:spPr>
        <p:txBody>
          <a:bodyPr/>
          <a:lstStyle/>
          <a:p>
            <a:r>
              <a:rPr lang="en-IN" dirty="0" err="1"/>
              <a:t>Softwarization</a:t>
            </a:r>
            <a:r>
              <a:rPr lang="en-IN" dirty="0"/>
              <a:t> technologies (VNFs, MEC) are more prone to failures and communication links may fail due to software bugs, misconfiguration, overloading, hardware faults, cyber attacks and power outage. Thus </a:t>
            </a:r>
            <a:r>
              <a:rPr lang="en-US" dirty="0"/>
              <a:t>providing reliable communication services are very important.</a:t>
            </a:r>
          </a:p>
          <a:p>
            <a:r>
              <a:rPr lang="en-US" dirty="0"/>
              <a:t>To handle failure of different network components, dedicated backups can be assigned jointly along with primary entities.</a:t>
            </a:r>
            <a:endParaRPr lang="en-IN" dirty="0"/>
          </a:p>
        </p:txBody>
      </p:sp>
    </p:spTree>
    <p:extLst>
      <p:ext uri="{BB962C8B-B14F-4D97-AF65-F5344CB8AC3E}">
        <p14:creationId xmlns:p14="http://schemas.microsoft.com/office/powerpoint/2010/main" val="3853154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0F2A-4F38-4329-BAE1-499AA4A0A29F}"/>
              </a:ext>
            </a:extLst>
          </p:cNvPr>
          <p:cNvSpPr>
            <a:spLocks noGrp="1"/>
          </p:cNvSpPr>
          <p:nvPr>
            <p:ph type="title"/>
          </p:nvPr>
        </p:nvSpPr>
        <p:spPr/>
        <p:txBody>
          <a:bodyPr/>
          <a:lstStyle/>
          <a:p>
            <a:r>
              <a:rPr lang="en-US" b="1" dirty="0"/>
              <a:t>Resilient and latency-aware orchestration of NSs in MEC is an NP-hard problem.</a:t>
            </a:r>
            <a:endParaRPr lang="en-IN" b="1" dirty="0"/>
          </a:p>
        </p:txBody>
      </p:sp>
      <p:sp>
        <p:nvSpPr>
          <p:cNvPr id="3" name="Content Placeholder 2">
            <a:extLst>
              <a:ext uri="{FF2B5EF4-FFF2-40B4-BE49-F238E27FC236}">
                <a16:creationId xmlns:a16="http://schemas.microsoft.com/office/drawing/2014/main" id="{69C44E34-3FA3-412C-9ADA-1250D77F7957}"/>
              </a:ext>
            </a:extLst>
          </p:cNvPr>
          <p:cNvSpPr>
            <a:spLocks noGrp="1"/>
          </p:cNvSpPr>
          <p:nvPr>
            <p:ph idx="1"/>
          </p:nvPr>
        </p:nvSpPr>
        <p:spPr/>
        <p:txBody>
          <a:bodyPr/>
          <a:lstStyle/>
          <a:p>
            <a:pPr marL="0" indent="0">
              <a:buNone/>
            </a:pPr>
            <a:r>
              <a:rPr lang="en-US" dirty="0"/>
              <a:t>RCFL problem : the problem is to select facilities from the given set of potential facility locations, where each facility has limited capacity and subject to failure. To prove that the problem A is NP-hard, it is sufficient to show that an instance of the problem B can be reduced to an instance of the problem A in polynomial time, i.e., B.</a:t>
            </a:r>
            <a:endParaRPr lang="en-IN" dirty="0"/>
          </a:p>
        </p:txBody>
      </p:sp>
    </p:spTree>
    <p:extLst>
      <p:ext uri="{BB962C8B-B14F-4D97-AF65-F5344CB8AC3E}">
        <p14:creationId xmlns:p14="http://schemas.microsoft.com/office/powerpoint/2010/main" val="3615143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B3D7-AD28-4504-B9C6-E1E189322A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1D65C7-3C42-4900-991B-0A8464230FA4}"/>
              </a:ext>
            </a:extLst>
          </p:cNvPr>
          <p:cNvSpPr>
            <a:spLocks noGrp="1"/>
          </p:cNvSpPr>
          <p:nvPr>
            <p:ph idx="1"/>
          </p:nvPr>
        </p:nvSpPr>
        <p:spPr/>
        <p:txBody>
          <a:bodyPr>
            <a:normAutofit fontScale="92500" lnSpcReduction="20000"/>
          </a:bodyPr>
          <a:lstStyle/>
          <a:p>
            <a:pPr marL="0" indent="0">
              <a:buNone/>
            </a:pPr>
            <a:r>
              <a:rPr lang="en-US" dirty="0"/>
              <a:t>We can transform an instance of the problem B into an instance of the problem A in the following way:</a:t>
            </a:r>
          </a:p>
          <a:p>
            <a:pPr marL="0" indent="0">
              <a:buNone/>
            </a:pPr>
            <a:r>
              <a:rPr lang="en-US" dirty="0"/>
              <a:t> </a:t>
            </a:r>
            <a:r>
              <a:rPr lang="en-US" dirty="0" err="1"/>
              <a:t>i</a:t>
            </a:r>
            <a:r>
              <a:rPr lang="en-US" dirty="0"/>
              <a:t>) consider each facility in the problem B as equivalent to an MEC cloud facility in the problem A</a:t>
            </a:r>
          </a:p>
          <a:p>
            <a:pPr marL="0" indent="0">
              <a:buNone/>
            </a:pPr>
            <a:r>
              <a:rPr lang="en-US" dirty="0"/>
              <a:t> ii) set the capacity of the facility in the problem B to be equal to the capacity of the MEC cloud facility in the problem A</a:t>
            </a:r>
          </a:p>
          <a:p>
            <a:pPr marL="0" indent="0">
              <a:buNone/>
            </a:pPr>
            <a:r>
              <a:rPr lang="en-US" dirty="0"/>
              <a:t>iii) set the cost of activating facility in the problem B is equivalent to operational cost of MECs and the activation cost of servers to deploy NSs in the problem A</a:t>
            </a:r>
          </a:p>
          <a:p>
            <a:pPr marL="0" indent="0">
              <a:buNone/>
            </a:pPr>
            <a:r>
              <a:rPr lang="en-US" dirty="0"/>
              <a:t>iv) set the transportation cost in the problem B as the traffic forwarding cost in the problem A. The transformation operation can be done in polynomial time of the input size.</a:t>
            </a:r>
            <a:endParaRPr lang="en-IN" dirty="0"/>
          </a:p>
        </p:txBody>
      </p:sp>
    </p:spTree>
    <p:extLst>
      <p:ext uri="{BB962C8B-B14F-4D97-AF65-F5344CB8AC3E}">
        <p14:creationId xmlns:p14="http://schemas.microsoft.com/office/powerpoint/2010/main" val="3740987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0338-D898-495D-83C8-22A7C600C3F6}"/>
              </a:ext>
            </a:extLst>
          </p:cNvPr>
          <p:cNvSpPr>
            <a:spLocks noGrp="1"/>
          </p:cNvSpPr>
          <p:nvPr>
            <p:ph type="title"/>
          </p:nvPr>
        </p:nvSpPr>
        <p:spPr/>
        <p:txBody>
          <a:bodyPr/>
          <a:lstStyle/>
          <a:p>
            <a:r>
              <a:rPr lang="en-IN" b="1" dirty="0"/>
              <a:t>                   Proposed Heuristic Solution</a:t>
            </a:r>
          </a:p>
        </p:txBody>
      </p:sp>
      <p:sp>
        <p:nvSpPr>
          <p:cNvPr id="3" name="Content Placeholder 2">
            <a:extLst>
              <a:ext uri="{FF2B5EF4-FFF2-40B4-BE49-F238E27FC236}">
                <a16:creationId xmlns:a16="http://schemas.microsoft.com/office/drawing/2014/main" id="{E73DEAF7-F010-4D7D-826A-481CECFE16F8}"/>
              </a:ext>
            </a:extLst>
          </p:cNvPr>
          <p:cNvSpPr>
            <a:spLocks noGrp="1"/>
          </p:cNvSpPr>
          <p:nvPr>
            <p:ph idx="1"/>
          </p:nvPr>
        </p:nvSpPr>
        <p:spPr/>
        <p:txBody>
          <a:bodyPr/>
          <a:lstStyle/>
          <a:p>
            <a:r>
              <a:rPr lang="en-US" dirty="0"/>
              <a:t>We propose a genetic algorithm (GA) based metaheuristic solution to overcome the scalability issue of the BIP problem.</a:t>
            </a:r>
          </a:p>
          <a:p>
            <a:r>
              <a:rPr lang="en-US" dirty="0"/>
              <a:t>GA operates iteratively for a fixed number of generations and only the fittest individuals are passed to the next generation.</a:t>
            </a:r>
          </a:p>
          <a:p>
            <a:r>
              <a:rPr lang="en-US" dirty="0"/>
              <a:t>At each generation/iteration a fixed P number of individuals/solutions are considered and the following four operations are performed to produce better individuals for the next generation: </a:t>
            </a:r>
            <a:r>
              <a:rPr lang="en-US" dirty="0" err="1"/>
              <a:t>i</a:t>
            </a:r>
            <a:r>
              <a:rPr lang="en-US" dirty="0"/>
              <a:t>) selection, ii) crossover, iii) mutation, and iv) elitism.</a:t>
            </a:r>
            <a:endParaRPr lang="en-IN" dirty="0"/>
          </a:p>
        </p:txBody>
      </p:sp>
    </p:spTree>
    <p:extLst>
      <p:ext uri="{BB962C8B-B14F-4D97-AF65-F5344CB8AC3E}">
        <p14:creationId xmlns:p14="http://schemas.microsoft.com/office/powerpoint/2010/main" val="2930216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20BA-4915-496A-93D4-75A5D79FF7D1}"/>
              </a:ext>
            </a:extLst>
          </p:cNvPr>
          <p:cNvSpPr>
            <a:spLocks noGrp="1"/>
          </p:cNvSpPr>
          <p:nvPr>
            <p:ph type="title"/>
          </p:nvPr>
        </p:nvSpPr>
        <p:spPr/>
        <p:txBody>
          <a:bodyPr/>
          <a:lstStyle/>
          <a:p>
            <a:r>
              <a:rPr lang="en-IN" dirty="0"/>
              <a:t>                              </a:t>
            </a:r>
            <a:r>
              <a:rPr lang="en-IN" b="1" dirty="0"/>
              <a:t>Operations</a:t>
            </a:r>
          </a:p>
        </p:txBody>
      </p:sp>
      <p:sp>
        <p:nvSpPr>
          <p:cNvPr id="3" name="Content Placeholder 2">
            <a:extLst>
              <a:ext uri="{FF2B5EF4-FFF2-40B4-BE49-F238E27FC236}">
                <a16:creationId xmlns:a16="http://schemas.microsoft.com/office/drawing/2014/main" id="{3A289F4F-4339-48C1-9FEE-AD1B0BE3C7FC}"/>
              </a:ext>
            </a:extLst>
          </p:cNvPr>
          <p:cNvSpPr>
            <a:spLocks noGrp="1"/>
          </p:cNvSpPr>
          <p:nvPr>
            <p:ph idx="1"/>
          </p:nvPr>
        </p:nvSpPr>
        <p:spPr/>
        <p:txBody>
          <a:bodyPr>
            <a:normAutofit lnSpcReduction="10000"/>
          </a:bodyPr>
          <a:lstStyle/>
          <a:p>
            <a:pPr marL="0" indent="0">
              <a:buNone/>
            </a:pPr>
            <a:r>
              <a:rPr lang="en-US" b="1" dirty="0"/>
              <a:t>Initial population</a:t>
            </a:r>
            <a:r>
              <a:rPr lang="en-US" dirty="0"/>
              <a:t>: Usually, a set of S random individuals (also known as candidate solutions) are taken as initial population. In this work, we first sort the service requests based on the latency requirement (from lower to higher) and then the required VNFs of NSs are randomly placed in the MEC cloud servers with the condition that service requirements are met.</a:t>
            </a:r>
          </a:p>
          <a:p>
            <a:pPr marL="0" indent="0">
              <a:buNone/>
            </a:pPr>
            <a:r>
              <a:rPr lang="en-US" b="1" dirty="0"/>
              <a:t>Encoding</a:t>
            </a:r>
            <a:r>
              <a:rPr lang="en-US" dirty="0"/>
              <a:t>: In GA, each individual or candidate solution in the population is encoded as chromosome which consists of a number of genes with a specific property. In this work, each candidate solution (i.e., a chromosome) represents a particular placement of the required set of VNFs of NSs onto MEC cloud servers (i.e., genes) to provide services without violating the requirements of users.</a:t>
            </a:r>
          </a:p>
        </p:txBody>
      </p:sp>
    </p:spTree>
    <p:extLst>
      <p:ext uri="{BB962C8B-B14F-4D97-AF65-F5344CB8AC3E}">
        <p14:creationId xmlns:p14="http://schemas.microsoft.com/office/powerpoint/2010/main" val="185448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B72D-D4F6-458C-8B4F-C0CB9C1BC12D}"/>
              </a:ext>
            </a:extLst>
          </p:cNvPr>
          <p:cNvSpPr>
            <a:spLocks noGrp="1"/>
          </p:cNvSpPr>
          <p:nvPr>
            <p:ph type="title"/>
          </p:nvPr>
        </p:nvSpPr>
        <p:spPr/>
        <p:txBody>
          <a:bodyPr/>
          <a:lstStyle/>
          <a:p>
            <a:r>
              <a:rPr lang="en-IN" dirty="0"/>
              <a:t>              </a:t>
            </a:r>
            <a:r>
              <a:rPr lang="en-IN" b="1" dirty="0"/>
              <a:t>Chromosome representation</a:t>
            </a:r>
          </a:p>
        </p:txBody>
      </p:sp>
      <p:pic>
        <p:nvPicPr>
          <p:cNvPr id="5" name="Content Placeholder 4">
            <a:extLst>
              <a:ext uri="{FF2B5EF4-FFF2-40B4-BE49-F238E27FC236}">
                <a16:creationId xmlns:a16="http://schemas.microsoft.com/office/drawing/2014/main" id="{26305674-D6EB-4FC5-A575-8E28DC1A6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6713" y="3274181"/>
            <a:ext cx="5457524" cy="2395099"/>
          </a:xfrm>
        </p:spPr>
      </p:pic>
    </p:spTree>
    <p:extLst>
      <p:ext uri="{BB962C8B-B14F-4D97-AF65-F5344CB8AC3E}">
        <p14:creationId xmlns:p14="http://schemas.microsoft.com/office/powerpoint/2010/main" val="2438729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5277-4EE2-450F-86F0-053263F50E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4DF47-0260-4583-9ADD-097F2A68342B}"/>
              </a:ext>
            </a:extLst>
          </p:cNvPr>
          <p:cNvSpPr>
            <a:spLocks noGrp="1"/>
          </p:cNvSpPr>
          <p:nvPr>
            <p:ph idx="1"/>
          </p:nvPr>
        </p:nvSpPr>
        <p:spPr/>
        <p:txBody>
          <a:bodyPr/>
          <a:lstStyle/>
          <a:p>
            <a:pPr marL="0" indent="0">
              <a:buNone/>
            </a:pPr>
            <a:r>
              <a:rPr lang="en-US" b="1" dirty="0"/>
              <a:t>Evaluation and selection</a:t>
            </a:r>
            <a:r>
              <a:rPr lang="en-US" dirty="0"/>
              <a:t>: Each individual is evaluated by a fitness function. The fitness function is the objective function defined in the BIP formulation. Our objective is to minimize the overall service provisioning cost while supporting high resiliency and end-to-end latency requirements of users. Selection mechanism selects better individuals as parents for crossover and mutation in order to produce much better new individuals/candidate solutions. In this work, we use rank based selection method to choose individuals for performing genetic operations.</a:t>
            </a:r>
            <a:endParaRPr lang="en-IN" dirty="0"/>
          </a:p>
        </p:txBody>
      </p:sp>
    </p:spTree>
    <p:extLst>
      <p:ext uri="{BB962C8B-B14F-4D97-AF65-F5344CB8AC3E}">
        <p14:creationId xmlns:p14="http://schemas.microsoft.com/office/powerpoint/2010/main" val="3386021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C101-470C-4A36-99BB-48C22FF998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F11E25-207E-4E26-8DD5-590CA906D6B0}"/>
              </a:ext>
            </a:extLst>
          </p:cNvPr>
          <p:cNvSpPr>
            <a:spLocks noGrp="1"/>
          </p:cNvSpPr>
          <p:nvPr>
            <p:ph idx="1"/>
          </p:nvPr>
        </p:nvSpPr>
        <p:spPr/>
        <p:txBody>
          <a:bodyPr>
            <a:normAutofit lnSpcReduction="10000"/>
          </a:bodyPr>
          <a:lstStyle/>
          <a:p>
            <a:pPr marL="0" indent="0">
              <a:buNone/>
            </a:pPr>
            <a:r>
              <a:rPr lang="en-US" b="1" dirty="0"/>
              <a:t>Crossover/Recombination</a:t>
            </a:r>
            <a:r>
              <a:rPr lang="en-US" dirty="0"/>
              <a:t>: Crossover is a convergence genetic operator used to produce new individuals (also called as offspring) by exchanging genetic properties of two parents. In this work, two parents/individuals (chromosomes) are selected based on rank selection method for performing crossover operation using rank based selection. MEC location of NSs of parent 1 and parent 2 are swapped if service requirements are met after swapping.</a:t>
            </a:r>
          </a:p>
          <a:p>
            <a:pPr marL="0" indent="0">
              <a:buNone/>
            </a:pPr>
            <a:r>
              <a:rPr lang="en-US" b="1" dirty="0"/>
              <a:t>Mutation</a:t>
            </a:r>
            <a:r>
              <a:rPr lang="en-US" dirty="0"/>
              <a:t>: Mutation operation helps to come out of the local optimal solution and get better solution in the evolution process of each generation. In this work, either primary NSs or backup NSs of the candidate solution are moved to a new MEC randomly.</a:t>
            </a:r>
            <a:endParaRPr lang="en-IN" dirty="0"/>
          </a:p>
        </p:txBody>
      </p:sp>
    </p:spTree>
    <p:extLst>
      <p:ext uri="{BB962C8B-B14F-4D97-AF65-F5344CB8AC3E}">
        <p14:creationId xmlns:p14="http://schemas.microsoft.com/office/powerpoint/2010/main" val="3393991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E9C6-648B-4600-9091-D4554B5889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E6EDA5-C45C-45B8-A392-DF60BB953E8A}"/>
              </a:ext>
            </a:extLst>
          </p:cNvPr>
          <p:cNvSpPr>
            <a:spLocks noGrp="1"/>
          </p:cNvSpPr>
          <p:nvPr>
            <p:ph idx="1"/>
          </p:nvPr>
        </p:nvSpPr>
        <p:spPr/>
        <p:txBody>
          <a:bodyPr>
            <a:normAutofit/>
          </a:bodyPr>
          <a:lstStyle/>
          <a:p>
            <a:r>
              <a:rPr lang="en-US" b="1" dirty="0"/>
              <a:t>Elitism</a:t>
            </a:r>
            <a:r>
              <a:rPr lang="en-US" dirty="0"/>
              <a:t>: Elitism allows to copy the fittest parent individuals to the next generation without modifying their genes or genetic structure. At each generation, additionally, I new individuals (children) are generated from the original I individuals (parents) based on crossover and mutation operations. Thus, total there will be 2 × I individuals (parents + children) at the end of each generation. These 2 × I individuals are evaluated using fitness function in order to assess their suitability for being selected as parents for the next generation. </a:t>
            </a:r>
            <a:endParaRPr lang="en-IN" dirty="0"/>
          </a:p>
        </p:txBody>
      </p:sp>
    </p:spTree>
    <p:extLst>
      <p:ext uri="{BB962C8B-B14F-4D97-AF65-F5344CB8AC3E}">
        <p14:creationId xmlns:p14="http://schemas.microsoft.com/office/powerpoint/2010/main" val="2932158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6A25-DEB1-4D5E-8A80-753091EC74C9}"/>
              </a:ext>
            </a:extLst>
          </p:cNvPr>
          <p:cNvSpPr>
            <a:spLocks noGrp="1"/>
          </p:cNvSpPr>
          <p:nvPr>
            <p:ph type="title"/>
          </p:nvPr>
        </p:nvSpPr>
        <p:spPr>
          <a:xfrm>
            <a:off x="838200" y="365125"/>
            <a:ext cx="10515600" cy="963161"/>
          </a:xfrm>
        </p:spPr>
        <p:txBody>
          <a:bodyPr/>
          <a:lstStyle/>
          <a:p>
            <a:r>
              <a:rPr lang="en-IN" dirty="0"/>
              <a:t>                               </a:t>
            </a:r>
            <a:r>
              <a:rPr lang="en-IN" b="1" dirty="0"/>
              <a:t>Algorithms</a:t>
            </a:r>
          </a:p>
        </p:txBody>
      </p:sp>
      <p:pic>
        <p:nvPicPr>
          <p:cNvPr id="5" name="Content Placeholder 4">
            <a:extLst>
              <a:ext uri="{FF2B5EF4-FFF2-40B4-BE49-F238E27FC236}">
                <a16:creationId xmlns:a16="http://schemas.microsoft.com/office/drawing/2014/main" id="{13D263D7-34F5-457A-ACB2-CF3425DAA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5190877" cy="4351338"/>
          </a:xfrm>
        </p:spPr>
      </p:pic>
      <p:pic>
        <p:nvPicPr>
          <p:cNvPr id="7" name="Picture 6">
            <a:extLst>
              <a:ext uri="{FF2B5EF4-FFF2-40B4-BE49-F238E27FC236}">
                <a16:creationId xmlns:a16="http://schemas.microsoft.com/office/drawing/2014/main" id="{F8154871-90CD-49D2-8237-4955F5633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717" y="1990651"/>
            <a:ext cx="5512083" cy="2876698"/>
          </a:xfrm>
          <a:prstGeom prst="rect">
            <a:avLst/>
          </a:prstGeom>
        </p:spPr>
      </p:pic>
    </p:spTree>
    <p:extLst>
      <p:ext uri="{BB962C8B-B14F-4D97-AF65-F5344CB8AC3E}">
        <p14:creationId xmlns:p14="http://schemas.microsoft.com/office/powerpoint/2010/main" val="189923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9A67-0C9E-4255-9300-728C7ABD3F48}"/>
              </a:ext>
            </a:extLst>
          </p:cNvPr>
          <p:cNvSpPr>
            <a:spLocks noGrp="1"/>
          </p:cNvSpPr>
          <p:nvPr>
            <p:ph type="title"/>
          </p:nvPr>
        </p:nvSpPr>
        <p:spPr>
          <a:xfrm>
            <a:off x="838200" y="365125"/>
            <a:ext cx="10515600" cy="1049789"/>
          </a:xfrm>
        </p:spPr>
        <p:txBody>
          <a:bodyPr/>
          <a:lstStyle/>
          <a:p>
            <a:endParaRPr lang="en-IN" dirty="0"/>
          </a:p>
        </p:txBody>
      </p:sp>
      <p:pic>
        <p:nvPicPr>
          <p:cNvPr id="5" name="Content Placeholder 4">
            <a:extLst>
              <a:ext uri="{FF2B5EF4-FFF2-40B4-BE49-F238E27FC236}">
                <a16:creationId xmlns:a16="http://schemas.microsoft.com/office/drawing/2014/main" id="{B2292590-E274-415C-9135-6ABADB3DB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944" y="1655545"/>
            <a:ext cx="6785811" cy="4521418"/>
          </a:xfrm>
        </p:spPr>
      </p:pic>
    </p:spTree>
    <p:extLst>
      <p:ext uri="{BB962C8B-B14F-4D97-AF65-F5344CB8AC3E}">
        <p14:creationId xmlns:p14="http://schemas.microsoft.com/office/powerpoint/2010/main" val="235387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36A9-E608-4ABC-8CD7-020781550E13}"/>
              </a:ext>
            </a:extLst>
          </p:cNvPr>
          <p:cNvSpPr>
            <a:spLocks noGrp="1"/>
          </p:cNvSpPr>
          <p:nvPr>
            <p:ph type="title"/>
          </p:nvPr>
        </p:nvSpPr>
        <p:spPr>
          <a:xfrm>
            <a:off x="838200" y="365126"/>
            <a:ext cx="10515600" cy="46264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44C6480-35F9-4900-B0F5-E6A668A4FA40}"/>
              </a:ext>
            </a:extLst>
          </p:cNvPr>
          <p:cNvSpPr>
            <a:spLocks noGrp="1"/>
          </p:cNvSpPr>
          <p:nvPr>
            <p:ph idx="1"/>
          </p:nvPr>
        </p:nvSpPr>
        <p:spPr>
          <a:xfrm>
            <a:off x="838200" y="1020278"/>
            <a:ext cx="10515600" cy="5156685"/>
          </a:xfrm>
        </p:spPr>
        <p:txBody>
          <a:bodyPr>
            <a:normAutofit lnSpcReduction="10000"/>
          </a:bodyPr>
          <a:lstStyle/>
          <a:p>
            <a:r>
              <a:rPr lang="en-US" dirty="0"/>
              <a:t>Several issues should be taken into account before deploying NSs and assigning backups:</a:t>
            </a:r>
          </a:p>
          <a:p>
            <a:pPr marL="514350" indent="-514350">
              <a:buFont typeface="+mj-lt"/>
              <a:buAutoNum type="arabicPeriod"/>
            </a:pPr>
            <a:r>
              <a:rPr lang="en-US" dirty="0"/>
              <a:t>operational and maintenance cost of MEC cloud facility where NSs are deployed</a:t>
            </a:r>
          </a:p>
          <a:p>
            <a:pPr marL="514350" indent="-514350">
              <a:buFont typeface="+mj-lt"/>
              <a:buAutoNum type="arabicPeriod"/>
            </a:pPr>
            <a:r>
              <a:rPr lang="en-US" dirty="0"/>
              <a:t>deployment cost of NSs by activating MEC cloud servers</a:t>
            </a:r>
          </a:p>
          <a:p>
            <a:pPr marL="514350" indent="-514350">
              <a:buFont typeface="+mj-lt"/>
              <a:buAutoNum type="arabicPeriod"/>
            </a:pPr>
            <a:r>
              <a:rPr lang="en-US" dirty="0"/>
              <a:t>forwarding cost of service traffic from base station to MEC cloud facility.</a:t>
            </a:r>
          </a:p>
          <a:p>
            <a:pPr marL="0" indent="0">
              <a:buNone/>
            </a:pPr>
            <a:r>
              <a:rPr lang="en-US" dirty="0"/>
              <a:t>One approach can be:-</a:t>
            </a:r>
          </a:p>
          <a:p>
            <a:pPr marL="0" indent="0">
              <a:buNone/>
            </a:pPr>
            <a:r>
              <a:rPr lang="en-US" dirty="0"/>
              <a:t>Placing both primary and backup NSs in a single MEC cloud server can reduce the cost.</a:t>
            </a:r>
          </a:p>
          <a:p>
            <a:pPr marL="0" indent="0">
              <a:buNone/>
            </a:pPr>
            <a:r>
              <a:rPr lang="en-US" dirty="0"/>
              <a:t>Second approach:-</a:t>
            </a:r>
          </a:p>
          <a:p>
            <a:pPr marL="0" indent="0">
              <a:buNone/>
            </a:pPr>
            <a:r>
              <a:rPr lang="en-US" dirty="0"/>
              <a:t>placing primary and backup NSs in different MEC cloud servers.</a:t>
            </a:r>
          </a:p>
        </p:txBody>
      </p:sp>
    </p:spTree>
    <p:extLst>
      <p:ext uri="{BB962C8B-B14F-4D97-AF65-F5344CB8AC3E}">
        <p14:creationId xmlns:p14="http://schemas.microsoft.com/office/powerpoint/2010/main" val="1487216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9A2E-343F-4F7B-8302-3760496341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AD3A420-B99B-4C10-8112-3B1E9A786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322" y="2079057"/>
            <a:ext cx="6872438" cy="3426594"/>
          </a:xfrm>
        </p:spPr>
      </p:pic>
    </p:spTree>
    <p:extLst>
      <p:ext uri="{BB962C8B-B14F-4D97-AF65-F5344CB8AC3E}">
        <p14:creationId xmlns:p14="http://schemas.microsoft.com/office/powerpoint/2010/main" val="390547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0C8D-1BEA-4A53-A9B1-F708876C2A1B}"/>
              </a:ext>
            </a:extLst>
          </p:cNvPr>
          <p:cNvSpPr>
            <a:spLocks noGrp="1"/>
          </p:cNvSpPr>
          <p:nvPr>
            <p:ph type="title"/>
          </p:nvPr>
        </p:nvSpPr>
        <p:spPr/>
        <p:txBody>
          <a:bodyPr/>
          <a:lstStyle/>
          <a:p>
            <a:r>
              <a:rPr lang="en-IN" dirty="0"/>
              <a:t>                    </a:t>
            </a:r>
            <a:r>
              <a:rPr lang="en-IN" b="1" dirty="0"/>
              <a:t>Example of crossover</a:t>
            </a:r>
          </a:p>
        </p:txBody>
      </p:sp>
      <p:pic>
        <p:nvPicPr>
          <p:cNvPr id="5" name="Content Placeholder 4">
            <a:extLst>
              <a:ext uri="{FF2B5EF4-FFF2-40B4-BE49-F238E27FC236}">
                <a16:creationId xmlns:a16="http://schemas.microsoft.com/office/drawing/2014/main" id="{667E7BCB-48CD-4A6C-ABF4-299D1AF48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488" y="1825625"/>
            <a:ext cx="3850106" cy="4555924"/>
          </a:xfrm>
        </p:spPr>
      </p:pic>
    </p:spTree>
    <p:extLst>
      <p:ext uri="{BB962C8B-B14F-4D97-AF65-F5344CB8AC3E}">
        <p14:creationId xmlns:p14="http://schemas.microsoft.com/office/powerpoint/2010/main" val="3482695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CF61-2E5E-47D2-9ECB-9EB074CF0610}"/>
              </a:ext>
            </a:extLst>
          </p:cNvPr>
          <p:cNvSpPr>
            <a:spLocks noGrp="1"/>
          </p:cNvSpPr>
          <p:nvPr>
            <p:ph type="title"/>
          </p:nvPr>
        </p:nvSpPr>
        <p:spPr/>
        <p:txBody>
          <a:bodyPr/>
          <a:lstStyle/>
          <a:p>
            <a:r>
              <a:rPr lang="en-IN" b="1" dirty="0"/>
              <a:t>                     Example of mutation</a:t>
            </a:r>
            <a:endParaRPr lang="en-IN" dirty="0"/>
          </a:p>
        </p:txBody>
      </p:sp>
      <p:pic>
        <p:nvPicPr>
          <p:cNvPr id="5" name="Content Placeholder 4">
            <a:extLst>
              <a:ext uri="{FF2B5EF4-FFF2-40B4-BE49-F238E27FC236}">
                <a16:creationId xmlns:a16="http://schemas.microsoft.com/office/drawing/2014/main" id="{F18F27AC-9288-4B20-B969-8756524D9C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9848" y="2367815"/>
            <a:ext cx="5072513" cy="3445844"/>
          </a:xfrm>
        </p:spPr>
      </p:pic>
    </p:spTree>
    <p:extLst>
      <p:ext uri="{BB962C8B-B14F-4D97-AF65-F5344CB8AC3E}">
        <p14:creationId xmlns:p14="http://schemas.microsoft.com/office/powerpoint/2010/main" val="148915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5D8-357E-4D97-9765-A99BDADC5B68}"/>
              </a:ext>
            </a:extLst>
          </p:cNvPr>
          <p:cNvSpPr>
            <a:spLocks noGrp="1"/>
          </p:cNvSpPr>
          <p:nvPr>
            <p:ph type="title"/>
          </p:nvPr>
        </p:nvSpPr>
        <p:spPr>
          <a:xfrm>
            <a:off x="838200" y="365125"/>
            <a:ext cx="10515600" cy="44339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489F51B-BF2A-425F-B662-2E69CA2406B6}"/>
              </a:ext>
            </a:extLst>
          </p:cNvPr>
          <p:cNvSpPr>
            <a:spLocks noGrp="1"/>
          </p:cNvSpPr>
          <p:nvPr>
            <p:ph idx="1"/>
          </p:nvPr>
        </p:nvSpPr>
        <p:spPr>
          <a:xfrm>
            <a:off x="838200" y="952901"/>
            <a:ext cx="10515600" cy="5224062"/>
          </a:xfrm>
        </p:spPr>
        <p:txBody>
          <a:bodyPr/>
          <a:lstStyle/>
          <a:p>
            <a:pPr marL="0" indent="0">
              <a:buNone/>
            </a:pPr>
            <a:r>
              <a:rPr lang="en-IN" dirty="0"/>
              <a:t>Third Approach:-</a:t>
            </a:r>
          </a:p>
          <a:p>
            <a:pPr marL="0" indent="0">
              <a:buNone/>
            </a:pPr>
            <a:r>
              <a:rPr lang="en-US" dirty="0"/>
              <a:t>multiple backups can be placed on the MEC cloud facility.</a:t>
            </a:r>
          </a:p>
          <a:p>
            <a:pPr marL="0" indent="0">
              <a:buNone/>
            </a:pPr>
            <a:endParaRPr lang="en-US" dirty="0"/>
          </a:p>
          <a:p>
            <a:pPr marL="0" indent="0">
              <a:buNone/>
            </a:pPr>
            <a:r>
              <a:rPr lang="en-US" dirty="0"/>
              <a:t>To minimize the overall cost, multiple NSs can be placed on a single MEC cloud facility based on the resource availability, but some requests may not meet the end-to-end latency requirement depending on the users’ location.</a:t>
            </a:r>
            <a:endParaRPr lang="en-IN" dirty="0"/>
          </a:p>
        </p:txBody>
      </p:sp>
    </p:spTree>
    <p:extLst>
      <p:ext uri="{BB962C8B-B14F-4D97-AF65-F5344CB8AC3E}">
        <p14:creationId xmlns:p14="http://schemas.microsoft.com/office/powerpoint/2010/main" val="378163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3401-2B2D-4F82-9713-E4534146A319}"/>
              </a:ext>
            </a:extLst>
          </p:cNvPr>
          <p:cNvSpPr>
            <a:spLocks noGrp="1"/>
          </p:cNvSpPr>
          <p:nvPr>
            <p:ph type="title"/>
          </p:nvPr>
        </p:nvSpPr>
        <p:spPr>
          <a:xfrm>
            <a:off x="838200" y="365125"/>
            <a:ext cx="10515600" cy="674403"/>
          </a:xfrm>
        </p:spPr>
        <p:txBody>
          <a:bodyPr>
            <a:normAutofit fontScale="90000"/>
          </a:bodyPr>
          <a:lstStyle/>
          <a:p>
            <a:r>
              <a:rPr lang="en-US" dirty="0"/>
              <a:t>    </a:t>
            </a:r>
            <a:r>
              <a:rPr lang="en-US" b="1" dirty="0"/>
              <a:t>MC and MEC enabled 5G network architecture</a:t>
            </a:r>
            <a:endParaRPr lang="en-IN" b="1" dirty="0"/>
          </a:p>
        </p:txBody>
      </p:sp>
      <p:sp>
        <p:nvSpPr>
          <p:cNvPr id="3" name="Content Placeholder 2">
            <a:extLst>
              <a:ext uri="{FF2B5EF4-FFF2-40B4-BE49-F238E27FC236}">
                <a16:creationId xmlns:a16="http://schemas.microsoft.com/office/drawing/2014/main" id="{28E15BC2-C5CB-4401-AD5A-4A3578F2C9E7}"/>
              </a:ext>
            </a:extLst>
          </p:cNvPr>
          <p:cNvSpPr>
            <a:spLocks noGrp="1"/>
          </p:cNvSpPr>
          <p:nvPr>
            <p:ph idx="1"/>
          </p:nvPr>
        </p:nvSpPr>
        <p:spPr>
          <a:xfrm>
            <a:off x="838200" y="1309036"/>
            <a:ext cx="10515600" cy="4867927"/>
          </a:xfrm>
        </p:spPr>
        <p:txBody>
          <a:bodyPr>
            <a:normAutofit fontScale="92500" lnSpcReduction="20000"/>
          </a:bodyPr>
          <a:lstStyle/>
          <a:p>
            <a:r>
              <a:rPr lang="en-US" dirty="0"/>
              <a:t>MC is an extension of Dual Connectivity . </a:t>
            </a:r>
          </a:p>
          <a:p>
            <a:r>
              <a:rPr lang="en-US" dirty="0"/>
              <a:t>DC allows User Equipment (UE) to simultaneously connect with multiple BSs that belong to the same Radio Access Technology (RAT).</a:t>
            </a:r>
          </a:p>
          <a:p>
            <a:r>
              <a:rPr lang="en-US" dirty="0"/>
              <a:t>MC allows UE to simultaneously connect with multiple BSs even if they belong to different RATs. </a:t>
            </a:r>
          </a:p>
          <a:p>
            <a:r>
              <a:rPr lang="en-US" dirty="0"/>
              <a:t>In this work, we assume that the user is attached with two BSs and inter-frequency connection is considered. One base station acts as a master node and the other as a secondary node. </a:t>
            </a:r>
          </a:p>
          <a:p>
            <a:r>
              <a:rPr lang="en-US" dirty="0"/>
              <a:t>Primary and backup NSs are deployed in different MECs which are connected to the user through master and secondary BSs, respectively.</a:t>
            </a:r>
          </a:p>
          <a:p>
            <a:r>
              <a:rPr lang="en-US" dirty="0"/>
              <a:t>Resources at MECs are managed by VIM and NSs are managed by NFVO/MECO.</a:t>
            </a:r>
          </a:p>
          <a:p>
            <a:r>
              <a:rPr lang="en-US" dirty="0"/>
              <a:t> MC helps to improve performance in terms of throughput and reliability. </a:t>
            </a:r>
            <a:endParaRPr lang="en-IN" dirty="0"/>
          </a:p>
        </p:txBody>
      </p:sp>
    </p:spTree>
    <p:extLst>
      <p:ext uri="{BB962C8B-B14F-4D97-AF65-F5344CB8AC3E}">
        <p14:creationId xmlns:p14="http://schemas.microsoft.com/office/powerpoint/2010/main" val="256422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BB1C-6F27-4EDC-9720-0EE2FD303E46}"/>
              </a:ext>
            </a:extLst>
          </p:cNvPr>
          <p:cNvSpPr>
            <a:spLocks noGrp="1"/>
          </p:cNvSpPr>
          <p:nvPr>
            <p:ph type="title"/>
          </p:nvPr>
        </p:nvSpPr>
        <p:spPr>
          <a:xfrm>
            <a:off x="838200" y="365125"/>
            <a:ext cx="10515600" cy="607027"/>
          </a:xfrm>
        </p:spPr>
        <p:txBody>
          <a:bodyPr>
            <a:normAutofit fontScale="90000"/>
          </a:bodyPr>
          <a:lstStyle/>
          <a:p>
            <a:r>
              <a:rPr lang="en-US" dirty="0"/>
              <a:t>                        </a:t>
            </a:r>
            <a:r>
              <a:rPr lang="en-US" b="1" dirty="0"/>
              <a:t>Major Contributions</a:t>
            </a:r>
            <a:endParaRPr lang="en-IN" b="1" dirty="0"/>
          </a:p>
        </p:txBody>
      </p:sp>
      <p:sp>
        <p:nvSpPr>
          <p:cNvPr id="3" name="Content Placeholder 2">
            <a:extLst>
              <a:ext uri="{FF2B5EF4-FFF2-40B4-BE49-F238E27FC236}">
                <a16:creationId xmlns:a16="http://schemas.microsoft.com/office/drawing/2014/main" id="{2FCEBE5A-29A3-4DE7-AE8A-370FADB75411}"/>
              </a:ext>
            </a:extLst>
          </p:cNvPr>
          <p:cNvSpPr>
            <a:spLocks noGrp="1"/>
          </p:cNvSpPr>
          <p:nvPr>
            <p:ph idx="1"/>
          </p:nvPr>
        </p:nvSpPr>
        <p:spPr>
          <a:xfrm>
            <a:off x="838200" y="1183907"/>
            <a:ext cx="10515600" cy="4993056"/>
          </a:xfrm>
        </p:spPr>
        <p:txBody>
          <a:bodyPr>
            <a:normAutofit lnSpcReduction="10000"/>
          </a:bodyPr>
          <a:lstStyle/>
          <a:p>
            <a:r>
              <a:rPr lang="en-US" dirty="0"/>
              <a:t>MEC is used to </a:t>
            </a:r>
            <a:r>
              <a:rPr lang="en-US" u="sng" dirty="0"/>
              <a:t>support ultra-low latency service </a:t>
            </a:r>
            <a:r>
              <a:rPr lang="en-US" dirty="0"/>
              <a:t>demands.</a:t>
            </a:r>
          </a:p>
          <a:p>
            <a:r>
              <a:rPr lang="en-US" dirty="0"/>
              <a:t>Different possible failures in MEC enabled 5G networks is discussed, and show different </a:t>
            </a:r>
            <a:r>
              <a:rPr lang="en-US" u="sng" dirty="0"/>
              <a:t>dedicated backup methods to handle failures</a:t>
            </a:r>
            <a:r>
              <a:rPr lang="en-US" dirty="0"/>
              <a:t>. </a:t>
            </a:r>
          </a:p>
          <a:p>
            <a:r>
              <a:rPr lang="en-US" u="sng" dirty="0"/>
              <a:t>Problem is  formulated as a BIP model </a:t>
            </a:r>
            <a:r>
              <a:rPr lang="en-US" dirty="0"/>
              <a:t>and it is implemented using CPLEX to obtain optimal solution for small scale network. It is proved that the problem is NP-hard using a reduction technique. </a:t>
            </a:r>
          </a:p>
          <a:p>
            <a:r>
              <a:rPr lang="en-US" dirty="0"/>
              <a:t>Owing to high time complexity of the BIP model for obtaining the optimal solution in large scale network, we propose </a:t>
            </a:r>
            <a:r>
              <a:rPr lang="en-US" u="sng" dirty="0"/>
              <a:t>genetic algorithm based heuristic approach </a:t>
            </a:r>
            <a:r>
              <a:rPr lang="en-US" dirty="0"/>
              <a:t>to obtain near-optimal solution in polynomial time. </a:t>
            </a:r>
          </a:p>
          <a:p>
            <a:r>
              <a:rPr lang="en-US" dirty="0"/>
              <a:t>A </a:t>
            </a:r>
            <a:r>
              <a:rPr lang="en-US" u="sng" dirty="0"/>
              <a:t>real-world network topology is used </a:t>
            </a:r>
            <a:r>
              <a:rPr lang="en-US" dirty="0"/>
              <a:t>for evaluating the performance quality of the proposed heuristic solution. </a:t>
            </a:r>
          </a:p>
        </p:txBody>
      </p:sp>
    </p:spTree>
    <p:extLst>
      <p:ext uri="{BB962C8B-B14F-4D97-AF65-F5344CB8AC3E}">
        <p14:creationId xmlns:p14="http://schemas.microsoft.com/office/powerpoint/2010/main" val="389755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E891-A5C2-4A79-BB18-46CD7FDE4884}"/>
              </a:ext>
            </a:extLst>
          </p:cNvPr>
          <p:cNvSpPr>
            <a:spLocks noGrp="1"/>
          </p:cNvSpPr>
          <p:nvPr>
            <p:ph type="title"/>
          </p:nvPr>
        </p:nvSpPr>
        <p:spPr/>
        <p:txBody>
          <a:bodyPr/>
          <a:lstStyle/>
          <a:p>
            <a:r>
              <a:rPr lang="en-IN" dirty="0"/>
              <a:t>                           </a:t>
            </a:r>
            <a:r>
              <a:rPr lang="en-IN" b="1" dirty="0"/>
              <a:t>Related work</a:t>
            </a:r>
          </a:p>
        </p:txBody>
      </p:sp>
      <p:sp>
        <p:nvSpPr>
          <p:cNvPr id="3" name="Content Placeholder 2">
            <a:extLst>
              <a:ext uri="{FF2B5EF4-FFF2-40B4-BE49-F238E27FC236}">
                <a16:creationId xmlns:a16="http://schemas.microsoft.com/office/drawing/2014/main" id="{AFF1227D-9F23-4488-A335-9EA3EF10C800}"/>
              </a:ext>
            </a:extLst>
          </p:cNvPr>
          <p:cNvSpPr>
            <a:spLocks noGrp="1"/>
          </p:cNvSpPr>
          <p:nvPr>
            <p:ph idx="1"/>
          </p:nvPr>
        </p:nvSpPr>
        <p:spPr>
          <a:xfrm>
            <a:off x="838200" y="1578543"/>
            <a:ext cx="10515600" cy="4598420"/>
          </a:xfrm>
        </p:spPr>
        <p:txBody>
          <a:bodyPr>
            <a:normAutofit lnSpcReduction="10000"/>
          </a:bodyPr>
          <a:lstStyle/>
          <a:p>
            <a:r>
              <a:rPr lang="en-US" dirty="0"/>
              <a:t>VNF placement and resource allocation problem is considered in NFV/SDN enabled MEC networks with the goal of minimizing the overall placement, resource cost and minimizing end-to-end latency.</a:t>
            </a:r>
          </a:p>
          <a:p>
            <a:r>
              <a:rPr lang="en-US" dirty="0"/>
              <a:t>Neural-network based model is used to proactively predict the number of VNFs required to process the network traffic. </a:t>
            </a:r>
          </a:p>
          <a:p>
            <a:r>
              <a:rPr lang="en-US" dirty="0"/>
              <a:t>Also there are studies related with dynamic latency optimal VNF placement problem with the goal of minimizing the end-to-end latency.</a:t>
            </a:r>
          </a:p>
          <a:p>
            <a:r>
              <a:rPr lang="en-US" dirty="0"/>
              <a:t>However, in the above mentioned works failure of network components and resiliency aspects are not considered, and only a single VNF placement is considered for slice creation.</a:t>
            </a:r>
            <a:endParaRPr lang="en-IN" dirty="0"/>
          </a:p>
        </p:txBody>
      </p:sp>
    </p:spTree>
    <p:extLst>
      <p:ext uri="{BB962C8B-B14F-4D97-AF65-F5344CB8AC3E}">
        <p14:creationId xmlns:p14="http://schemas.microsoft.com/office/powerpoint/2010/main" val="4262686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3404</Words>
  <Application>Microsoft Office PowerPoint</Application>
  <PresentationFormat>Widescreen</PresentationFormat>
  <Paragraphs>190</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Arial</vt:lpstr>
      <vt:lpstr>Calibri</vt:lpstr>
      <vt:lpstr>Calibri Light</vt:lpstr>
      <vt:lpstr>Office Theme</vt:lpstr>
      <vt:lpstr>Resilient and Latency-aware Orchestration of Network Slices Using Multi-connectivity in MEC Enabled 5G Networks</vt:lpstr>
      <vt:lpstr>                                 Abstract</vt:lpstr>
      <vt:lpstr>                              Introduction</vt:lpstr>
      <vt:lpstr>PowerPoint Presentation</vt:lpstr>
      <vt:lpstr>PowerPoint Presentation</vt:lpstr>
      <vt:lpstr>PowerPoint Presentation</vt:lpstr>
      <vt:lpstr>    MC and MEC enabled 5G network architecture</vt:lpstr>
      <vt:lpstr>                        Major Contributions</vt:lpstr>
      <vt:lpstr>                           Related work</vt:lpstr>
      <vt:lpstr>PowerPoint Presentation</vt:lpstr>
      <vt:lpstr>Multi-connectivity and MEC enabled 5G                  network architecture.</vt:lpstr>
      <vt:lpstr>                         Network Model</vt:lpstr>
      <vt:lpstr>PowerPoint Presentation</vt:lpstr>
      <vt:lpstr>PowerPoint Presentation</vt:lpstr>
      <vt:lpstr>          Working of the network model</vt:lpstr>
      <vt:lpstr>PowerPoint Presentation</vt:lpstr>
      <vt:lpstr>                       Problem statement</vt:lpstr>
      <vt:lpstr>Backup methods to handle failure of network components in MEC-enabled networks.</vt:lpstr>
      <vt:lpstr>                                  Example</vt:lpstr>
      <vt:lpstr>User association with MEC-enabled 5G network through single connectivity</vt:lpstr>
      <vt:lpstr>User association with MEC-enabled 5G network through multi-connectivity</vt:lpstr>
      <vt:lpstr>                         BIP Formulation</vt:lpstr>
      <vt:lpstr>PowerPoint Presentation</vt:lpstr>
      <vt:lpstr>PowerPoint Presentation</vt:lpstr>
      <vt:lpstr>PowerPoint Presentation</vt:lpstr>
      <vt:lpstr>PowerPoint Presentation</vt:lpstr>
      <vt:lpstr>PowerPoint Presentation</vt:lpstr>
      <vt:lpstr>                       Objective Function</vt:lpstr>
      <vt:lpstr>PowerPoint Presentation</vt:lpstr>
      <vt:lpstr>PowerPoint Presentation</vt:lpstr>
      <vt:lpstr>PowerPoint Presentation</vt:lpstr>
      <vt:lpstr>PowerPoint Presentation</vt:lpstr>
      <vt:lpstr>                            Constraints</vt:lpstr>
      <vt:lpstr>PowerPoint Presentation</vt:lpstr>
      <vt:lpstr>PowerPoint Presentation</vt:lpstr>
      <vt:lpstr>PowerPoint Presentation</vt:lpstr>
      <vt:lpstr>PowerPoint Presentation</vt:lpstr>
      <vt:lpstr>PowerPoint Presentation</vt:lpstr>
      <vt:lpstr>PowerPoint Presentation</vt:lpstr>
      <vt:lpstr>Resilient and latency-aware orchestration of NSs in MEC is an NP-hard problem.</vt:lpstr>
      <vt:lpstr>PowerPoint Presentation</vt:lpstr>
      <vt:lpstr>                   Proposed Heuristic Solution</vt:lpstr>
      <vt:lpstr>                              Operations</vt:lpstr>
      <vt:lpstr>              Chromosome representation</vt:lpstr>
      <vt:lpstr>PowerPoint Presentation</vt:lpstr>
      <vt:lpstr>PowerPoint Presentation</vt:lpstr>
      <vt:lpstr>PowerPoint Presentation</vt:lpstr>
      <vt:lpstr>                               Algorithms</vt:lpstr>
      <vt:lpstr>PowerPoint Presentation</vt:lpstr>
      <vt:lpstr>PowerPoint Presentation</vt:lpstr>
      <vt:lpstr>                    Example of crossover</vt:lpstr>
      <vt:lpstr>                     Example of mutation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and Latency-aware Orchestration of Network Slices Using Multi-connectivity in MEC Enabled 5G Networks</dc:title>
  <dc:creator>Sreyashi Mukherjee</dc:creator>
  <cp:lastModifiedBy>Sreyashi Mukherjee</cp:lastModifiedBy>
  <cp:revision>156</cp:revision>
  <dcterms:created xsi:type="dcterms:W3CDTF">2022-04-18T04:16:35Z</dcterms:created>
  <dcterms:modified xsi:type="dcterms:W3CDTF">2022-04-28T08:55:37Z</dcterms:modified>
</cp:coreProperties>
</file>