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5462C-D499-4F34-8D51-89E049204D1F}" type="datetimeFigureOut">
              <a:rPr lang="en-US" smtClean="0"/>
              <a:pPr/>
              <a:t>2/10/2022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3EB75-291A-4DED-8BA2-A790760B76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43EB75-291A-4DED-8BA2-A790760B7666}"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39AF00-E779-40ED-AD37-B4CEC6DB2596}"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9AF00-E779-40ED-AD37-B4CEC6DB2596}"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9AF00-E779-40ED-AD37-B4CEC6DB2596}"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9AF00-E779-40ED-AD37-B4CEC6DB2596}"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9AF00-E779-40ED-AD37-B4CEC6DB2596}"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9AF00-E779-40ED-AD37-B4CEC6DB2596}"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39AF00-E779-40ED-AD37-B4CEC6DB2596}" type="datetimeFigureOut">
              <a:rPr lang="en-US" smtClean="0"/>
              <a:pPr/>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39AF00-E779-40ED-AD37-B4CEC6DB2596}" type="datetimeFigureOut">
              <a:rPr lang="en-US" smtClean="0"/>
              <a:pPr/>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9AF00-E779-40ED-AD37-B4CEC6DB2596}" type="datetimeFigureOut">
              <a:rPr lang="en-US" smtClean="0"/>
              <a:pPr/>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9AF00-E779-40ED-AD37-B4CEC6DB2596}"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9AF00-E779-40ED-AD37-B4CEC6DB2596}"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6841C-E819-4AE7-8A34-5BA00D7160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9AF00-E779-40ED-AD37-B4CEC6DB2596}" type="datetimeFigureOut">
              <a:rPr lang="en-US" smtClean="0"/>
              <a:pPr/>
              <a:t>2/10/2022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6841C-E819-4AE7-8A34-5BA00D7160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714488"/>
            <a:ext cx="7772400" cy="2243153"/>
          </a:xfrm>
        </p:spPr>
        <p:txBody>
          <a:bodyPr>
            <a:normAutofit fontScale="90000"/>
          </a:bodyPr>
          <a:lstStyle/>
          <a:p>
            <a:r>
              <a:rPr lang="en-US" dirty="0" err="1">
                <a:latin typeface="Algerian" pitchFamily="82" charset="0"/>
              </a:rPr>
              <a:t>Microservice</a:t>
            </a:r>
            <a:r>
              <a:rPr lang="en-US" dirty="0">
                <a:latin typeface="Algerian" pitchFamily="82" charset="0"/>
              </a:rPr>
              <a:t> Placement and Migration for Multi-Access</a:t>
            </a:r>
            <a:br>
              <a:rPr lang="en-US" dirty="0">
                <a:latin typeface="Algerian" pitchFamily="82" charset="0"/>
              </a:rPr>
            </a:br>
            <a:r>
              <a:rPr lang="en-US" dirty="0">
                <a:latin typeface="Algerian" pitchFamily="82" charset="0"/>
              </a:rPr>
              <a:t>Edge Computing: A Proactive Approach</a:t>
            </a:r>
          </a:p>
        </p:txBody>
      </p:sp>
      <p:sp>
        <p:nvSpPr>
          <p:cNvPr id="3" name="Subtitle 2"/>
          <p:cNvSpPr>
            <a:spLocks noGrp="1"/>
          </p:cNvSpPr>
          <p:nvPr>
            <p:ph type="subTitle" idx="1"/>
          </p:nvPr>
        </p:nvSpPr>
        <p:spPr>
          <a:xfrm>
            <a:off x="1371600" y="4714884"/>
            <a:ext cx="6400800" cy="923916"/>
          </a:xfrm>
        </p:spPr>
        <p:txBody>
          <a:bodyPr>
            <a:normAutofit fontScale="92500" lnSpcReduction="20000"/>
          </a:bodyPr>
          <a:lstStyle/>
          <a:p>
            <a:r>
              <a:rPr lang="en-US" dirty="0" smtClean="0"/>
              <a:t>By </a:t>
            </a:r>
          </a:p>
          <a:p>
            <a:r>
              <a:rPr lang="en-US" dirty="0" err="1" smtClean="0"/>
              <a:t>Sreyashi</a:t>
            </a:r>
            <a:r>
              <a:rPr lang="en-US" dirty="0" smtClean="0"/>
              <a:t> </a:t>
            </a:r>
            <a:r>
              <a:rPr lang="en-US" dirty="0" err="1" smtClean="0"/>
              <a:t>Mukherjee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Proactive placement of </a:t>
            </a:r>
            <a:r>
              <a:rPr lang="en-US" dirty="0" err="1" smtClean="0">
                <a:latin typeface="Algerian" pitchFamily="82" charset="0"/>
              </a:rPr>
              <a:t>microservices</a:t>
            </a:r>
            <a:endParaRPr lang="en-US" dirty="0">
              <a:latin typeface="Algerian" pitchFamily="82" charset="0"/>
            </a:endParaRPr>
          </a:p>
        </p:txBody>
      </p:sp>
      <p:pic>
        <p:nvPicPr>
          <p:cNvPr id="4" name="Content Placeholder 3" descr="proactive placement of microservices.PNG"/>
          <p:cNvPicPr>
            <a:picLocks noGrp="1" noChangeAspect="1"/>
          </p:cNvPicPr>
          <p:nvPr>
            <p:ph idx="1"/>
          </p:nvPr>
        </p:nvPicPr>
        <p:blipFill>
          <a:blip r:embed="rId2"/>
          <a:stretch>
            <a:fillRect/>
          </a:stretch>
        </p:blipFill>
        <p:spPr>
          <a:xfrm>
            <a:off x="1285852" y="1600200"/>
            <a:ext cx="6715172" cy="490063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Proactive </a:t>
            </a:r>
            <a:r>
              <a:rPr lang="en-US" dirty="0" err="1" smtClean="0">
                <a:latin typeface="Algerian" pitchFamily="82" charset="0"/>
              </a:rPr>
              <a:t>prefetching</a:t>
            </a:r>
            <a:r>
              <a:rPr lang="en-US" dirty="0" smtClean="0">
                <a:latin typeface="Algerian" pitchFamily="82" charset="0"/>
              </a:rPr>
              <a:t> and migration of </a:t>
            </a:r>
            <a:r>
              <a:rPr lang="en-US" dirty="0" err="1" smtClean="0">
                <a:latin typeface="Algerian" pitchFamily="82" charset="0"/>
              </a:rPr>
              <a:t>microservices</a:t>
            </a:r>
            <a:endParaRPr lang="en-US" dirty="0">
              <a:latin typeface="Algerian" pitchFamily="82" charset="0"/>
            </a:endParaRPr>
          </a:p>
        </p:txBody>
      </p:sp>
      <p:pic>
        <p:nvPicPr>
          <p:cNvPr id="4" name="Content Placeholder 3" descr="proactive perfetching and migration of microservices.PNG"/>
          <p:cNvPicPr>
            <a:picLocks noGrp="1" noChangeAspect="1"/>
          </p:cNvPicPr>
          <p:nvPr>
            <p:ph idx="1"/>
          </p:nvPr>
        </p:nvPicPr>
        <p:blipFill>
          <a:blip r:embed="rId2"/>
          <a:stretch>
            <a:fillRect/>
          </a:stretch>
        </p:blipFill>
        <p:spPr>
          <a:xfrm>
            <a:off x="1142976" y="1785926"/>
            <a:ext cx="6929485" cy="468632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The </a:t>
            </a:r>
            <a:r>
              <a:rPr lang="en-US" dirty="0"/>
              <a:t>challenge is in determining for a given </a:t>
            </a:r>
            <a:r>
              <a:rPr lang="en-US" dirty="0" err="1"/>
              <a:t>microservice</a:t>
            </a:r>
            <a:r>
              <a:rPr lang="en-US" dirty="0"/>
              <a:t>, how many successor </a:t>
            </a:r>
            <a:r>
              <a:rPr lang="en-US" dirty="0" err="1"/>
              <a:t>microservices</a:t>
            </a:r>
            <a:r>
              <a:rPr lang="en-US" dirty="0"/>
              <a:t> </a:t>
            </a:r>
            <a:r>
              <a:rPr lang="en-US" dirty="0" smtClean="0"/>
              <a:t>to deploy </a:t>
            </a:r>
            <a:r>
              <a:rPr lang="en-US" dirty="0"/>
              <a:t>proactively, and </a:t>
            </a:r>
            <a:r>
              <a:rPr lang="en-US" dirty="0" smtClean="0"/>
              <a:t>the </a:t>
            </a:r>
            <a:r>
              <a:rPr lang="en-US" dirty="0"/>
              <a:t>target edge servers to deploy them as the user </a:t>
            </a:r>
            <a:r>
              <a:rPr lang="en-US" dirty="0" smtClean="0"/>
              <a:t>moves and </a:t>
            </a:r>
            <a:r>
              <a:rPr lang="en-US" dirty="0"/>
              <a:t>accesses these </a:t>
            </a:r>
            <a:r>
              <a:rPr lang="en-US" dirty="0" err="1"/>
              <a:t>enroute</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Formal Model</a:t>
            </a:r>
            <a:endParaRPr lang="en-US" dirty="0">
              <a:latin typeface="Algerian" pitchFamily="82" charset="0"/>
            </a:endParaRPr>
          </a:p>
        </p:txBody>
      </p:sp>
      <p:sp>
        <p:nvSpPr>
          <p:cNvPr id="3" name="Content Placeholder 2"/>
          <p:cNvSpPr>
            <a:spLocks noGrp="1"/>
          </p:cNvSpPr>
          <p:nvPr>
            <p:ph idx="1"/>
          </p:nvPr>
        </p:nvSpPr>
        <p:spPr/>
        <p:txBody>
          <a:bodyPr>
            <a:normAutofit fontScale="92500" lnSpcReduction="10000"/>
          </a:bodyPr>
          <a:lstStyle/>
          <a:p>
            <a:r>
              <a:rPr lang="en-US" dirty="0" smtClean="0"/>
              <a:t>Problem Definition-</a:t>
            </a:r>
          </a:p>
          <a:p>
            <a:r>
              <a:rPr lang="en-US" dirty="0" smtClean="0"/>
              <a:t>set of edge servers denoted as 𝐸 = {𝐸</a:t>
            </a:r>
            <a:r>
              <a:rPr lang="en-US" baseline="-25000" dirty="0" smtClean="0"/>
              <a:t>1</a:t>
            </a:r>
            <a:r>
              <a:rPr lang="en-US" dirty="0" smtClean="0"/>
              <a:t>, 𝐸</a:t>
            </a:r>
            <a:r>
              <a:rPr lang="en-US" baseline="-25000" dirty="0" smtClean="0"/>
              <a:t>2</a:t>
            </a:r>
            <a:r>
              <a:rPr lang="en-US" dirty="0" smtClean="0"/>
              <a:t>, ..., 𝐸</a:t>
            </a:r>
            <a:r>
              <a:rPr lang="en-US" baseline="-25000" dirty="0" smtClean="0"/>
              <a:t>𝑝</a:t>
            </a:r>
            <a:r>
              <a:rPr lang="en-US" dirty="0" smtClean="0"/>
              <a:t> }, where each 𝐸</a:t>
            </a:r>
            <a:r>
              <a:rPr lang="en-US" baseline="-25000" dirty="0" smtClean="0"/>
              <a:t>𝑖</a:t>
            </a:r>
            <a:r>
              <a:rPr lang="en-US" dirty="0" smtClean="0"/>
              <a:t> is associated with a service radius 𝑟</a:t>
            </a:r>
            <a:r>
              <a:rPr lang="en-US" baseline="-25000" dirty="0" smtClean="0"/>
              <a:t>𝑖</a:t>
            </a:r>
            <a:r>
              <a:rPr lang="en-US" dirty="0" smtClean="0"/>
              <a:t> .</a:t>
            </a:r>
          </a:p>
          <a:p>
            <a:r>
              <a:rPr lang="en-US" dirty="0" smtClean="0"/>
              <a:t>set of users 𝑈 = {𝑢</a:t>
            </a:r>
            <a:r>
              <a:rPr lang="en-US" baseline="-25000" dirty="0" smtClean="0"/>
              <a:t>1</a:t>
            </a:r>
            <a:r>
              <a:rPr lang="en-US" dirty="0" smtClean="0"/>
              <a:t>,𝑢</a:t>
            </a:r>
            <a:r>
              <a:rPr lang="en-US" baseline="-25000" dirty="0" smtClean="0"/>
              <a:t>2</a:t>
            </a:r>
            <a:r>
              <a:rPr lang="en-US" dirty="0" smtClean="0"/>
              <a:t>, . . .𝑢</a:t>
            </a:r>
            <a:r>
              <a:rPr lang="en-US" baseline="-25000" dirty="0" smtClean="0"/>
              <a:t>𝑞</a:t>
            </a:r>
            <a:r>
              <a:rPr lang="en-US" dirty="0" smtClean="0"/>
              <a:t> }</a:t>
            </a:r>
          </a:p>
          <a:p>
            <a:r>
              <a:rPr lang="en-US" dirty="0" smtClean="0"/>
              <a:t>set of applications 𝐴 = {𝐴</a:t>
            </a:r>
            <a:r>
              <a:rPr lang="en-US" baseline="-25000" dirty="0" smtClean="0"/>
              <a:t>1</a:t>
            </a:r>
            <a:r>
              <a:rPr lang="en-US" dirty="0" smtClean="0"/>
              <a:t>,𝐴</a:t>
            </a:r>
            <a:r>
              <a:rPr lang="en-US" baseline="-25000" dirty="0" smtClean="0"/>
              <a:t>2</a:t>
            </a:r>
            <a:r>
              <a:rPr lang="en-US" dirty="0" smtClean="0"/>
              <a:t>, . . .𝐴</a:t>
            </a:r>
            <a:r>
              <a:rPr lang="en-US" baseline="-25000" dirty="0" smtClean="0"/>
              <a:t>𝑟</a:t>
            </a:r>
            <a:r>
              <a:rPr lang="en-US" dirty="0" smtClean="0"/>
              <a:t> }. </a:t>
            </a:r>
          </a:p>
          <a:p>
            <a:r>
              <a:rPr lang="en-US" dirty="0" smtClean="0"/>
              <a:t>An application 𝑎 ∈ 𝐴 comprises a linear workflow of </a:t>
            </a:r>
            <a:r>
              <a:rPr lang="en-US" dirty="0" err="1" smtClean="0"/>
              <a:t>microservices</a:t>
            </a:r>
            <a:r>
              <a:rPr lang="en-US" dirty="0" smtClean="0"/>
              <a:t> 𝑆 = {𝑠</a:t>
            </a:r>
            <a:r>
              <a:rPr lang="en-US" baseline="-25000" dirty="0" smtClean="0"/>
              <a:t>1</a:t>
            </a:r>
            <a:r>
              <a:rPr lang="en-US" dirty="0" smtClean="0"/>
              <a:t>, 𝑠</a:t>
            </a:r>
            <a:r>
              <a:rPr lang="en-US" baseline="-25000" dirty="0" smtClean="0"/>
              <a:t>2</a:t>
            </a:r>
            <a:r>
              <a:rPr lang="en-US" dirty="0" smtClean="0"/>
              <a:t>, ..., 𝑠</a:t>
            </a:r>
            <a:r>
              <a:rPr lang="en-US" baseline="-25000" dirty="0" smtClean="0"/>
              <a:t>𝑛</a:t>
            </a:r>
            <a:r>
              <a:rPr lang="en-US" dirty="0" smtClean="0"/>
              <a:t>} with special exit nodes.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endParaRPr lang="en-US" dirty="0"/>
          </a:p>
        </p:txBody>
      </p:sp>
      <p:sp>
        <p:nvSpPr>
          <p:cNvPr id="3" name="Content Placeholder 2"/>
          <p:cNvSpPr>
            <a:spLocks noGrp="1"/>
          </p:cNvSpPr>
          <p:nvPr>
            <p:ph idx="1"/>
          </p:nvPr>
        </p:nvSpPr>
        <p:spPr>
          <a:xfrm>
            <a:off x="457200" y="1071546"/>
            <a:ext cx="8229600" cy="5054617"/>
          </a:xfrm>
        </p:spPr>
        <p:txBody>
          <a:bodyPr>
            <a:normAutofit lnSpcReduction="10000"/>
          </a:bodyPr>
          <a:lstStyle/>
          <a:p>
            <a:r>
              <a:rPr lang="en-US" dirty="0" smtClean="0"/>
              <a:t>For a user u, 𝑢(𝑡 ) denote the user’s current location at time slot 𝑡 .</a:t>
            </a:r>
          </a:p>
          <a:p>
            <a:r>
              <a:rPr lang="en-US" dirty="0" smtClean="0"/>
              <a:t>The set of active </a:t>
            </a:r>
            <a:r>
              <a:rPr lang="en-US" dirty="0" err="1" smtClean="0"/>
              <a:t>microservices</a:t>
            </a:r>
            <a:r>
              <a:rPr lang="en-US" dirty="0" smtClean="0"/>
              <a:t> associated with 𝑢(𝑡 ) as ℎ(𝑡 ) and the corresponding location as 𝑙 (𝑡 ). The set ℎ(𝑡 ) can only be co-located at a single 𝑙 (𝑡 ).</a:t>
            </a:r>
          </a:p>
          <a:p>
            <a:r>
              <a:rPr lang="en-US" dirty="0" smtClean="0"/>
              <a:t>At each time-slot, it observes 𝑢(𝑡 ), ℎ(𝑡 ) and 𝑙 (𝑡 ), and decides on placing/migrating the relevant services ℎ(𝑡 + 1), so that the user experiences the best latency values.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dirty="0" smtClean="0">
                <a:latin typeface="Algerian" pitchFamily="82" charset="0"/>
              </a:rPr>
              <a:t>Choice of our policy agent</a:t>
            </a:r>
            <a:endParaRPr lang="en-US" dirty="0">
              <a:latin typeface="Algerian" pitchFamily="82" charset="0"/>
            </a:endParaRPr>
          </a:p>
        </p:txBody>
      </p:sp>
      <p:sp>
        <p:nvSpPr>
          <p:cNvPr id="3" name="Content Placeholder 2"/>
          <p:cNvSpPr>
            <a:spLocks noGrp="1"/>
          </p:cNvSpPr>
          <p:nvPr>
            <p:ph idx="1"/>
          </p:nvPr>
        </p:nvSpPr>
        <p:spPr>
          <a:xfrm>
            <a:off x="457200" y="1600200"/>
            <a:ext cx="8229600" cy="4829196"/>
          </a:xfrm>
        </p:spPr>
        <p:txBody>
          <a:bodyPr>
            <a:normAutofit fontScale="70000" lnSpcReduction="20000"/>
          </a:bodyPr>
          <a:lstStyle/>
          <a:p>
            <a:r>
              <a:rPr lang="en-US" b="1" u="sng" dirty="0" smtClean="0"/>
              <a:t>Proactively Placing </a:t>
            </a:r>
            <a:r>
              <a:rPr lang="en-US" b="1" u="sng" dirty="0" err="1" smtClean="0"/>
              <a:t>Microservices</a:t>
            </a:r>
            <a:r>
              <a:rPr lang="en-US" b="1" u="sng" dirty="0" smtClean="0"/>
              <a:t> </a:t>
            </a:r>
            <a:r>
              <a:rPr lang="en-US" dirty="0" smtClean="0"/>
              <a:t>- At any location 𝑢(𝑡 ), when 𝑢 invokes a </a:t>
            </a:r>
            <a:r>
              <a:rPr lang="en-US" dirty="0" err="1" smtClean="0"/>
              <a:t>microservice</a:t>
            </a:r>
            <a:r>
              <a:rPr lang="en-US" dirty="0" smtClean="0"/>
              <a:t> 𝑠𝑖 ∈ 𝑆 whose successor </a:t>
            </a:r>
            <a:r>
              <a:rPr lang="en-US" dirty="0" err="1" smtClean="0"/>
              <a:t>microservices</a:t>
            </a:r>
            <a:r>
              <a:rPr lang="en-US" dirty="0" smtClean="0"/>
              <a:t> are {𝑠</a:t>
            </a:r>
            <a:r>
              <a:rPr lang="en-US" baseline="-25000" dirty="0" smtClean="0"/>
              <a:t>𝑖</a:t>
            </a:r>
            <a:r>
              <a:rPr lang="en-US" dirty="0" smtClean="0"/>
              <a:t>+1, 𝑠</a:t>
            </a:r>
            <a:r>
              <a:rPr lang="en-US" baseline="-25000" dirty="0" smtClean="0"/>
              <a:t>𝑖</a:t>
            </a:r>
            <a:r>
              <a:rPr lang="en-US" dirty="0" smtClean="0"/>
              <a:t>+2, ..., 𝑠</a:t>
            </a:r>
            <a:r>
              <a:rPr lang="en-US" baseline="-25000" dirty="0" smtClean="0"/>
              <a:t>𝑛</a:t>
            </a:r>
            <a:r>
              <a:rPr lang="en-US" dirty="0" smtClean="0"/>
              <a:t>}, the agent selects the nearest server 𝐸</a:t>
            </a:r>
            <a:r>
              <a:rPr lang="en-US" baseline="-25000" dirty="0" smtClean="0"/>
              <a:t>𝑖</a:t>
            </a:r>
            <a:r>
              <a:rPr lang="en-US" dirty="0" smtClean="0"/>
              <a:t> ∈ 𝐸 to deploy 𝑠</a:t>
            </a:r>
            <a:r>
              <a:rPr lang="en-US" baseline="-25000" dirty="0" smtClean="0"/>
              <a:t>𝑖</a:t>
            </a:r>
            <a:r>
              <a:rPr lang="en-US" dirty="0" smtClean="0"/>
              <a:t> along with 𝑗 successor </a:t>
            </a:r>
            <a:r>
              <a:rPr lang="en-US" dirty="0" err="1" smtClean="0"/>
              <a:t>microservices</a:t>
            </a:r>
            <a:r>
              <a:rPr lang="en-US" dirty="0" smtClean="0"/>
              <a:t>, i.e., {𝑠</a:t>
            </a:r>
            <a:r>
              <a:rPr lang="en-US" baseline="-25000" dirty="0" smtClean="0"/>
              <a:t>𝑖</a:t>
            </a:r>
            <a:r>
              <a:rPr lang="en-US" dirty="0" smtClean="0"/>
              <a:t>+1, 𝑠</a:t>
            </a:r>
            <a:r>
              <a:rPr lang="en-US" baseline="-25000" dirty="0" smtClean="0"/>
              <a:t>𝑖</a:t>
            </a:r>
            <a:r>
              <a:rPr lang="en-US" dirty="0" smtClean="0"/>
              <a:t>+2, ..., 𝑠</a:t>
            </a:r>
            <a:r>
              <a:rPr lang="en-US" baseline="-25000" dirty="0" smtClean="0"/>
              <a:t>𝑖</a:t>
            </a:r>
            <a:r>
              <a:rPr lang="en-US" dirty="0" smtClean="0"/>
              <a:t>+𝑗 }, where 0 ≤ 𝑗 ≤ 𝑛 −𝑖, and updates ℎ(𝑡 + 1) = ℎ(𝑡 ) ∪ 𝑠</a:t>
            </a:r>
            <a:r>
              <a:rPr lang="en-US" baseline="-25000" dirty="0" smtClean="0"/>
              <a:t>𝑖</a:t>
            </a:r>
            <a:r>
              <a:rPr lang="en-US" dirty="0" smtClean="0"/>
              <a:t> ∪ 𝑠</a:t>
            </a:r>
            <a:r>
              <a:rPr lang="en-US" baseline="-25000" dirty="0" smtClean="0"/>
              <a:t>𝑖</a:t>
            </a:r>
            <a:r>
              <a:rPr lang="en-US" dirty="0" smtClean="0"/>
              <a:t>+1 ∪ 𝑠</a:t>
            </a:r>
            <a:r>
              <a:rPr lang="en-US" baseline="-25000" dirty="0" smtClean="0"/>
              <a:t>𝑖</a:t>
            </a:r>
            <a:r>
              <a:rPr lang="en-US" dirty="0" smtClean="0"/>
              <a:t>+2 ∪ ... ∪ 𝑠</a:t>
            </a:r>
            <a:r>
              <a:rPr lang="en-US" baseline="-25000" dirty="0" smtClean="0"/>
              <a:t>𝑖</a:t>
            </a:r>
            <a:r>
              <a:rPr lang="en-US" dirty="0" smtClean="0"/>
              <a:t>+𝑗 .</a:t>
            </a:r>
          </a:p>
          <a:p>
            <a:r>
              <a:rPr lang="en-US" b="1" u="sng" dirty="0" err="1" smtClean="0"/>
              <a:t>Microservice</a:t>
            </a:r>
            <a:r>
              <a:rPr lang="en-US" b="1" u="sng" dirty="0" smtClean="0"/>
              <a:t> Migration </a:t>
            </a:r>
            <a:r>
              <a:rPr lang="en-US" dirty="0" smtClean="0"/>
              <a:t>- When a user 𝑢 moves away from the service zone of the server on which ℎ(𝑡 ) was deployed, the agent performs a state-aware migration to re-deploy the </a:t>
            </a:r>
            <a:r>
              <a:rPr lang="en-US" dirty="0" err="1" smtClean="0"/>
              <a:t>microservice</a:t>
            </a:r>
            <a:r>
              <a:rPr lang="en-US" dirty="0" smtClean="0"/>
              <a:t> currently in use to the edge server nearest to the user’s new location. Other </a:t>
            </a:r>
            <a:r>
              <a:rPr lang="en-US" dirty="0" err="1" smtClean="0"/>
              <a:t>microservices</a:t>
            </a:r>
            <a:r>
              <a:rPr lang="en-US" dirty="0" smtClean="0"/>
              <a:t> which are not currently in use are re-initialized. In this case, ℎ(𝑡 ) = ℎ(𝑡 +1), but 𝑙 (𝑡 ) ≠ 𝑙 (𝑡 +1). Performing such a state-aware migration for active services incurs a cost𝑚(𝑟 ), where 𝑚 is a non-decreasing function of 𝑟 whereas re-initialization incurs cost 𝑐 (𝑟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State Representation of MDP</a:t>
            </a:r>
            <a:endParaRPr lang="en-US" dirty="0">
              <a:latin typeface="Algerian" pitchFamily="82" charset="0"/>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t>   We define our policy agent for proactive placement and migration as an MDP, </a:t>
            </a:r>
            <a:r>
              <a:rPr lang="en-US" smtClean="0"/>
              <a:t>as follows-</a:t>
            </a:r>
            <a:endParaRPr lang="en-US" dirty="0" smtClean="0"/>
          </a:p>
          <a:p>
            <a:pPr>
              <a:buNone/>
            </a:pPr>
            <a:r>
              <a:rPr lang="en-US" dirty="0" smtClean="0"/>
              <a:t>A MDP is a </a:t>
            </a:r>
            <a:r>
              <a:rPr lang="en-US" dirty="0" err="1" smtClean="0"/>
              <a:t>tuple</a:t>
            </a:r>
            <a:r>
              <a:rPr lang="en-US" dirty="0" smtClean="0"/>
              <a:t> (S, T, P, A, Ra) where :</a:t>
            </a:r>
          </a:p>
          <a:p>
            <a:r>
              <a:rPr lang="en-US" dirty="0" smtClean="0"/>
              <a:t>S is a finite set of states</a:t>
            </a:r>
          </a:p>
          <a:p>
            <a:r>
              <a:rPr lang="en-US" dirty="0" smtClean="0"/>
              <a:t>T is the transition function from s ∈ S to a subset {𝑠</a:t>
            </a:r>
            <a:r>
              <a:rPr lang="en-US" baseline="-25000" dirty="0" smtClean="0"/>
              <a:t>1</a:t>
            </a:r>
            <a:r>
              <a:rPr lang="en-US" dirty="0" smtClean="0"/>
              <a:t>, 𝑠</a:t>
            </a:r>
            <a:r>
              <a:rPr lang="en-US" baseline="-25000" dirty="0" smtClean="0"/>
              <a:t>2</a:t>
            </a:r>
            <a:r>
              <a:rPr lang="en-US" dirty="0" smtClean="0"/>
              <a:t>, . . . 𝑠</a:t>
            </a:r>
            <a:r>
              <a:rPr lang="en-US" baseline="-25000" dirty="0" smtClean="0"/>
              <a:t>𝑛</a:t>
            </a:r>
            <a:r>
              <a:rPr lang="en-US" dirty="0" smtClean="0"/>
              <a:t>} ∈ S denoting all successor states of s.</a:t>
            </a:r>
          </a:p>
          <a:p>
            <a:r>
              <a:rPr lang="en-US" dirty="0" smtClean="0"/>
              <a:t>• P : S × S→ Í [0, 1] denotes the probability distribution on transitions such that for all states 𝑠 : 𝑠′∈𝑆 𝑃 (𝑠, 𝑠 ′) = 1</a:t>
            </a:r>
          </a:p>
          <a:p>
            <a:r>
              <a:rPr lang="en-US" dirty="0" smtClean="0"/>
              <a:t>• A is the set of actions, </a:t>
            </a:r>
            <a:r>
              <a:rPr lang="en-US" dirty="0" err="1" smtClean="0"/>
              <a:t>i.e</a:t>
            </a:r>
            <a:r>
              <a:rPr lang="en-US" dirty="0" smtClean="0"/>
              <a:t>, from a state s, upon an action a ∈ A(s), the successor state s′ is determined by T(s).</a:t>
            </a:r>
          </a:p>
          <a:p>
            <a:r>
              <a:rPr lang="en-US" dirty="0" smtClean="0"/>
              <a:t>• 𝑅𝑎 (𝑠, 𝑠 ′) is the immediate reward (or expected immediate reward) received after transitioning from state s to state s′ , due to action a ∈ A.</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US" dirty="0" smtClean="0">
                <a:latin typeface="Algerian" pitchFamily="82" charset="0"/>
              </a:rPr>
              <a:t>Transition representation of MDP</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t>Intra-block transitions- When user moves from one location to another or when there is transfer of control from one </a:t>
            </a:r>
            <a:r>
              <a:rPr lang="en-US" dirty="0" err="1" smtClean="0"/>
              <a:t>microservice</a:t>
            </a:r>
            <a:r>
              <a:rPr lang="en-US" dirty="0" smtClean="0"/>
              <a:t> to its subsequent </a:t>
            </a:r>
            <a:r>
              <a:rPr lang="en-US" dirty="0" err="1" smtClean="0"/>
              <a:t>microservice</a:t>
            </a:r>
            <a:r>
              <a:rPr lang="en-US" dirty="0" smtClean="0"/>
              <a:t>.</a:t>
            </a:r>
          </a:p>
          <a:p>
            <a:r>
              <a:rPr lang="en-US" dirty="0" smtClean="0"/>
              <a:t>Inter-block transitions- Transitions between blocks represent the possibility of proactively </a:t>
            </a:r>
            <a:r>
              <a:rPr lang="en-US" dirty="0" err="1" smtClean="0"/>
              <a:t>prefetching</a:t>
            </a:r>
            <a:r>
              <a:rPr lang="en-US" dirty="0" smtClean="0"/>
              <a:t> variable number of </a:t>
            </a:r>
            <a:r>
              <a:rPr lang="en-US" dirty="0" err="1" smtClean="0"/>
              <a:t>microservices</a:t>
            </a:r>
            <a:r>
              <a:rPr lang="en-US" dirty="0" smtClean="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Migration of </a:t>
            </a:r>
            <a:r>
              <a:rPr lang="en-US" dirty="0" err="1" smtClean="0">
                <a:latin typeface="Algerian" pitchFamily="82" charset="0"/>
              </a:rPr>
              <a:t>microservices</a:t>
            </a:r>
            <a:endParaRPr lang="en-US" dirty="0">
              <a:latin typeface="Algerian" pitchFamily="82" charset="0"/>
            </a:endParaRPr>
          </a:p>
        </p:txBody>
      </p:sp>
      <p:sp>
        <p:nvSpPr>
          <p:cNvPr id="3" name="Content Placeholder 2"/>
          <p:cNvSpPr>
            <a:spLocks noGrp="1"/>
          </p:cNvSpPr>
          <p:nvPr>
            <p:ph idx="1"/>
          </p:nvPr>
        </p:nvSpPr>
        <p:spPr/>
        <p:txBody>
          <a:bodyPr>
            <a:normAutofit/>
          </a:bodyPr>
          <a:lstStyle/>
          <a:p>
            <a:r>
              <a:rPr lang="en-US" dirty="0" smtClean="0"/>
              <a:t>Migration occurs when a user moves from one zone to another. When multiple servers are present in the new service zone then the nearest server is selected. We assume that the MEC servers are distributed such that each area is in the coverage of at least one MEC server, hence a target server always exists.</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Reinforcement learning solution</a:t>
            </a:r>
            <a:endParaRPr lang="en-US" dirty="0">
              <a:latin typeface="Algerian" pitchFamily="82" charset="0"/>
            </a:endParaRPr>
          </a:p>
        </p:txBody>
      </p:sp>
      <p:pic>
        <p:nvPicPr>
          <p:cNvPr id="4" name="Content Placeholder 3" descr="algo 1.PNG"/>
          <p:cNvPicPr>
            <a:picLocks noGrp="1" noChangeAspect="1"/>
          </p:cNvPicPr>
          <p:nvPr>
            <p:ph idx="1"/>
          </p:nvPr>
        </p:nvPicPr>
        <p:blipFill>
          <a:blip r:embed="rId2"/>
          <a:stretch>
            <a:fillRect/>
          </a:stretch>
        </p:blipFill>
        <p:spPr>
          <a:xfrm>
            <a:off x="1285852" y="1571612"/>
            <a:ext cx="6429419" cy="478634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Abstract</a:t>
            </a:r>
            <a:endParaRPr lang="en-US"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Mobile Edge Computing(MEC)has emerged as a new paradigm in recent times. Vendors deploy services on MEC servers to improve performance and mitigate network latencies. Service placements policy determines which services are deployed on which MEC servers, moreover </a:t>
            </a:r>
            <a:r>
              <a:rPr lang="en-US" dirty="0" err="1" smtClean="0"/>
              <a:t>microservice</a:t>
            </a:r>
            <a:r>
              <a:rPr lang="en-US" dirty="0" smtClean="0"/>
              <a:t> placement is a challenging task. Existing </a:t>
            </a:r>
            <a:r>
              <a:rPr lang="en-US" dirty="0" err="1" smtClean="0"/>
              <a:t>microservice</a:t>
            </a:r>
            <a:r>
              <a:rPr lang="en-US" dirty="0" smtClean="0"/>
              <a:t> placement is based on </a:t>
            </a:r>
            <a:r>
              <a:rPr lang="en-US" dirty="0" err="1" smtClean="0"/>
              <a:t>on</a:t>
            </a:r>
            <a:r>
              <a:rPr lang="en-US" dirty="0" smtClean="0"/>
              <a:t>-demand </a:t>
            </a:r>
            <a:r>
              <a:rPr lang="en-US" dirty="0" err="1" smtClean="0"/>
              <a:t>startegies</a:t>
            </a:r>
            <a:r>
              <a:rPr lang="en-US" dirty="0" smtClean="0"/>
              <a:t>. This paper proposes a Reinforcement Learning based proactive mechanism for </a:t>
            </a:r>
            <a:r>
              <a:rPr lang="en-US" dirty="0" err="1" smtClean="0"/>
              <a:t>microservice</a:t>
            </a:r>
            <a:r>
              <a:rPr lang="en-US" dirty="0" smtClean="0"/>
              <a:t> placement and migration.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Equations</a:t>
            </a:r>
            <a:endParaRPr lang="en-US" dirty="0">
              <a:latin typeface="Algerian" pitchFamily="82" charset="0"/>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At the end of each time slot 𝑖, 𝑄(𝑠, 𝑎) is updated as follows –</a:t>
            </a:r>
          </a:p>
          <a:p>
            <a:r>
              <a:rPr lang="en-US" dirty="0" smtClean="0"/>
              <a:t>𝑄(𝑠, 𝑎) ←𝑄(𝑠, 𝑎) + 𝛼[𝑟 + 𝛾 </a:t>
            </a:r>
            <a:r>
              <a:rPr lang="en-US" dirty="0" err="1" smtClean="0"/>
              <a:t>argmax</a:t>
            </a:r>
            <a:r>
              <a:rPr lang="en-US" baseline="-25000" dirty="0" smtClean="0"/>
              <a:t>𝑎</a:t>
            </a:r>
            <a:r>
              <a:rPr lang="en-US" dirty="0" smtClean="0"/>
              <a:t>𝑄(𝑠 ′, 𝑎) − 𝑄(𝑠, 𝑎)] where 𝛼 is the learning rate assigned to the agent. The equation updates the Q-value of state𝑠 by determining the action corresponding to the highest Q-value among all successor states (</a:t>
            </a:r>
            <a:r>
              <a:rPr lang="en-US" dirty="0" err="1" smtClean="0"/>
              <a:t>argmax</a:t>
            </a:r>
            <a:r>
              <a:rPr lang="en-US" baseline="-25000" dirty="0" smtClean="0"/>
              <a:t>𝑎</a:t>
            </a:r>
            <a:r>
              <a:rPr lang="en-US" dirty="0" smtClean="0"/>
              <a:t>𝑄(𝑠 ′, 𝑎)), which is discounted by 𝛾 and updated according to the reward 𝑟 observed from the environment.</a:t>
            </a:r>
          </a:p>
          <a:p>
            <a:r>
              <a:rPr lang="en-US" dirty="0" smtClean="0"/>
              <a:t>The reward function denoted by 𝑅 is a weighted combination of resources consumed by </a:t>
            </a:r>
            <a:r>
              <a:rPr lang="en-US" dirty="0" err="1" smtClean="0"/>
              <a:t>prefetched</a:t>
            </a:r>
            <a:r>
              <a:rPr lang="en-US" dirty="0" smtClean="0"/>
              <a:t> </a:t>
            </a:r>
            <a:r>
              <a:rPr lang="en-US" dirty="0" err="1" smtClean="0"/>
              <a:t>microservices</a:t>
            </a:r>
            <a:r>
              <a:rPr lang="en-US" dirty="0" smtClean="0"/>
              <a:t> actually utilized and </a:t>
            </a:r>
            <a:r>
              <a:rPr lang="en-US" dirty="0" err="1" smtClean="0"/>
              <a:t>prefetched</a:t>
            </a:r>
            <a:r>
              <a:rPr lang="en-US" dirty="0" smtClean="0"/>
              <a:t> </a:t>
            </a:r>
            <a:r>
              <a:rPr lang="en-US" dirty="0" err="1" smtClean="0"/>
              <a:t>microservices</a:t>
            </a:r>
            <a:r>
              <a:rPr lang="en-US" dirty="0" smtClean="0"/>
              <a:t> not invoked by the user.</a:t>
            </a:r>
          </a:p>
          <a:p>
            <a:r>
              <a:rPr lang="en-US" dirty="0" smtClean="0"/>
              <a:t>𝑅 =</a:t>
            </a:r>
            <a:r>
              <a:rPr lang="el-GR" b="1" dirty="0" smtClean="0"/>
              <a:t>Σ</a:t>
            </a:r>
            <a:r>
              <a:rPr lang="en-US" baseline="-25000" dirty="0" smtClean="0"/>
              <a:t>𝜇 ∈𝜇𝑢𝑠𝑒𝑑</a:t>
            </a:r>
            <a:r>
              <a:rPr lang="en-US" dirty="0" smtClean="0"/>
              <a:t>[𝜇 ∗ 𝑐 (𝜇</a:t>
            </a:r>
            <a:r>
              <a:rPr lang="en-US" baseline="-25000" dirty="0" smtClean="0"/>
              <a:t>𝑟𝑒𝑠𝑜𝑢𝑟𝑐𝑒𝑠</a:t>
            </a:r>
            <a:r>
              <a:rPr lang="en-US" dirty="0" smtClean="0"/>
              <a:t> )] −</a:t>
            </a:r>
            <a:r>
              <a:rPr lang="el-GR" b="1" dirty="0" smtClean="0"/>
              <a:t> Σ</a:t>
            </a:r>
            <a:r>
              <a:rPr lang="en-US" baseline="-25000" dirty="0" smtClean="0"/>
              <a:t>𝜇 ∈𝜇n𝑢𝑠𝑒𝑑</a:t>
            </a:r>
            <a:r>
              <a:rPr lang="en-US" dirty="0" smtClean="0"/>
              <a:t>[𝜇 ∗ 𝑐 (𝜇</a:t>
            </a:r>
            <a:r>
              <a:rPr lang="en-US" baseline="-25000" dirty="0" smtClean="0"/>
              <a:t>𝑟𝑒𝑠𝑜𝑢𝑟𝑐𝑒𝑠</a:t>
            </a:r>
            <a:r>
              <a:rPr lang="en-US" dirty="0" smtClean="0"/>
              <a:t> )] </a:t>
            </a:r>
          </a:p>
          <a:p>
            <a:r>
              <a:rPr lang="en-US" dirty="0" smtClean="0"/>
              <a:t>𝜇</a:t>
            </a:r>
            <a:r>
              <a:rPr lang="en-US" baseline="-25000" dirty="0" smtClean="0"/>
              <a:t>𝑢𝑠𝑒𝑑</a:t>
            </a:r>
            <a:r>
              <a:rPr lang="en-US" dirty="0" smtClean="0"/>
              <a:t> and 𝜇</a:t>
            </a:r>
            <a:r>
              <a:rPr lang="en-US" baseline="-25000" dirty="0" smtClean="0"/>
              <a:t>𝑢𝑛𝑢𝑠𝑒𝑑</a:t>
            </a:r>
            <a:r>
              <a:rPr lang="en-US" dirty="0" smtClean="0"/>
              <a:t> are sets of indicator variables representing the set of </a:t>
            </a:r>
            <a:r>
              <a:rPr lang="en-US" dirty="0" err="1" smtClean="0"/>
              <a:t>prefetched</a:t>
            </a:r>
            <a:r>
              <a:rPr lang="en-US" dirty="0" smtClean="0"/>
              <a:t> services have been invoked and not invoked respectively while 𝑐 (𝜇</a:t>
            </a:r>
            <a:r>
              <a:rPr lang="en-US" baseline="-25000" dirty="0" smtClean="0"/>
              <a:t>𝑟𝑒𝑠𝑜𝑢𝑟𝑐𝑒𝑠 </a:t>
            </a:r>
            <a:r>
              <a:rPr lang="en-US" dirty="0" smtClean="0"/>
              <a:t>) represents the resource costs of </a:t>
            </a:r>
            <a:r>
              <a:rPr lang="en-US" dirty="0" err="1" smtClean="0"/>
              <a:t>microservice</a:t>
            </a:r>
            <a:r>
              <a:rPr lang="en-US" dirty="0" smtClean="0"/>
              <a:t> 𝜇 according to cost function 𝑐 (𝑟).</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endParaRPr lang="en-US" dirty="0"/>
          </a:p>
        </p:txBody>
      </p:sp>
      <p:pic>
        <p:nvPicPr>
          <p:cNvPr id="4" name="Content Placeholder 3" descr="algo 2 part 1.PNG"/>
          <p:cNvPicPr>
            <a:picLocks noGrp="1" noChangeAspect="1"/>
          </p:cNvPicPr>
          <p:nvPr>
            <p:ph idx="1"/>
          </p:nvPr>
        </p:nvPicPr>
        <p:blipFill>
          <a:blip r:embed="rId2"/>
          <a:stretch>
            <a:fillRect/>
          </a:stretch>
        </p:blipFill>
        <p:spPr>
          <a:xfrm>
            <a:off x="1071538" y="1071546"/>
            <a:ext cx="7143799" cy="542928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smtClean="0"/>
              <a:t>continuation</a:t>
            </a:r>
            <a:endParaRPr lang="en-US" dirty="0"/>
          </a:p>
        </p:txBody>
      </p:sp>
      <p:pic>
        <p:nvPicPr>
          <p:cNvPr id="4" name="Content Placeholder 3" descr="algo part 2.PNG"/>
          <p:cNvPicPr>
            <a:picLocks noGrp="1" noChangeAspect="1"/>
          </p:cNvPicPr>
          <p:nvPr>
            <p:ph idx="1"/>
          </p:nvPr>
        </p:nvPicPr>
        <p:blipFill>
          <a:blip r:embed="rId2"/>
          <a:stretch>
            <a:fillRect/>
          </a:stretch>
        </p:blipFill>
        <p:spPr>
          <a:xfrm>
            <a:off x="1357290" y="1500174"/>
            <a:ext cx="6286543" cy="500066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Algorithm explanation</a:t>
            </a:r>
            <a:endParaRPr lang="en-US" dirty="0">
              <a:latin typeface="Algerian" pitchFamily="82" charset="0"/>
            </a:endParaRPr>
          </a:p>
        </p:txBody>
      </p:sp>
      <p:sp>
        <p:nvSpPr>
          <p:cNvPr id="3" name="Content Placeholder 2"/>
          <p:cNvSpPr>
            <a:spLocks noGrp="1"/>
          </p:cNvSpPr>
          <p:nvPr>
            <p:ph idx="1"/>
          </p:nvPr>
        </p:nvSpPr>
        <p:spPr/>
        <p:txBody>
          <a:bodyPr>
            <a:normAutofit fontScale="62500" lnSpcReduction="20000"/>
          </a:bodyPr>
          <a:lstStyle/>
          <a:p>
            <a:r>
              <a:rPr lang="en-US" dirty="0" smtClean="0"/>
              <a:t>Initializes a K-D Tree with the location of the MEC server</a:t>
            </a:r>
          </a:p>
          <a:p>
            <a:r>
              <a:rPr lang="en-US" dirty="0" smtClean="0"/>
              <a:t>Update the locations of the users in the current slot.</a:t>
            </a:r>
          </a:p>
          <a:p>
            <a:r>
              <a:rPr lang="en-US" dirty="0" smtClean="0"/>
              <a:t>MDP is updated to the value of the normalized distance from the currently assigned server and the updated location of the user.</a:t>
            </a:r>
          </a:p>
          <a:p>
            <a:r>
              <a:rPr lang="en-US" dirty="0" smtClean="0"/>
              <a:t>It Checks the service usage status of the users in the current time slot and calls the </a:t>
            </a:r>
            <a:r>
              <a:rPr lang="en-US" dirty="0" err="1" smtClean="0"/>
              <a:t>Dyna</a:t>
            </a:r>
            <a:r>
              <a:rPr lang="en-US" dirty="0" smtClean="0"/>
              <a:t>-Q algorithm.</a:t>
            </a:r>
          </a:p>
          <a:p>
            <a:r>
              <a:rPr lang="en-US" dirty="0" smtClean="0"/>
              <a:t>Depending on the action selected by the </a:t>
            </a:r>
            <a:r>
              <a:rPr lang="en-US" dirty="0" err="1" smtClean="0"/>
              <a:t>Dyna</a:t>
            </a:r>
            <a:r>
              <a:rPr lang="en-US" dirty="0" smtClean="0"/>
              <a:t>-Q algorithm and the subsequent greedy placement, the state of the MDP and the Q-values are updated with the generated rewards.</a:t>
            </a:r>
          </a:p>
          <a:p>
            <a:r>
              <a:rPr lang="en-US" dirty="0" smtClean="0"/>
              <a:t>T</a:t>
            </a:r>
            <a:r>
              <a:rPr lang="en-US" smtClean="0"/>
              <a:t>he </a:t>
            </a:r>
            <a:r>
              <a:rPr lang="en-US" dirty="0" smtClean="0"/>
              <a:t>algorithm greedily selects the set of </a:t>
            </a:r>
            <a:r>
              <a:rPr lang="en-US" dirty="0" err="1" smtClean="0"/>
              <a:t>microservices</a:t>
            </a:r>
            <a:r>
              <a:rPr lang="en-US" dirty="0" smtClean="0"/>
              <a:t> when </a:t>
            </a:r>
            <a:r>
              <a:rPr lang="en-US" dirty="0" err="1" smtClean="0"/>
              <a:t>prefetched</a:t>
            </a:r>
            <a:r>
              <a:rPr lang="en-US" dirty="0" smtClean="0"/>
              <a:t> </a:t>
            </a:r>
            <a:r>
              <a:rPr lang="en-US" dirty="0" err="1" smtClean="0"/>
              <a:t>microservices</a:t>
            </a:r>
            <a:r>
              <a:rPr lang="en-US" dirty="0" smtClean="0"/>
              <a:t> can not be accommodated on the server.</a:t>
            </a:r>
          </a:p>
          <a:p>
            <a:r>
              <a:rPr lang="en-US" dirty="0" smtClean="0"/>
              <a:t>When server capacities exhaust it proceeds to set the MDP state to reflect the </a:t>
            </a:r>
            <a:r>
              <a:rPr lang="en-US" dirty="0" err="1" smtClean="0"/>
              <a:t>microservices</a:t>
            </a:r>
            <a:r>
              <a:rPr lang="en-US" dirty="0" smtClean="0"/>
              <a:t> which have been successfully allocated greedily.</a:t>
            </a:r>
          </a:p>
          <a:p>
            <a:r>
              <a:rPr lang="en-US" dirty="0" smtClean="0"/>
              <a:t>Once a user exits the application, the MDP is updated accordingly.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Experimental setup</a:t>
            </a:r>
            <a:endParaRPr lang="en-US" dirty="0">
              <a:latin typeface="Algerian" pitchFamily="82" charset="0"/>
            </a:endParaRPr>
          </a:p>
        </p:txBody>
      </p:sp>
      <p:sp>
        <p:nvSpPr>
          <p:cNvPr id="3" name="Content Placeholder 2"/>
          <p:cNvSpPr>
            <a:spLocks noGrp="1"/>
          </p:cNvSpPr>
          <p:nvPr>
            <p:ph idx="1"/>
          </p:nvPr>
        </p:nvSpPr>
        <p:spPr/>
        <p:txBody>
          <a:bodyPr>
            <a:normAutofit/>
          </a:bodyPr>
          <a:lstStyle/>
          <a:p>
            <a:r>
              <a:rPr lang="en-US" u="sng" dirty="0" smtClean="0"/>
              <a:t>MEC Server Locations and User Trajectories</a:t>
            </a:r>
            <a:r>
              <a:rPr lang="en-US" dirty="0" smtClean="0"/>
              <a:t>-We consider a discrete time slotted system in which the locations of users in the network may change from one time slot to another. The MEC users and server locations are modeled from real-world mobility traces of taxis in San Francisco that are publicly available. The coverage area of each MEC server is randomly generated.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u="sng" dirty="0" smtClean="0"/>
              <a:t>Service Invocations </a:t>
            </a:r>
            <a:r>
              <a:rPr lang="en-US" dirty="0" smtClean="0"/>
              <a:t>- We use </a:t>
            </a:r>
            <a:r>
              <a:rPr lang="en-US" dirty="0" err="1" smtClean="0"/>
              <a:t>microservices</a:t>
            </a:r>
            <a:r>
              <a:rPr lang="en-US" dirty="0" smtClean="0"/>
              <a:t> from the ‘Media </a:t>
            </a:r>
            <a:r>
              <a:rPr lang="en-US" dirty="0" err="1" smtClean="0"/>
              <a:t>Microservices</a:t>
            </a:r>
            <a:r>
              <a:rPr lang="en-US" dirty="0" smtClean="0"/>
              <a:t>’ application of the ‘</a:t>
            </a:r>
            <a:r>
              <a:rPr lang="en-US" dirty="0" err="1" smtClean="0"/>
              <a:t>DeathStarBench</a:t>
            </a:r>
            <a:r>
              <a:rPr lang="en-US" dirty="0" smtClean="0"/>
              <a:t>’ benchmark suite. This suite presents </a:t>
            </a:r>
            <a:r>
              <a:rPr lang="en-US" dirty="0" err="1" smtClean="0"/>
              <a:t>microservice</a:t>
            </a:r>
            <a:r>
              <a:rPr lang="en-US" dirty="0" smtClean="0"/>
              <a:t> based applications in domains such as social media, e-commerce, banking, movies and drone swarms and has been used in a range of studies such as hardware and networking implications of </a:t>
            </a:r>
            <a:r>
              <a:rPr lang="en-US" dirty="0" err="1" smtClean="0"/>
              <a:t>microservices</a:t>
            </a:r>
            <a:r>
              <a:rPr lang="en-US" dirty="0" smtClean="0"/>
              <a:t> and performance debugging of cloud </a:t>
            </a:r>
            <a:r>
              <a:rPr lang="en-US" dirty="0" err="1" smtClean="0"/>
              <a:t>microservices</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results</a:t>
            </a:r>
            <a:endParaRPr lang="en-US"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r>
              <a:rPr lang="en-US" smtClean="0"/>
              <a:t>Our approach </a:t>
            </a:r>
            <a:r>
              <a:rPr lang="en-US" dirty="0" smtClean="0"/>
              <a:t>considers proactively deploying any of the application components and also considers coverage area zones of MEC servers.</a:t>
            </a:r>
          </a:p>
          <a:p>
            <a:r>
              <a:rPr lang="en-US" dirty="0" smtClean="0"/>
              <a:t>We vary the total number of users from 50 to 300 at an interval of 50. For each scenario, we additionally vary the learning rate 𝛼 as {0.1, 0.2, 0.3, 0.4}.</a:t>
            </a:r>
          </a:p>
          <a:p>
            <a:r>
              <a:rPr lang="en-US" dirty="0" smtClean="0"/>
              <a:t>With a higher learning rate, a wider variation in reward accumulation is observed in general, since a higher learning rate corresponds to a greater </a:t>
            </a:r>
            <a:r>
              <a:rPr lang="en-US" dirty="0" err="1" smtClean="0"/>
              <a:t>weightage</a:t>
            </a:r>
            <a:r>
              <a:rPr lang="en-US" dirty="0" smtClean="0"/>
              <a:t> in Q-value </a:t>
            </a:r>
            <a:r>
              <a:rPr lang="en-US" dirty="0" err="1" smtClean="0"/>
              <a:t>updation</a:t>
            </a:r>
            <a:r>
              <a:rPr lang="en-US" dirty="0" smtClean="0"/>
              <a:t> in each iteration.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Some other observations</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t>As the value of 𝑘 is increased, the size of the MDP increases</a:t>
            </a:r>
            <a:r>
              <a:rPr lang="en-US" dirty="0" smtClean="0"/>
              <a:t>.</a:t>
            </a:r>
          </a:p>
          <a:p>
            <a:r>
              <a:rPr lang="en-US" dirty="0" smtClean="0"/>
              <a:t>there is no definite increase/decrease pattern with respect to varying 𝑛 and the number </a:t>
            </a:r>
            <a:r>
              <a:rPr lang="en-US" dirty="0" smtClean="0"/>
              <a:t>of users </a:t>
            </a:r>
            <a:r>
              <a:rPr lang="en-US" dirty="0" smtClean="0"/>
              <a:t>as observed previously when we studied the impact of 𝑛 on latencies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Related work</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t>Computation </a:t>
            </a:r>
            <a:r>
              <a:rPr lang="en-US" dirty="0" smtClean="0"/>
              <a:t>Offloading</a:t>
            </a:r>
          </a:p>
          <a:p>
            <a:r>
              <a:rPr lang="en-US" dirty="0" smtClean="0"/>
              <a:t>Service </a:t>
            </a:r>
            <a:r>
              <a:rPr lang="en-US" dirty="0" smtClean="0"/>
              <a:t>Placement</a:t>
            </a:r>
          </a:p>
          <a:p>
            <a:r>
              <a:rPr lang="en-US" dirty="0" smtClean="0"/>
              <a:t>Service </a:t>
            </a:r>
            <a:r>
              <a:rPr lang="en-US" dirty="0" smtClean="0"/>
              <a:t>Migration</a:t>
            </a:r>
          </a:p>
          <a:p>
            <a:r>
              <a:rPr lang="en-US" dirty="0" smtClean="0"/>
              <a:t>Service </a:t>
            </a:r>
            <a:r>
              <a:rPr lang="en-US" dirty="0" smtClean="0"/>
              <a:t>Allocation/Routing</a:t>
            </a:r>
          </a:p>
          <a:p>
            <a:r>
              <a:rPr lang="en-US" dirty="0" err="1" smtClean="0"/>
              <a:t>Microservice</a:t>
            </a:r>
            <a:r>
              <a:rPr lang="en-US" dirty="0" smtClean="0"/>
              <a:t> Placement and </a:t>
            </a:r>
            <a:r>
              <a:rPr lang="en-US" dirty="0" smtClean="0"/>
              <a:t>Migration</a:t>
            </a:r>
          </a:p>
          <a:p>
            <a:r>
              <a:rPr lang="en-US" dirty="0" smtClean="0"/>
              <a:t>Service Placement </a:t>
            </a:r>
            <a:r>
              <a:rPr lang="en-US" smtClean="0"/>
              <a:t>with </a:t>
            </a:r>
            <a:r>
              <a:rPr lang="en-US" smtClean="0"/>
              <a:t>Prediction</a:t>
            </a:r>
            <a:endParaRPr lang="en-US" dirty="0" smtClean="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conclusion</a:t>
            </a:r>
            <a:endParaRPr lang="en-US" dirty="0">
              <a:latin typeface="Algerian" pitchFamily="82" charset="0"/>
            </a:endParaRPr>
          </a:p>
        </p:txBody>
      </p:sp>
      <p:sp>
        <p:nvSpPr>
          <p:cNvPr id="3" name="Content Placeholder 2"/>
          <p:cNvSpPr>
            <a:spLocks noGrp="1"/>
          </p:cNvSpPr>
          <p:nvPr>
            <p:ph idx="1"/>
          </p:nvPr>
        </p:nvSpPr>
        <p:spPr/>
        <p:txBody>
          <a:bodyPr>
            <a:normAutofit/>
          </a:bodyPr>
          <a:lstStyle/>
          <a:p>
            <a:pPr>
              <a:buNone/>
            </a:pPr>
            <a:r>
              <a:rPr lang="en-US" dirty="0" smtClean="0"/>
              <a:t>    We propose a learning based mechanism to proactively deploy </a:t>
            </a:r>
            <a:r>
              <a:rPr lang="en-US" dirty="0" err="1" smtClean="0"/>
              <a:t>microservices</a:t>
            </a:r>
            <a:r>
              <a:rPr lang="en-US" dirty="0" smtClean="0"/>
              <a:t> on edge servers considering </a:t>
            </a:r>
            <a:r>
              <a:rPr lang="en-US" dirty="0" err="1" smtClean="0"/>
              <a:t>microservice</a:t>
            </a:r>
            <a:r>
              <a:rPr lang="en-US" dirty="0" smtClean="0"/>
              <a:t> graph application structures by considering a linear workflow of </a:t>
            </a:r>
            <a:r>
              <a:rPr lang="en-US" dirty="0" err="1" smtClean="0"/>
              <a:t>microservice</a:t>
            </a:r>
            <a:r>
              <a:rPr lang="en-US" dirty="0" smtClean="0"/>
              <a:t>. Experimental results on real datasets demonstrate the amount of latency improvements that the scheme leads to.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service invocations are routed to, and served from nearby MEC servers on their route with improved latency and turnaround times. Here the main challenge is to determine a service placement policy that determines which services are deployed on which MEC servers.</a:t>
            </a:r>
          </a:p>
          <a:p>
            <a:r>
              <a:rPr lang="en-US" dirty="0" smtClean="0"/>
              <a:t>The service-server-user mapping needs to be judiciously planned.</a:t>
            </a:r>
          </a:p>
          <a:p>
            <a:r>
              <a:rPr lang="en-US" dirty="0" smtClean="0"/>
              <a:t>Previously a reactive placement strategy was used which was an on-demand approach.</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Future work</a:t>
            </a:r>
            <a:endParaRPr lang="en-US" dirty="0">
              <a:latin typeface="Algerian" pitchFamily="82" charset="0"/>
            </a:endParaRPr>
          </a:p>
        </p:txBody>
      </p:sp>
      <p:sp>
        <p:nvSpPr>
          <p:cNvPr id="3" name="Content Placeholder 2"/>
          <p:cNvSpPr>
            <a:spLocks noGrp="1"/>
          </p:cNvSpPr>
          <p:nvPr>
            <p:ph idx="1"/>
          </p:nvPr>
        </p:nvSpPr>
        <p:spPr/>
        <p:txBody>
          <a:bodyPr/>
          <a:lstStyle/>
          <a:p>
            <a:pPr>
              <a:buNone/>
            </a:pPr>
            <a:r>
              <a:rPr lang="en-US" dirty="0" smtClean="0"/>
              <a:t>Future work can be based upon –</a:t>
            </a:r>
          </a:p>
          <a:p>
            <a:r>
              <a:rPr lang="en-US" smtClean="0"/>
              <a:t>Investigating encoding </a:t>
            </a:r>
            <a:r>
              <a:rPr lang="en-US" dirty="0" smtClean="0"/>
              <a:t>of capacity constraints in our MDP formulation </a:t>
            </a:r>
          </a:p>
          <a:p>
            <a:r>
              <a:rPr lang="en-US" dirty="0" smtClean="0"/>
              <a:t>Cost functions which consider runtime usage of resources.</a:t>
            </a:r>
          </a:p>
          <a:p>
            <a:r>
              <a:rPr lang="en-US" dirty="0" smtClean="0"/>
              <a:t>Along with this aggressive </a:t>
            </a:r>
            <a:r>
              <a:rPr lang="en-US" dirty="0" err="1" smtClean="0"/>
              <a:t>prefetching</a:t>
            </a:r>
            <a:r>
              <a:rPr lang="en-US" dirty="0" smtClean="0"/>
              <a:t> can also be addressed.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en-US" dirty="0"/>
          </a:p>
        </p:txBody>
      </p:sp>
      <p:sp>
        <p:nvSpPr>
          <p:cNvPr id="3" name="Content Placeholder 2"/>
          <p:cNvSpPr>
            <a:spLocks noGrp="1"/>
          </p:cNvSpPr>
          <p:nvPr>
            <p:ph idx="1"/>
          </p:nvPr>
        </p:nvSpPr>
        <p:spPr>
          <a:xfrm>
            <a:off x="457200" y="857232"/>
            <a:ext cx="8229600" cy="5715040"/>
          </a:xfrm>
        </p:spPr>
        <p:txBody>
          <a:bodyPr>
            <a:normAutofit fontScale="92500" lnSpcReduction="10000"/>
          </a:bodyPr>
          <a:lstStyle/>
          <a:p>
            <a:r>
              <a:rPr lang="en-US" dirty="0" smtClean="0"/>
              <a:t>Once the user moved out of the coverage area of the edge server the service container was de-</a:t>
            </a:r>
            <a:r>
              <a:rPr lang="en-US" dirty="0" err="1" smtClean="0"/>
              <a:t>comissioned</a:t>
            </a:r>
            <a:r>
              <a:rPr lang="en-US" dirty="0" smtClean="0"/>
              <a:t>.</a:t>
            </a:r>
          </a:p>
          <a:p>
            <a:r>
              <a:rPr lang="en-US" dirty="0" smtClean="0"/>
              <a:t>When user moves to a coverage area of a new edge server and registers same service request, the service container used earlier is instantiated and state migration of user data needs to be carried out.</a:t>
            </a:r>
          </a:p>
          <a:p>
            <a:r>
              <a:rPr lang="en-US" dirty="0" smtClean="0"/>
              <a:t>In </a:t>
            </a:r>
            <a:r>
              <a:rPr lang="en-US" dirty="0" err="1" smtClean="0"/>
              <a:t>microservice</a:t>
            </a:r>
            <a:r>
              <a:rPr lang="en-US" dirty="0" smtClean="0"/>
              <a:t> architecture, application is split into a set of small independent interacting </a:t>
            </a:r>
            <a:r>
              <a:rPr lang="en-US" dirty="0" err="1" smtClean="0"/>
              <a:t>microservices</a:t>
            </a:r>
            <a:r>
              <a:rPr lang="en-US" dirty="0" smtClean="0"/>
              <a:t> which has inter dependencies.</a:t>
            </a:r>
          </a:p>
          <a:p>
            <a:r>
              <a:rPr lang="en-US" dirty="0" err="1" smtClean="0"/>
              <a:t>Microservice</a:t>
            </a:r>
            <a:r>
              <a:rPr lang="en-US" dirty="0" smtClean="0"/>
              <a:t> based applications are represented as DAG’s. </a:t>
            </a:r>
          </a:p>
          <a:p>
            <a:pPr>
              <a:buNone/>
            </a:pPr>
            <a:endParaRPr lang="en-US" dirty="0" smtClean="0"/>
          </a:p>
          <a:p>
            <a:pPr>
              <a:buNone/>
            </a:pPr>
            <a:endParaRPr lang="en-US" dirty="0"/>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Our proposal uses RL exploration-exploitation setup, that incrementally learns the most promising strategy for provisioning the constituent </a:t>
            </a:r>
            <a:r>
              <a:rPr lang="en-US" dirty="0" err="1" smtClean="0"/>
              <a:t>microservices</a:t>
            </a:r>
            <a:r>
              <a:rPr lang="en-US" dirty="0" smtClean="0"/>
              <a:t>.</a:t>
            </a:r>
          </a:p>
          <a:p>
            <a:r>
              <a:rPr lang="en-US" dirty="0" smtClean="0"/>
              <a:t>Pre-fetch and pre-provision </a:t>
            </a:r>
            <a:r>
              <a:rPr lang="en-US" dirty="0" err="1" smtClean="0"/>
              <a:t>microservices</a:t>
            </a:r>
            <a:r>
              <a:rPr lang="en-US" dirty="0" smtClean="0"/>
              <a:t> provides better latency requirements in MEC which outperforms traditional reactive placement strategies.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Motivation Example</a:t>
            </a:r>
            <a:endParaRPr lang="en-US" dirty="0">
              <a:latin typeface="Algerian" pitchFamily="82" charset="0"/>
            </a:endParaRPr>
          </a:p>
        </p:txBody>
      </p:sp>
      <p:pic>
        <p:nvPicPr>
          <p:cNvPr id="4" name="Content Placeholder 3" descr="motivation example.JPG"/>
          <p:cNvPicPr>
            <a:picLocks noGrp="1" noChangeAspect="1"/>
          </p:cNvPicPr>
          <p:nvPr>
            <p:ph idx="1"/>
          </p:nvPr>
        </p:nvPicPr>
        <p:blipFill>
          <a:blip r:embed="rId2"/>
          <a:stretch>
            <a:fillRect/>
          </a:stretch>
        </p:blipFill>
        <p:spPr>
          <a:xfrm>
            <a:off x="857225" y="1739106"/>
            <a:ext cx="7358114" cy="447597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    When </a:t>
            </a:r>
            <a:r>
              <a:rPr lang="en-US" dirty="0"/>
              <a:t>a user invokes a </a:t>
            </a:r>
            <a:r>
              <a:rPr lang="en-US" dirty="0" err="1"/>
              <a:t>microservice</a:t>
            </a:r>
            <a:r>
              <a:rPr lang="en-US" dirty="0"/>
              <a:t>, </a:t>
            </a:r>
            <a:r>
              <a:rPr lang="en-US" dirty="0" smtClean="0"/>
              <a:t>the container </a:t>
            </a:r>
            <a:r>
              <a:rPr lang="en-US" dirty="0"/>
              <a:t>corresponding to the </a:t>
            </a:r>
            <a:r>
              <a:rPr lang="en-US" dirty="0" err="1"/>
              <a:t>microservice</a:t>
            </a:r>
            <a:r>
              <a:rPr lang="en-US" dirty="0"/>
              <a:t> has to </a:t>
            </a:r>
            <a:r>
              <a:rPr lang="en-US" dirty="0" smtClean="0"/>
              <a:t>be deployed </a:t>
            </a:r>
            <a:r>
              <a:rPr lang="en-US" dirty="0"/>
              <a:t>on an edge server if the container is not already </a:t>
            </a:r>
            <a:r>
              <a:rPr lang="en-US" dirty="0" smtClean="0"/>
              <a:t>present. On </a:t>
            </a:r>
            <a:r>
              <a:rPr lang="en-US" dirty="0"/>
              <a:t>the other hand, if the container corresponding to the </a:t>
            </a:r>
            <a:r>
              <a:rPr lang="en-US" dirty="0" err="1"/>
              <a:t>microservice</a:t>
            </a:r>
            <a:r>
              <a:rPr lang="en-US" dirty="0"/>
              <a:t> </a:t>
            </a:r>
            <a:r>
              <a:rPr lang="en-US" dirty="0" smtClean="0"/>
              <a:t>already exists </a:t>
            </a:r>
            <a:r>
              <a:rPr lang="en-US" dirty="0"/>
              <a:t>on the edge server, a new task is spawned out of the existing container</a:t>
            </a:r>
            <a:r>
              <a:rPr lang="en-US" dirty="0" smtClean="0"/>
              <a:t>.</a:t>
            </a:r>
            <a:r>
              <a:rPr lang="en-US" dirty="0"/>
              <a:t> </a:t>
            </a:r>
            <a:r>
              <a:rPr lang="en-US" dirty="0" smtClean="0"/>
              <a:t>On </a:t>
            </a:r>
            <a:r>
              <a:rPr lang="en-US" dirty="0"/>
              <a:t>the other hand, a state-aware migration has to be </a:t>
            </a:r>
            <a:r>
              <a:rPr lang="en-US" dirty="0" smtClean="0"/>
              <a:t>performed when </a:t>
            </a:r>
            <a:r>
              <a:rPr lang="en-US" dirty="0"/>
              <a:t>an user actively using a </a:t>
            </a:r>
            <a:r>
              <a:rPr lang="en-US" dirty="0" err="1"/>
              <a:t>microservice</a:t>
            </a:r>
            <a:r>
              <a:rPr lang="en-US" dirty="0"/>
              <a:t> moves out of the service area of the server where </a:t>
            </a:r>
            <a:r>
              <a:rPr lang="en-US" dirty="0" smtClean="0"/>
              <a:t>it is hosted.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Parameter assumption</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t>Initialize a container – 25ms</a:t>
            </a:r>
          </a:p>
          <a:p>
            <a:r>
              <a:rPr lang="en-US" dirty="0" smtClean="0"/>
              <a:t>create </a:t>
            </a:r>
            <a:r>
              <a:rPr lang="en-US" dirty="0"/>
              <a:t>a new task in an already existing </a:t>
            </a:r>
            <a:r>
              <a:rPr lang="en-US" dirty="0" smtClean="0"/>
              <a:t>container – 10ms</a:t>
            </a:r>
            <a:endParaRPr lang="en-US" dirty="0"/>
          </a:p>
          <a:p>
            <a:r>
              <a:rPr lang="en-US" dirty="0" smtClean="0"/>
              <a:t>to perform a state-aware </a:t>
            </a:r>
            <a:r>
              <a:rPr lang="en-US" dirty="0"/>
              <a:t>migration of a container from one server to </a:t>
            </a:r>
            <a:r>
              <a:rPr lang="en-US" dirty="0" smtClean="0"/>
              <a:t>another- 30ms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On-demand Placement of </a:t>
            </a:r>
            <a:r>
              <a:rPr lang="en-US" dirty="0" err="1">
                <a:latin typeface="Algerian" pitchFamily="82" charset="0"/>
              </a:rPr>
              <a:t>Microservices</a:t>
            </a:r>
            <a:endParaRPr lang="en-US" dirty="0">
              <a:latin typeface="Algerian" pitchFamily="82" charset="0"/>
            </a:endParaRPr>
          </a:p>
        </p:txBody>
      </p:sp>
      <p:pic>
        <p:nvPicPr>
          <p:cNvPr id="4" name="Content Placeholder 3" descr="on demand plcement table.JPG"/>
          <p:cNvPicPr>
            <a:picLocks noGrp="1" noChangeAspect="1"/>
          </p:cNvPicPr>
          <p:nvPr>
            <p:ph idx="1"/>
          </p:nvPr>
        </p:nvPicPr>
        <p:blipFill>
          <a:blip r:embed="rId2"/>
          <a:stretch>
            <a:fillRect/>
          </a:stretch>
        </p:blipFill>
        <p:spPr>
          <a:xfrm>
            <a:off x="1019175" y="1739106"/>
            <a:ext cx="7105650" cy="461885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TotalTime>
  <Words>1899</Words>
  <Application>Microsoft Office PowerPoint</Application>
  <PresentationFormat>On-screen Show (4:3)</PresentationFormat>
  <Paragraphs>94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Microservice Placement and Migration for Multi-Access Edge Computing: A Proactive Approach</vt:lpstr>
      <vt:lpstr>Abstract</vt:lpstr>
      <vt:lpstr>Introduction</vt:lpstr>
      <vt:lpstr>Slide 4</vt:lpstr>
      <vt:lpstr>Slide 5</vt:lpstr>
      <vt:lpstr>Motivation Example</vt:lpstr>
      <vt:lpstr>Slide 7</vt:lpstr>
      <vt:lpstr>Parameter assumption</vt:lpstr>
      <vt:lpstr>On-demand Placement of Microservices</vt:lpstr>
      <vt:lpstr>Proactive placement of microservices</vt:lpstr>
      <vt:lpstr>Proactive prefetching and migration of microservices</vt:lpstr>
      <vt:lpstr>Slide 12</vt:lpstr>
      <vt:lpstr>Formal Model</vt:lpstr>
      <vt:lpstr>Slide 14</vt:lpstr>
      <vt:lpstr>Choice of our policy agent</vt:lpstr>
      <vt:lpstr>State Representation of MDP</vt:lpstr>
      <vt:lpstr>Transition representation of MDP</vt:lpstr>
      <vt:lpstr>Migration of microservices</vt:lpstr>
      <vt:lpstr>Reinforcement learning solution</vt:lpstr>
      <vt:lpstr>Equations</vt:lpstr>
      <vt:lpstr>Slide 21</vt:lpstr>
      <vt:lpstr>continuation</vt:lpstr>
      <vt:lpstr>Algorithm explanation</vt:lpstr>
      <vt:lpstr>Experimental setup</vt:lpstr>
      <vt:lpstr>Slide 25</vt:lpstr>
      <vt:lpstr>results</vt:lpstr>
      <vt:lpstr>Some other observations</vt:lpstr>
      <vt:lpstr>Related work</vt:lpstr>
      <vt:lpstr>conclusion</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Win10</dc:creator>
  <cp:lastModifiedBy>Win10</cp:lastModifiedBy>
  <cp:revision>162</cp:revision>
  <dcterms:created xsi:type="dcterms:W3CDTF">2022-02-07T03:17:09Z</dcterms:created>
  <dcterms:modified xsi:type="dcterms:W3CDTF">2022-02-10T16:03:46Z</dcterms:modified>
</cp:coreProperties>
</file>