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2"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1B99E6-6F5B-4888-BD27-ECD54FB4E42D}"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B99E6-6F5B-4888-BD27-ECD54FB4E42D}"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B99E6-6F5B-4888-BD27-ECD54FB4E42D}"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B99E6-6F5B-4888-BD27-ECD54FB4E42D}"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B99E6-6F5B-4888-BD27-ECD54FB4E42D}"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1B99E6-6F5B-4888-BD27-ECD54FB4E42D}"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1B99E6-6F5B-4888-BD27-ECD54FB4E42D}"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1B99E6-6F5B-4888-BD27-ECD54FB4E42D}"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B99E6-6F5B-4888-BD27-ECD54FB4E42D}"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B99E6-6F5B-4888-BD27-ECD54FB4E42D}"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B99E6-6F5B-4888-BD27-ECD54FB4E42D}"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88BB9-9F37-4D6C-9E31-4EC50445A3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9E6-6F5B-4888-BD27-ECD54FB4E42D}" type="datetimeFigureOut">
              <a:rPr lang="en-US" smtClean="0"/>
              <a:pPr/>
              <a:t>3/11/2022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88BB9-9F37-4D6C-9E31-4EC50445A3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Migration-aware Network Services with Edge Computing </a:t>
            </a:r>
            <a:endParaRPr lang="en-US" dirty="0"/>
          </a:p>
        </p:txBody>
      </p:sp>
      <p:sp>
        <p:nvSpPr>
          <p:cNvPr id="3" name="Subtitle 2"/>
          <p:cNvSpPr>
            <a:spLocks noGrp="1"/>
          </p:cNvSpPr>
          <p:nvPr>
            <p:ph type="subTitle" idx="1"/>
          </p:nvPr>
        </p:nvSpPr>
        <p:spPr/>
        <p:txBody>
          <a:bodyPr/>
          <a:lstStyle/>
          <a:p>
            <a:endParaRPr lang="en-US" dirty="0" smtClean="0"/>
          </a:p>
          <a:p>
            <a:r>
              <a:rPr lang="en-US" dirty="0" smtClean="0"/>
              <a:t>Presented by</a:t>
            </a:r>
          </a:p>
          <a:p>
            <a:r>
              <a:rPr lang="en-US" dirty="0" err="1" smtClean="0"/>
              <a:t>Sreyashi</a:t>
            </a:r>
            <a:r>
              <a:rPr lang="en-US" dirty="0" smtClean="0"/>
              <a:t> </a:t>
            </a:r>
            <a:r>
              <a:rPr lang="en-US" dirty="0" err="1" smtClean="0"/>
              <a:t>Mukherjee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Majority of work focused on the cost of service migration and the </a:t>
            </a:r>
            <a:r>
              <a:rPr lang="en-US" dirty="0" err="1" smtClean="0"/>
              <a:t>QoS</a:t>
            </a:r>
            <a:r>
              <a:rPr lang="en-US" dirty="0" smtClean="0"/>
              <a:t> enhancement achieved after carrying out the migration procedure. Such problem has been solved with MDP.</a:t>
            </a:r>
          </a:p>
          <a:p>
            <a:pPr>
              <a:buNone/>
            </a:pPr>
            <a:r>
              <a:rPr lang="en-US" dirty="0" smtClean="0"/>
              <a:t>Some of the works were based on the following-</a:t>
            </a:r>
          </a:p>
          <a:p>
            <a:r>
              <a:rPr lang="en-US" dirty="0" smtClean="0"/>
              <a:t>One-dimensional MDP</a:t>
            </a:r>
          </a:p>
          <a:p>
            <a:r>
              <a:rPr lang="en-US" dirty="0" smtClean="0"/>
              <a:t>Two-dimensional MDP</a:t>
            </a:r>
          </a:p>
          <a:p>
            <a:r>
              <a:rPr lang="en-US" dirty="0" smtClean="0"/>
              <a:t>Look-ahead time window</a:t>
            </a:r>
          </a:p>
          <a:p>
            <a:r>
              <a:rPr lang="en-US" dirty="0" smtClean="0"/>
              <a:t>Follow me edge</a:t>
            </a:r>
          </a:p>
          <a:p>
            <a:r>
              <a:rPr lang="en-US" dirty="0" err="1" smtClean="0"/>
              <a:t>Lyapunov</a:t>
            </a:r>
            <a:r>
              <a:rPr lang="en-US" dirty="0" smtClean="0"/>
              <a:t> optimization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normAutofit fontScale="92500"/>
          </a:bodyPr>
          <a:lstStyle/>
          <a:p>
            <a:r>
              <a:rPr lang="en-US" u="sng" dirty="0" smtClean="0"/>
              <a:t>Backhaul Network</a:t>
            </a:r>
          </a:p>
          <a:p>
            <a:pPr>
              <a:buNone/>
            </a:pPr>
            <a:r>
              <a:rPr lang="en-US" dirty="0" smtClean="0"/>
              <a:t>A group of MEC Servers form a MEC system.MEC servers are placed in the macro BS. Multiple PON’s </a:t>
            </a:r>
            <a:r>
              <a:rPr lang="en-US" dirty="0" err="1" smtClean="0"/>
              <a:t>emantating</a:t>
            </a:r>
            <a:r>
              <a:rPr lang="en-US" dirty="0" smtClean="0"/>
              <a:t> from a controller provides connection to a network of MEC servers  where the controller node is located at the center of the city. The controller is responsible for providing allocation information to all MEC servers. It also supervises the service migrations.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u="sng" dirty="0" smtClean="0"/>
              <a:t>User traffic model and user location</a:t>
            </a:r>
          </a:p>
          <a:p>
            <a:pPr>
              <a:buNone/>
            </a:pPr>
            <a:r>
              <a:rPr lang="en-US" dirty="0" smtClean="0"/>
              <a:t>MA users have average arrival rate of </a:t>
            </a:r>
            <a:r>
              <a:rPr lang="el-GR" b="1" dirty="0" smtClean="0"/>
              <a:t>λ</a:t>
            </a:r>
            <a:r>
              <a:rPr lang="en-US" b="1" baseline="-25000" dirty="0" smtClean="0"/>
              <a:t>MA </a:t>
            </a:r>
          </a:p>
          <a:p>
            <a:pPr>
              <a:buNone/>
            </a:pPr>
            <a:r>
              <a:rPr lang="en-US" dirty="0" smtClean="0"/>
              <a:t>Users/sec and average holding time of </a:t>
            </a:r>
            <a:r>
              <a:rPr lang="en-US" b="1" dirty="0" smtClean="0"/>
              <a:t>H</a:t>
            </a:r>
            <a:r>
              <a:rPr lang="en-US" b="1" baseline="-25000" dirty="0" smtClean="0"/>
              <a:t>MA </a:t>
            </a:r>
            <a:r>
              <a:rPr lang="en-US" dirty="0" smtClean="0"/>
              <a:t>sec.</a:t>
            </a:r>
          </a:p>
          <a:p>
            <a:pPr>
              <a:buNone/>
            </a:pPr>
            <a:r>
              <a:rPr lang="en-US" dirty="0" smtClean="0"/>
              <a:t>OH users have average arrival rate of </a:t>
            </a:r>
            <a:r>
              <a:rPr lang="el-GR" b="1" dirty="0" smtClean="0"/>
              <a:t>λ</a:t>
            </a:r>
            <a:r>
              <a:rPr lang="en-US" b="1" baseline="-25000" dirty="0" smtClean="0"/>
              <a:t>OH </a:t>
            </a:r>
          </a:p>
          <a:p>
            <a:pPr>
              <a:buNone/>
            </a:pPr>
            <a:r>
              <a:rPr lang="en-US" dirty="0" smtClean="0"/>
              <a:t>Users/sec and average holding time of </a:t>
            </a:r>
            <a:r>
              <a:rPr lang="en-US" b="1" dirty="0" smtClean="0"/>
              <a:t>H</a:t>
            </a:r>
            <a:r>
              <a:rPr lang="en-US" b="1" baseline="-25000" dirty="0" smtClean="0"/>
              <a:t>OH </a:t>
            </a:r>
            <a:r>
              <a:rPr lang="en-US" dirty="0" smtClean="0"/>
              <a:t>sec.</a:t>
            </a:r>
          </a:p>
          <a:p>
            <a:pPr>
              <a:buNone/>
            </a:pPr>
            <a:r>
              <a:rPr lang="en-US" dirty="0" smtClean="0"/>
              <a:t>To determine the group size of OH users we use Poisson mean of </a:t>
            </a:r>
            <a:r>
              <a:rPr lang="el-GR" b="1" dirty="0" smtClean="0"/>
              <a:t>Λ</a:t>
            </a:r>
            <a:r>
              <a:rPr lang="en-US" b="1" baseline="-25000" dirty="0" smtClean="0"/>
              <a:t>OH</a:t>
            </a:r>
          </a:p>
          <a:p>
            <a:pPr>
              <a:buNone/>
            </a:pPr>
            <a:r>
              <a:rPr lang="en-US" dirty="0" smtClean="0"/>
              <a:t>The location of both the users are chosen randomly in the map by uniform distribution.</a:t>
            </a:r>
            <a:endParaRPr lang="en-US" baseline="-25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u="sng" dirty="0" smtClean="0"/>
              <a:t>Servers</a:t>
            </a:r>
          </a:p>
          <a:p>
            <a:pPr>
              <a:buNone/>
            </a:pPr>
            <a:r>
              <a:rPr lang="en-US" dirty="0" smtClean="0"/>
              <a:t>All the servers have equal capabilities in all their processing units so one is preferred over the other.</a:t>
            </a:r>
          </a:p>
          <a:p>
            <a:r>
              <a:rPr lang="en-US" u="sng" dirty="0" smtClean="0"/>
              <a:t>Transmission latencies</a:t>
            </a:r>
          </a:p>
          <a:p>
            <a:pPr>
              <a:buNone/>
            </a:pPr>
            <a:r>
              <a:rPr lang="en-US" dirty="0" smtClean="0"/>
              <a:t>On arrival of new service request we identify the background traffic load on the PON and based on that we determine average transmission delay in the PON uplink.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If there is direct connection between the MEC server and the connecting macro BS then there is no delay otherwise then connection path must traverse through the controller node. As a result it suffers from delay.</a:t>
            </a:r>
          </a:p>
          <a:p>
            <a:r>
              <a:rPr lang="en-US" u="sng" dirty="0" smtClean="0"/>
              <a:t>Service migration messages</a:t>
            </a:r>
          </a:p>
          <a:p>
            <a:pPr>
              <a:buNone/>
            </a:pPr>
            <a:r>
              <a:rPr lang="en-US" dirty="0" smtClean="0"/>
              <a:t>PON control messages like GRANT,REPORT are exchanged between MEC servers and the controller while performing service migration.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Priority induced service migration minimization(</a:t>
            </a:r>
            <a:r>
              <a:rPr lang="en-US" dirty="0" err="1" smtClean="0"/>
              <a:t>PrISMM</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Objective- To minimize mobility based migration. </a:t>
            </a:r>
          </a:p>
          <a:p>
            <a:r>
              <a:rPr lang="en-US" dirty="0" smtClean="0"/>
              <a:t>Once we identify the suitable MEC server for executing the service requests  from the MA users, we can proceed with the allocation of low priority OH users in such a way that enough MEC server resources are reserved for MA users.</a:t>
            </a:r>
          </a:p>
          <a:p>
            <a:r>
              <a:rPr lang="en-US" dirty="0" smtClean="0"/>
              <a:t>We employ LA to determine precise quantity of server resource that need to be reserved for the MA users depending upon the </a:t>
            </a:r>
            <a:r>
              <a:rPr lang="en-US" smtClean="0"/>
              <a:t>load imposed.</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Markov decision process based Allocation of the MA users</a:t>
            </a:r>
            <a:endParaRPr lang="en-US" dirty="0"/>
          </a:p>
        </p:txBody>
      </p:sp>
      <p:sp>
        <p:nvSpPr>
          <p:cNvPr id="3" name="Content Placeholder 2"/>
          <p:cNvSpPr>
            <a:spLocks noGrp="1"/>
          </p:cNvSpPr>
          <p:nvPr>
            <p:ph idx="1"/>
          </p:nvPr>
        </p:nvSpPr>
        <p:spPr/>
        <p:txBody>
          <a:bodyPr/>
          <a:lstStyle/>
          <a:p>
            <a:pPr>
              <a:buNone/>
            </a:pPr>
            <a:r>
              <a:rPr lang="en-US" dirty="0" smtClean="0"/>
              <a:t>MDP is a optimization technique used for allocation of the MA users. Allocation of one MDP user is independent of another MA user. We design the rewards for the MDP by including the service migration penalty. Thus we can choose the MEC servers that may reduce the mobility based service migration of the MA users so that migration of lower priority services are reduced.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MDP 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Inputs</a:t>
            </a:r>
          </a:p>
          <a:p>
            <a:r>
              <a:rPr lang="en-US" dirty="0" smtClean="0"/>
              <a:t>States</a:t>
            </a:r>
          </a:p>
          <a:p>
            <a:pPr marL="514350" indent="-514350"/>
            <a:r>
              <a:rPr lang="en-US" dirty="0" smtClean="0"/>
              <a:t>Actions – </a:t>
            </a:r>
          </a:p>
          <a:p>
            <a:pPr marL="514350" indent="-514350">
              <a:buNone/>
            </a:pPr>
            <a:r>
              <a:rPr lang="en-US" dirty="0" smtClean="0"/>
              <a:t>              From </a:t>
            </a:r>
            <a:r>
              <a:rPr lang="en-US" dirty="0" err="1" smtClean="0"/>
              <a:t>initialisation</a:t>
            </a:r>
            <a:r>
              <a:rPr lang="en-US" dirty="0" smtClean="0"/>
              <a:t> state</a:t>
            </a:r>
          </a:p>
          <a:p>
            <a:pPr marL="514350" indent="-514350">
              <a:buNone/>
            </a:pPr>
            <a:r>
              <a:rPr lang="en-US" dirty="0" smtClean="0"/>
              <a:t>              From termination state</a:t>
            </a:r>
          </a:p>
          <a:p>
            <a:pPr marL="514350" indent="-514350">
              <a:buNone/>
            </a:pPr>
            <a:r>
              <a:rPr lang="en-US" dirty="0" smtClean="0"/>
              <a:t>              From any other state  </a:t>
            </a:r>
          </a:p>
          <a:p>
            <a:r>
              <a:rPr lang="en-US" dirty="0" smtClean="0"/>
              <a:t>Rewards</a:t>
            </a:r>
          </a:p>
          <a:p>
            <a:r>
              <a:rPr lang="en-US" dirty="0" smtClean="0"/>
              <a:t>Transition probability</a:t>
            </a:r>
          </a:p>
          <a:p>
            <a:r>
              <a:rPr lang="en-US" dirty="0" smtClean="0"/>
              <a:t>Solving the MDP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used in MDP</a:t>
            </a:r>
            <a:endParaRPr lang="en-US" dirty="0"/>
          </a:p>
        </p:txBody>
      </p:sp>
      <p:pic>
        <p:nvPicPr>
          <p:cNvPr id="4" name="Content Placeholder 3" descr="notation table.PNG"/>
          <p:cNvPicPr>
            <a:picLocks noGrp="1" noChangeAspect="1"/>
          </p:cNvPicPr>
          <p:nvPr>
            <p:ph idx="1"/>
          </p:nvPr>
        </p:nvPicPr>
        <p:blipFill>
          <a:blip r:embed="rId2"/>
          <a:stretch>
            <a:fillRect/>
          </a:stretch>
        </p:blipFill>
        <p:spPr>
          <a:xfrm>
            <a:off x="1500166" y="1928802"/>
            <a:ext cx="6000792" cy="4143404"/>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termination criteria</a:t>
            </a:r>
            <a:endParaRPr lang="en-US" dirty="0"/>
          </a:p>
        </p:txBody>
      </p:sp>
      <p:sp>
        <p:nvSpPr>
          <p:cNvPr id="3" name="Content Placeholder 2"/>
          <p:cNvSpPr>
            <a:spLocks noGrp="1"/>
          </p:cNvSpPr>
          <p:nvPr>
            <p:ph idx="1"/>
          </p:nvPr>
        </p:nvSpPr>
        <p:spPr/>
        <p:txBody>
          <a:bodyPr/>
          <a:lstStyle/>
          <a:p>
            <a:r>
              <a:rPr lang="en-US" dirty="0" smtClean="0"/>
              <a:t>MA user cannot be accommodated in the system, then process directly moves from </a:t>
            </a:r>
            <a:r>
              <a:rPr lang="en-US" dirty="0" err="1" smtClean="0"/>
              <a:t>initialisation</a:t>
            </a:r>
            <a:r>
              <a:rPr lang="en-US" dirty="0" smtClean="0"/>
              <a:t> state to termination state.</a:t>
            </a:r>
          </a:p>
          <a:p>
            <a:r>
              <a:rPr lang="en-US" dirty="0" smtClean="0"/>
              <a:t>Migrated MA user may not be accommodated and servicing MEC server no longer satisfies delay criteria.</a:t>
            </a:r>
          </a:p>
          <a:p>
            <a:r>
              <a:rPr lang="en-US" dirty="0" smtClean="0"/>
              <a:t>MA user has reached its destination.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Edge Computing </a:t>
            </a:r>
            <a:endParaRPr lang="en-US" dirty="0"/>
          </a:p>
        </p:txBody>
      </p:sp>
      <p:sp>
        <p:nvSpPr>
          <p:cNvPr id="3" name="Content Placeholder 2"/>
          <p:cNvSpPr>
            <a:spLocks noGrp="1"/>
          </p:cNvSpPr>
          <p:nvPr>
            <p:ph idx="1"/>
          </p:nvPr>
        </p:nvSpPr>
        <p:spPr/>
        <p:txBody>
          <a:bodyPr/>
          <a:lstStyle/>
          <a:p>
            <a:r>
              <a:rPr lang="en-US" dirty="0" smtClean="0"/>
              <a:t>Is a distributed computing paradigm that brings computation and data storage closer to the sources of data.</a:t>
            </a:r>
          </a:p>
          <a:p>
            <a:r>
              <a:rPr lang="en-US" dirty="0" smtClean="0"/>
              <a:t>Improves response time</a:t>
            </a:r>
          </a:p>
          <a:p>
            <a:r>
              <a:rPr lang="en-US" dirty="0" smtClean="0"/>
              <a:t>Saves bandwidth</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reward calculation criteria</a:t>
            </a:r>
            <a:endParaRPr lang="en-US" dirty="0"/>
          </a:p>
        </p:txBody>
      </p:sp>
      <p:sp>
        <p:nvSpPr>
          <p:cNvPr id="3" name="Content Placeholder 2"/>
          <p:cNvSpPr>
            <a:spLocks noGrp="1"/>
          </p:cNvSpPr>
          <p:nvPr>
            <p:ph idx="1"/>
          </p:nvPr>
        </p:nvSpPr>
        <p:spPr/>
        <p:txBody>
          <a:bodyPr/>
          <a:lstStyle/>
          <a:p>
            <a:r>
              <a:rPr lang="en-US" dirty="0" smtClean="0"/>
              <a:t>Delay requirement of a MA user can be satisfied by MEC server both at MA users current and final position.</a:t>
            </a:r>
          </a:p>
          <a:p>
            <a:r>
              <a:rPr lang="en-US" dirty="0" smtClean="0"/>
              <a:t>MEC server can satisfy delay requirement of the MA user at the MA users current but not final destination.</a:t>
            </a:r>
          </a:p>
          <a:p>
            <a:r>
              <a:rPr lang="en-US" dirty="0" smtClean="0"/>
              <a:t>MEC server cannot satisfy delay requirements at the MA users current location.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Rewards expressed mathematically</a:t>
            </a:r>
            <a:endParaRPr lang="en-US" dirty="0"/>
          </a:p>
        </p:txBody>
      </p:sp>
      <p:pic>
        <p:nvPicPr>
          <p:cNvPr id="4" name="Content Placeholder 3" descr="reward calculaton.PNG"/>
          <p:cNvPicPr>
            <a:picLocks noGrp="1" noChangeAspect="1"/>
          </p:cNvPicPr>
          <p:nvPr>
            <p:ph idx="1"/>
          </p:nvPr>
        </p:nvPicPr>
        <p:blipFill>
          <a:blip r:embed="rId2"/>
          <a:stretch>
            <a:fillRect/>
          </a:stretch>
        </p:blipFill>
        <p:spPr>
          <a:xfrm>
            <a:off x="1285852" y="2214554"/>
            <a:ext cx="5643602" cy="300039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Case 1:- If the migrated server is able to serve both the current location and destination location of the user. In that case there is no need for extra migration.</a:t>
            </a:r>
          </a:p>
          <a:p>
            <a:r>
              <a:rPr lang="en-US" dirty="0" smtClean="0"/>
              <a:t>Case2:- The new server is not able to serve the MA user at its destination hospital but is able to serve at its current location as it is not below the acceptable threshold latency.</a:t>
            </a:r>
          </a:p>
          <a:p>
            <a:r>
              <a:rPr lang="en-US" dirty="0" smtClean="0"/>
              <a:t>Case3:- The new server cannot serve either at the current or destination location of the MA user.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MDP – Value iteration</a:t>
            </a:r>
            <a:endParaRPr lang="en-US" dirty="0"/>
          </a:p>
        </p:txBody>
      </p:sp>
      <p:sp>
        <p:nvSpPr>
          <p:cNvPr id="3" name="Content Placeholder 2"/>
          <p:cNvSpPr>
            <a:spLocks noGrp="1"/>
          </p:cNvSpPr>
          <p:nvPr>
            <p:ph idx="1"/>
          </p:nvPr>
        </p:nvSpPr>
        <p:spPr/>
        <p:txBody>
          <a:bodyPr/>
          <a:lstStyle/>
          <a:p>
            <a:pPr>
              <a:buNone/>
            </a:pPr>
            <a:r>
              <a:rPr lang="en-US" dirty="0" smtClean="0"/>
              <a:t>The optimum solution of the MDP is evaluated using the Bellman equation as follows-</a:t>
            </a:r>
          </a:p>
          <a:p>
            <a:pPr>
              <a:buNone/>
            </a:pPr>
            <a:r>
              <a:rPr lang="en-US" dirty="0" smtClean="0"/>
              <a:t> </a:t>
            </a:r>
            <a:endParaRPr lang="en-US" dirty="0"/>
          </a:p>
        </p:txBody>
      </p:sp>
      <p:pic>
        <p:nvPicPr>
          <p:cNvPr id="4" name="Picture 3" descr="Bellman equation.PNG"/>
          <p:cNvPicPr>
            <a:picLocks noChangeAspect="1"/>
          </p:cNvPicPr>
          <p:nvPr/>
        </p:nvPicPr>
        <p:blipFill>
          <a:blip r:embed="rId2"/>
          <a:stretch>
            <a:fillRect/>
          </a:stretch>
        </p:blipFill>
        <p:spPr>
          <a:xfrm>
            <a:off x="1500166" y="3929066"/>
            <a:ext cx="5715040" cy="100013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 based virtual capacity determination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actions taken by LA is equated to the virtual capacities  </a:t>
            </a:r>
            <a:r>
              <a:rPr lang="en-US" dirty="0" err="1" smtClean="0"/>
              <a:t>C</a:t>
            </a:r>
            <a:r>
              <a:rPr lang="en-US" baseline="-25000" dirty="0" err="1" smtClean="0"/>
              <a:t>j</a:t>
            </a:r>
            <a:r>
              <a:rPr lang="en-US" dirty="0" smtClean="0"/>
              <a:t>.</a:t>
            </a:r>
          </a:p>
          <a:p>
            <a:r>
              <a:rPr lang="en-US" dirty="0" smtClean="0"/>
              <a:t>LA can be independently executed in each MEC server.</a:t>
            </a:r>
          </a:p>
          <a:p>
            <a:r>
              <a:rPr lang="en-US" dirty="0" smtClean="0"/>
              <a:t>The objective of LA is to find the optimum action that needs to be taken when learning entity is in a particular state.</a:t>
            </a:r>
          </a:p>
          <a:p>
            <a:r>
              <a:rPr lang="en-US" dirty="0" smtClean="0"/>
              <a:t>Minimizing priority induced service migration of the lower priority OH users and lowering admission time of the higher priority MA users.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updates</a:t>
            </a:r>
            <a:endParaRPr lang="en-US" dirty="0"/>
          </a:p>
        </p:txBody>
      </p:sp>
      <p:pic>
        <p:nvPicPr>
          <p:cNvPr id="4" name="Content Placeholder 3" descr="probability update.PNG"/>
          <p:cNvPicPr>
            <a:picLocks noGrp="1" noChangeAspect="1"/>
          </p:cNvPicPr>
          <p:nvPr>
            <p:ph idx="1"/>
          </p:nvPr>
        </p:nvPicPr>
        <p:blipFill>
          <a:blip r:embed="rId2"/>
          <a:stretch>
            <a:fillRect/>
          </a:stretch>
        </p:blipFill>
        <p:spPr>
          <a:xfrm>
            <a:off x="1643042" y="2000240"/>
            <a:ext cx="5929354" cy="292895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rewards</a:t>
            </a:r>
            <a:endParaRPr lang="en-US" dirty="0"/>
          </a:p>
        </p:txBody>
      </p:sp>
      <p:pic>
        <p:nvPicPr>
          <p:cNvPr id="4" name="Content Placeholder 3" descr="reward calc 2.PNG"/>
          <p:cNvPicPr>
            <a:picLocks noGrp="1" noChangeAspect="1"/>
          </p:cNvPicPr>
          <p:nvPr>
            <p:ph idx="1"/>
          </p:nvPr>
        </p:nvPicPr>
        <p:blipFill>
          <a:blip r:embed="rId2"/>
          <a:stretch>
            <a:fillRect/>
          </a:stretch>
        </p:blipFill>
        <p:spPr>
          <a:xfrm>
            <a:off x="1571604" y="2500306"/>
            <a:ext cx="5286411" cy="142876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Penalty calculation</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Where ‘a’ is the last virtual capacity and </a:t>
            </a:r>
            <a:r>
              <a:rPr lang="en-US" dirty="0" err="1" smtClean="0"/>
              <a:t>C</a:t>
            </a:r>
            <a:r>
              <a:rPr lang="en-US" baseline="-25000" dirty="0" err="1" smtClean="0"/>
              <a:t>act</a:t>
            </a:r>
            <a:r>
              <a:rPr lang="en-US" dirty="0" smtClean="0"/>
              <a:t> is the service capacity of the server. The min value of P is – </a:t>
            </a:r>
            <a:r>
              <a:rPr lang="en-US" dirty="0" err="1" smtClean="0"/>
              <a:t>C</a:t>
            </a:r>
            <a:r>
              <a:rPr lang="en-US" baseline="-25000" dirty="0" err="1" smtClean="0"/>
              <a:t>act</a:t>
            </a:r>
            <a:r>
              <a:rPr lang="en-US" dirty="0" smtClean="0"/>
              <a:t> and max value is 0. </a:t>
            </a:r>
            <a:endParaRPr lang="en-US" dirty="0"/>
          </a:p>
        </p:txBody>
      </p:sp>
      <p:pic>
        <p:nvPicPr>
          <p:cNvPr id="4" name="Picture 3" descr="penalty.PNG"/>
          <p:cNvPicPr>
            <a:picLocks noChangeAspect="1"/>
          </p:cNvPicPr>
          <p:nvPr/>
        </p:nvPicPr>
        <p:blipFill>
          <a:blip r:embed="rId2"/>
          <a:stretch>
            <a:fillRect/>
          </a:stretch>
        </p:blipFill>
        <p:spPr>
          <a:xfrm>
            <a:off x="2857488" y="2214554"/>
            <a:ext cx="3357585" cy="64294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GAP based allocation of the lower priority services</a:t>
            </a:r>
            <a:endParaRPr lang="en-US" dirty="0"/>
          </a:p>
        </p:txBody>
      </p:sp>
      <p:pic>
        <p:nvPicPr>
          <p:cNvPr id="4" name="Content Placeholder 3" descr="gap.PNG"/>
          <p:cNvPicPr>
            <a:picLocks noGrp="1" noChangeAspect="1"/>
          </p:cNvPicPr>
          <p:nvPr>
            <p:ph idx="1"/>
          </p:nvPr>
        </p:nvPicPr>
        <p:blipFill>
          <a:blip r:embed="rId2"/>
          <a:stretch>
            <a:fillRect/>
          </a:stretch>
        </p:blipFill>
        <p:spPr>
          <a:xfrm>
            <a:off x="1857356" y="2571744"/>
            <a:ext cx="5214974" cy="307183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environment was developed using </a:t>
            </a:r>
            <a:r>
              <a:rPr lang="en-US" dirty="0" err="1" smtClean="0"/>
              <a:t>OMNet</a:t>
            </a:r>
            <a:r>
              <a:rPr lang="en-US" dirty="0" smtClean="0"/>
              <a:t>++ network simulator.</a:t>
            </a:r>
          </a:p>
          <a:p>
            <a:r>
              <a:rPr lang="en-US" dirty="0" smtClean="0"/>
              <a:t>The average arrival rate and average holding time for the OH users were fixed.</a:t>
            </a:r>
          </a:p>
          <a:p>
            <a:r>
              <a:rPr lang="en-US" dirty="0" smtClean="0"/>
              <a:t>Though the average holding time of MA users were fixed but </a:t>
            </a:r>
            <a:r>
              <a:rPr lang="en-US" dirty="0" err="1" smtClean="0"/>
              <a:t>avg</a:t>
            </a:r>
            <a:r>
              <a:rPr lang="en-US" dirty="0" smtClean="0"/>
              <a:t> arrival time was varied.</a:t>
            </a:r>
          </a:p>
          <a:p>
            <a:r>
              <a:rPr lang="en-US" dirty="0" smtClean="0"/>
              <a:t>Positions of the MEC servers were fixed for the entire simulation study.</a:t>
            </a:r>
          </a:p>
          <a:p>
            <a:r>
              <a:rPr lang="en-US" dirty="0" smtClean="0"/>
              <a:t>Central node was placed approximately at the center of the city.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a:t>
            </a:r>
            <a:endParaRPr lang="en-US" dirty="0"/>
          </a:p>
        </p:txBody>
      </p:sp>
      <p:sp>
        <p:nvSpPr>
          <p:cNvPr id="3" name="Content Placeholder 2"/>
          <p:cNvSpPr>
            <a:spLocks noGrp="1"/>
          </p:cNvSpPr>
          <p:nvPr>
            <p:ph idx="1"/>
          </p:nvPr>
        </p:nvSpPr>
        <p:spPr/>
        <p:txBody>
          <a:bodyPr/>
          <a:lstStyle/>
          <a:p>
            <a:r>
              <a:rPr lang="en-US" dirty="0" smtClean="0"/>
              <a:t>Describes the network of physical objects – “things” that are embedded with sensors, </a:t>
            </a:r>
            <a:r>
              <a:rPr lang="en-US" dirty="0" err="1" smtClean="0"/>
              <a:t>softwares</a:t>
            </a:r>
            <a:r>
              <a:rPr lang="en-US" dirty="0" smtClean="0"/>
              <a:t> and other technologies for the purpose of communication with other devices.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PrISMM</a:t>
            </a:r>
            <a:r>
              <a:rPr lang="en-US" dirty="0" smtClean="0"/>
              <a:t> performance evaluation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Average number of relocations per user</a:t>
            </a:r>
          </a:p>
          <a:p>
            <a:pPr marL="514350" indent="-514350">
              <a:buFont typeface="+mj-lt"/>
              <a:buAutoNum type="arabicPeriod"/>
            </a:pPr>
            <a:r>
              <a:rPr lang="en-US" dirty="0" smtClean="0"/>
              <a:t>Overall drop ratio of OH users</a:t>
            </a:r>
          </a:p>
          <a:p>
            <a:pPr marL="514350" indent="-514350">
              <a:buFont typeface="+mj-lt"/>
              <a:buAutoNum type="arabicPeriod"/>
            </a:pPr>
            <a:r>
              <a:rPr lang="en-US" dirty="0" smtClean="0"/>
              <a:t>Mean admission delay for the MA users</a:t>
            </a:r>
          </a:p>
          <a:p>
            <a:pPr marL="514350" indent="-514350">
              <a:buFont typeface="+mj-lt"/>
              <a:buAutoNum type="arabicPeriod"/>
            </a:pPr>
            <a:r>
              <a:rPr lang="en-US" dirty="0" smtClean="0"/>
              <a:t>Overall drop ratio of MA users</a:t>
            </a:r>
          </a:p>
          <a:p>
            <a:pPr marL="514350" indent="-514350">
              <a:buFont typeface="+mj-lt"/>
              <a:buAutoNum type="arabicPeriod"/>
            </a:pPr>
            <a:r>
              <a:rPr lang="en-US" dirty="0" smtClean="0"/>
              <a:t>Average number of relocations per MA use Radio Handover.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cases</a:t>
            </a:r>
            <a:endParaRPr lang="en-US" dirty="0"/>
          </a:p>
        </p:txBody>
      </p:sp>
      <p:sp>
        <p:nvSpPr>
          <p:cNvPr id="3" name="Content Placeholder 2"/>
          <p:cNvSpPr>
            <a:spLocks noGrp="1"/>
          </p:cNvSpPr>
          <p:nvPr>
            <p:ph idx="1"/>
          </p:nvPr>
        </p:nvSpPr>
        <p:spPr/>
        <p:txBody>
          <a:bodyPr/>
          <a:lstStyle/>
          <a:p>
            <a:r>
              <a:rPr lang="en-US" dirty="0" smtClean="0"/>
              <a:t>Never-Migrate</a:t>
            </a:r>
          </a:p>
          <a:p>
            <a:r>
              <a:rPr lang="en-US" dirty="0" smtClean="0"/>
              <a:t>Always –Migrate</a:t>
            </a:r>
          </a:p>
          <a:p>
            <a:r>
              <a:rPr lang="en-US" dirty="0" err="1" smtClean="0"/>
              <a:t>PrISMM-noMDP</a:t>
            </a:r>
            <a:endParaRPr lang="en-US" dirty="0" smtClean="0"/>
          </a:p>
          <a:p>
            <a:r>
              <a:rPr lang="en-US" dirty="0" smtClean="0"/>
              <a:t>Only-MDP</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results.PNG"/>
          <p:cNvPicPr>
            <a:picLocks noGrp="1" noChangeAspect="1"/>
          </p:cNvPicPr>
          <p:nvPr>
            <p:ph idx="1"/>
          </p:nvPr>
        </p:nvPicPr>
        <p:blipFill>
          <a:blip r:embed="rId2"/>
          <a:stretch>
            <a:fillRect/>
          </a:stretch>
        </p:blipFill>
        <p:spPr>
          <a:xfrm>
            <a:off x="714348" y="1600200"/>
            <a:ext cx="7715304" cy="4972072"/>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sult 2.PNG"/>
          <p:cNvPicPr>
            <a:picLocks noGrp="1" noChangeAspect="1"/>
          </p:cNvPicPr>
          <p:nvPr>
            <p:ph idx="1"/>
          </p:nvPr>
        </p:nvPicPr>
        <p:blipFill>
          <a:blip r:embed="rId2"/>
          <a:stretch>
            <a:fillRect/>
          </a:stretch>
        </p:blipFill>
        <p:spPr>
          <a:xfrm>
            <a:off x="1214414" y="2091284"/>
            <a:ext cx="6786610" cy="4123798"/>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PrISMM</a:t>
            </a:r>
            <a:r>
              <a:rPr lang="en-US" dirty="0" smtClean="0"/>
              <a:t> reduces the average number of service migrations of lower priority OH users. </a:t>
            </a:r>
            <a:r>
              <a:rPr lang="en-US" dirty="0" err="1" smtClean="0"/>
              <a:t>PrISMM</a:t>
            </a:r>
            <a:r>
              <a:rPr lang="en-US" dirty="0" smtClean="0"/>
              <a:t> reserves MEC server units for the MA users.</a:t>
            </a:r>
          </a:p>
          <a:p>
            <a:r>
              <a:rPr lang="en-US" dirty="0" smtClean="0"/>
              <a:t>For Always-Migrate scenario it results in highest number of OH user </a:t>
            </a:r>
            <a:r>
              <a:rPr lang="en-US" dirty="0" err="1" smtClean="0"/>
              <a:t>realocation</a:t>
            </a:r>
            <a:r>
              <a:rPr lang="en-US" dirty="0" smtClean="0"/>
              <a:t>.</a:t>
            </a:r>
          </a:p>
          <a:p>
            <a:r>
              <a:rPr lang="en-US" dirty="0" err="1" smtClean="0"/>
              <a:t>PrISMM-noMDP</a:t>
            </a:r>
            <a:r>
              <a:rPr lang="en-US" dirty="0" smtClean="0"/>
              <a:t> does not support MA user service migration and reserves resources for MA users while allocating the OH user.</a:t>
            </a:r>
          </a:p>
          <a:p>
            <a:r>
              <a:rPr lang="en-US" dirty="0" err="1" smtClean="0"/>
              <a:t>PrIsMM</a:t>
            </a:r>
            <a:r>
              <a:rPr lang="en-US" dirty="0" smtClean="0"/>
              <a:t> performs better than other algorithms in variable network loads.</a:t>
            </a:r>
          </a:p>
          <a:p>
            <a:r>
              <a:rPr lang="en-US" dirty="0" smtClean="0"/>
              <a:t>Lowers admission time of high priority service into the MEC server.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Never-Migrate and </a:t>
            </a:r>
            <a:r>
              <a:rPr lang="en-US" dirty="0" err="1" smtClean="0"/>
              <a:t>PrISMM-noMDP</a:t>
            </a:r>
            <a:r>
              <a:rPr lang="en-US" dirty="0" smtClean="0"/>
              <a:t> lead to high MA user drop.</a:t>
            </a:r>
          </a:p>
          <a:p>
            <a:r>
              <a:rPr lang="en-US" dirty="0" smtClean="0"/>
              <a:t>Always-Migrate suffers from highest number of mobility based </a:t>
            </a:r>
            <a:r>
              <a:rPr lang="en-US" dirty="0" err="1" smtClean="0"/>
              <a:t>realocations</a:t>
            </a:r>
            <a:r>
              <a:rPr lang="en-US" dirty="0" smtClean="0"/>
              <a:t> of MA users.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Process 1- There is an MDP per user determining which user will be allocated to which server and when in mobile state where it should migrate. This MDP only runs for high priority users.</a:t>
            </a:r>
          </a:p>
          <a:p>
            <a:r>
              <a:rPr lang="en-US" dirty="0" smtClean="0"/>
              <a:t>Process 2- The number of high priority user and low priority user per server is determined by LA. So here we learn the probabilities of each action and accordingly increase or decrease the reward in the next iteration.</a:t>
            </a:r>
          </a:p>
          <a:p>
            <a:r>
              <a:rPr lang="en-US" dirty="0" smtClean="0"/>
              <a:t>Process 3- Low priority users should be allocated to their nearest server using ILP.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MEC helps in offloading of processing tasks to nodes located close to end </a:t>
            </a:r>
            <a:r>
              <a:rPr lang="en-US" smtClean="0"/>
              <a:t>users in </a:t>
            </a:r>
            <a:r>
              <a:rPr lang="en-US" dirty="0" smtClean="0"/>
              <a:t>order to support high reliability, high capacity and low latency applications. Here we focused on </a:t>
            </a:r>
            <a:r>
              <a:rPr lang="en-US" dirty="0" err="1" smtClean="0"/>
              <a:t>minimizaton</a:t>
            </a:r>
            <a:r>
              <a:rPr lang="en-US" dirty="0" smtClean="0"/>
              <a:t> of migrations when services with different  priorities appear. </a:t>
            </a:r>
            <a:r>
              <a:rPr lang="en-US" dirty="0" err="1" smtClean="0"/>
              <a:t>PrISMM</a:t>
            </a:r>
            <a:r>
              <a:rPr lang="en-US" dirty="0" smtClean="0"/>
              <a:t> reduces the cost considerably. It also reduces the admission time of high priority users and drop percentage for the new incoming users.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MEC(multi access edge computing) has resulted from supporting next generation mobile services which need high capacity, high reliability and low latency. In this paper we focus on minimization of migration events rather than maximization of resource usage. We have used priority induced service migration minimization(</a:t>
            </a:r>
            <a:r>
              <a:rPr lang="en-US" dirty="0" err="1" smtClean="0"/>
              <a:t>PrISMM</a:t>
            </a:r>
            <a:r>
              <a:rPr lang="en-US" dirty="0" smtClean="0"/>
              <a:t>)algorithm which minimizes service migration for both high and low </a:t>
            </a:r>
            <a:r>
              <a:rPr lang="en-US" smtClean="0"/>
              <a:t>priority services.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The idea of MEC servers situated close to the end users was </a:t>
            </a:r>
            <a:r>
              <a:rPr lang="en-US" dirty="0" err="1" smtClean="0"/>
              <a:t>materialised</a:t>
            </a:r>
            <a:r>
              <a:rPr lang="en-US" dirty="0" smtClean="0"/>
              <a:t> in order to process computations and store cached content on behalf of mobile devices. Proximity between the user and server helps in  lowering the delay of communication. Thus MEC is an improvement over cloud computing.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Motivation</a:t>
            </a:r>
            <a:endParaRPr lang="en-US" dirty="0"/>
          </a:p>
        </p:txBody>
      </p:sp>
      <p:sp>
        <p:nvSpPr>
          <p:cNvPr id="3" name="Content Placeholder 2"/>
          <p:cNvSpPr>
            <a:spLocks noGrp="1"/>
          </p:cNvSpPr>
          <p:nvPr>
            <p:ph idx="1"/>
          </p:nvPr>
        </p:nvSpPr>
        <p:spPr/>
        <p:txBody>
          <a:bodyPr>
            <a:normAutofit lnSpcReduction="10000"/>
          </a:bodyPr>
          <a:lstStyle/>
          <a:p>
            <a:pPr marL="514350" indent="-514350">
              <a:buNone/>
            </a:pPr>
            <a:r>
              <a:rPr lang="en-US" dirty="0" smtClean="0"/>
              <a:t>Service migration is triggered in two conditions- </a:t>
            </a:r>
          </a:p>
          <a:p>
            <a:pPr marL="514350" indent="-514350"/>
            <a:r>
              <a:rPr lang="en-US" dirty="0" smtClean="0"/>
              <a:t>mobility</a:t>
            </a:r>
          </a:p>
          <a:p>
            <a:pPr marL="514350" indent="-514350">
              <a:buNone/>
            </a:pPr>
            <a:r>
              <a:rPr lang="en-US" dirty="0" smtClean="0"/>
              <a:t>      Providing a single MEC Server is not sufficient when users are mobile. So they are placed at several locations. A “hand-over” mechanism takes place which is termed as service-migration.</a:t>
            </a:r>
          </a:p>
          <a:p>
            <a:pPr marL="514350" indent="-514350"/>
            <a:r>
              <a:rPr lang="en-US" dirty="0" smtClean="0"/>
              <a:t>when users with different priority are served by the same set of MEC Servers.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Drawbacks-</a:t>
            </a:r>
          </a:p>
          <a:p>
            <a:pPr marL="514350" indent="-514350">
              <a:buFont typeface="+mj-lt"/>
              <a:buAutoNum type="arabicPeriod"/>
            </a:pPr>
            <a:r>
              <a:rPr lang="en-US" dirty="0" smtClean="0"/>
              <a:t>Service might be temporarily stopped.</a:t>
            </a:r>
          </a:p>
          <a:p>
            <a:pPr marL="514350" indent="-514350">
              <a:buFont typeface="+mj-lt"/>
              <a:buAutoNum type="arabicPeriod"/>
            </a:pPr>
            <a:r>
              <a:rPr lang="en-US" dirty="0" smtClean="0"/>
              <a:t>Network links flooded with huge volumes of data.</a:t>
            </a:r>
          </a:p>
          <a:p>
            <a:pPr marL="514350" indent="-514350">
              <a:buNone/>
            </a:pPr>
            <a:r>
              <a:rPr lang="en-US" dirty="0" smtClean="0"/>
              <a:t>Hence our objective should be to minimize number of service migrations of mobile users.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Contributions</a:t>
            </a:r>
            <a:endParaRPr lang="en-US" dirty="0"/>
          </a:p>
        </p:txBody>
      </p:sp>
      <p:sp>
        <p:nvSpPr>
          <p:cNvPr id="3" name="Content Placeholder 2"/>
          <p:cNvSpPr>
            <a:spLocks noGrp="1"/>
          </p:cNvSpPr>
          <p:nvPr>
            <p:ph idx="1"/>
          </p:nvPr>
        </p:nvSpPr>
        <p:spPr/>
        <p:txBody>
          <a:bodyPr/>
          <a:lstStyle/>
          <a:p>
            <a:r>
              <a:rPr lang="en-US" dirty="0" smtClean="0"/>
              <a:t>We consider two kinds of users- high priority mobile users and low priority static users.</a:t>
            </a:r>
          </a:p>
          <a:p>
            <a:r>
              <a:rPr lang="en-US" dirty="0" smtClean="0"/>
              <a:t>We also consider two very important modern day use cases- mobile ambulance(MA) and opera house(OH) users.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PON(Passive optical network)- provides connectivity among MEC Servers.</a:t>
            </a:r>
          </a:p>
          <a:p>
            <a:r>
              <a:rPr lang="en-US" dirty="0" smtClean="0"/>
              <a:t>MDP(Markov Decision Process)- We use MDP for high priority MA users using the already available knowledge about the destination hospital of the MA</a:t>
            </a:r>
          </a:p>
          <a:p>
            <a:r>
              <a:rPr lang="en-US" dirty="0" smtClean="0"/>
              <a:t>LA(learning automata)- reserves sufficient resources for MA users. </a:t>
            </a:r>
          </a:p>
          <a:p>
            <a:r>
              <a:rPr lang="en-US" dirty="0" smtClean="0"/>
              <a:t>GAP(generalized assignment program)- done for low priority OH users.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TotalTime>
  <Words>1586</Words>
  <Application>Microsoft Office PowerPoint</Application>
  <PresentationFormat>On-screen Show (4:3)</PresentationFormat>
  <Paragraphs>135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Migration-aware Network Services with Edge Computing </vt:lpstr>
      <vt:lpstr>What is Edge Computing </vt:lpstr>
      <vt:lpstr>Internet of Things</vt:lpstr>
      <vt:lpstr>Abstract</vt:lpstr>
      <vt:lpstr>Introduction</vt:lpstr>
      <vt:lpstr>A. Motivation</vt:lpstr>
      <vt:lpstr>Continued…</vt:lpstr>
      <vt:lpstr>B. Contributions</vt:lpstr>
      <vt:lpstr>Contributions continued…</vt:lpstr>
      <vt:lpstr>Related Work</vt:lpstr>
      <vt:lpstr>System Model</vt:lpstr>
      <vt:lpstr>Slide 12</vt:lpstr>
      <vt:lpstr>Slide 13</vt:lpstr>
      <vt:lpstr>Slide 14</vt:lpstr>
      <vt:lpstr>Priority induced service migration minimization(PrISMM)</vt:lpstr>
      <vt:lpstr>Markov decision process based Allocation of the MA users</vt:lpstr>
      <vt:lpstr>MDP Process</vt:lpstr>
      <vt:lpstr>Notations used in MDP</vt:lpstr>
      <vt:lpstr>3 termination criteria</vt:lpstr>
      <vt:lpstr>3 reward calculation criteria</vt:lpstr>
      <vt:lpstr>Rewards expressed mathematically</vt:lpstr>
      <vt:lpstr>Explanation</vt:lpstr>
      <vt:lpstr>Solving the MDP – Value iteration</vt:lpstr>
      <vt:lpstr>LA based virtual capacity determination</vt:lpstr>
      <vt:lpstr>Probability updates</vt:lpstr>
      <vt:lpstr>Calculation of rewards</vt:lpstr>
      <vt:lpstr>Penalty calculation</vt:lpstr>
      <vt:lpstr>GAP based allocation of the lower priority services</vt:lpstr>
      <vt:lpstr>Simulation setup</vt:lpstr>
      <vt:lpstr>PrISMM performance evaluation</vt:lpstr>
      <vt:lpstr>Baseline cases</vt:lpstr>
      <vt:lpstr>Results</vt:lpstr>
      <vt:lpstr>Slide 33</vt:lpstr>
      <vt:lpstr>Observations</vt:lpstr>
      <vt:lpstr>Slide 35</vt:lpstr>
      <vt:lpstr>Summary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Migration-aware Network Services with Edge Computing </dc:title>
  <dc:creator>Win10</dc:creator>
  <cp:lastModifiedBy>Win10</cp:lastModifiedBy>
  <cp:revision>153</cp:revision>
  <dcterms:created xsi:type="dcterms:W3CDTF">2022-01-17T03:06:42Z</dcterms:created>
  <dcterms:modified xsi:type="dcterms:W3CDTF">2022-03-11T04:35:20Z</dcterms:modified>
</cp:coreProperties>
</file>