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0739-ADC6-E910-9013-3C4564EC4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4D5E4E-07B1-F01B-A0EC-E8A91632E4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1B2ABF-E32C-E482-4EFF-8C105FDCA96E}"/>
              </a:ext>
            </a:extLst>
          </p:cNvPr>
          <p:cNvSpPr>
            <a:spLocks noGrp="1"/>
          </p:cNvSpPr>
          <p:nvPr>
            <p:ph type="dt" sz="half" idx="10"/>
          </p:nvPr>
        </p:nvSpPr>
        <p:spPr/>
        <p:txBody>
          <a:bodyPr/>
          <a:lstStyle/>
          <a:p>
            <a:fld id="{611CA81B-3F78-4F0B-8489-60612C66471B}" type="datetimeFigureOut">
              <a:rPr lang="en-IN" smtClean="0"/>
              <a:t>17-05-2022</a:t>
            </a:fld>
            <a:endParaRPr lang="en-IN"/>
          </a:p>
        </p:txBody>
      </p:sp>
      <p:sp>
        <p:nvSpPr>
          <p:cNvPr id="5" name="Footer Placeholder 4">
            <a:extLst>
              <a:ext uri="{FF2B5EF4-FFF2-40B4-BE49-F238E27FC236}">
                <a16:creationId xmlns:a16="http://schemas.microsoft.com/office/drawing/2014/main" id="{F0DD897A-AA41-4BCD-A51B-763E88AAB2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F838C3-BF7F-6419-9CA5-DC818233EF58}"/>
              </a:ext>
            </a:extLst>
          </p:cNvPr>
          <p:cNvSpPr>
            <a:spLocks noGrp="1"/>
          </p:cNvSpPr>
          <p:nvPr>
            <p:ph type="sldNum" sz="quarter" idx="12"/>
          </p:nvPr>
        </p:nvSpPr>
        <p:spPr/>
        <p:txBody>
          <a:bodyPr/>
          <a:lstStyle/>
          <a:p>
            <a:fld id="{E27E0A26-A4E7-4E4F-9A6F-83D83288174F}" type="slidenum">
              <a:rPr lang="en-IN" smtClean="0"/>
              <a:t>‹#›</a:t>
            </a:fld>
            <a:endParaRPr lang="en-IN"/>
          </a:p>
        </p:txBody>
      </p:sp>
    </p:spTree>
    <p:extLst>
      <p:ext uri="{BB962C8B-B14F-4D97-AF65-F5344CB8AC3E}">
        <p14:creationId xmlns:p14="http://schemas.microsoft.com/office/powerpoint/2010/main" val="382794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0321-1948-0D0A-A696-8BD6AEDEB0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4D0B24-AB38-6C78-27ED-B3487EF40A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8E84E-45F0-904A-43CF-62E39360AF74}"/>
              </a:ext>
            </a:extLst>
          </p:cNvPr>
          <p:cNvSpPr>
            <a:spLocks noGrp="1"/>
          </p:cNvSpPr>
          <p:nvPr>
            <p:ph type="dt" sz="half" idx="10"/>
          </p:nvPr>
        </p:nvSpPr>
        <p:spPr/>
        <p:txBody>
          <a:bodyPr/>
          <a:lstStyle/>
          <a:p>
            <a:fld id="{611CA81B-3F78-4F0B-8489-60612C66471B}" type="datetimeFigureOut">
              <a:rPr lang="en-IN" smtClean="0"/>
              <a:t>17-05-2022</a:t>
            </a:fld>
            <a:endParaRPr lang="en-IN"/>
          </a:p>
        </p:txBody>
      </p:sp>
      <p:sp>
        <p:nvSpPr>
          <p:cNvPr id="5" name="Footer Placeholder 4">
            <a:extLst>
              <a:ext uri="{FF2B5EF4-FFF2-40B4-BE49-F238E27FC236}">
                <a16:creationId xmlns:a16="http://schemas.microsoft.com/office/drawing/2014/main" id="{232228BB-F7CD-513A-3689-5754F230E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FF8B1-A262-5CB2-4F98-BA808F05B974}"/>
              </a:ext>
            </a:extLst>
          </p:cNvPr>
          <p:cNvSpPr>
            <a:spLocks noGrp="1"/>
          </p:cNvSpPr>
          <p:nvPr>
            <p:ph type="sldNum" sz="quarter" idx="12"/>
          </p:nvPr>
        </p:nvSpPr>
        <p:spPr/>
        <p:txBody>
          <a:bodyPr/>
          <a:lstStyle/>
          <a:p>
            <a:fld id="{E27E0A26-A4E7-4E4F-9A6F-83D83288174F}" type="slidenum">
              <a:rPr lang="en-IN" smtClean="0"/>
              <a:t>‹#›</a:t>
            </a:fld>
            <a:endParaRPr lang="en-IN"/>
          </a:p>
        </p:txBody>
      </p:sp>
    </p:spTree>
    <p:extLst>
      <p:ext uri="{BB962C8B-B14F-4D97-AF65-F5344CB8AC3E}">
        <p14:creationId xmlns:p14="http://schemas.microsoft.com/office/powerpoint/2010/main" val="123710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46E6FB-593C-9C99-6C3E-C8E153DF59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ACFA2B-E34F-0A7B-14A1-7CC0484559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A35F4D-67F0-13FC-31EE-028D07E5F174}"/>
              </a:ext>
            </a:extLst>
          </p:cNvPr>
          <p:cNvSpPr>
            <a:spLocks noGrp="1"/>
          </p:cNvSpPr>
          <p:nvPr>
            <p:ph type="dt" sz="half" idx="10"/>
          </p:nvPr>
        </p:nvSpPr>
        <p:spPr/>
        <p:txBody>
          <a:bodyPr/>
          <a:lstStyle/>
          <a:p>
            <a:fld id="{611CA81B-3F78-4F0B-8489-60612C66471B}" type="datetimeFigureOut">
              <a:rPr lang="en-IN" smtClean="0"/>
              <a:t>17-05-2022</a:t>
            </a:fld>
            <a:endParaRPr lang="en-IN"/>
          </a:p>
        </p:txBody>
      </p:sp>
      <p:sp>
        <p:nvSpPr>
          <p:cNvPr id="5" name="Footer Placeholder 4">
            <a:extLst>
              <a:ext uri="{FF2B5EF4-FFF2-40B4-BE49-F238E27FC236}">
                <a16:creationId xmlns:a16="http://schemas.microsoft.com/office/drawing/2014/main" id="{F6A8D1B7-5D21-1E5E-8F34-573A914B3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F3AAF7-8A36-1A51-B246-2F9505378CD3}"/>
              </a:ext>
            </a:extLst>
          </p:cNvPr>
          <p:cNvSpPr>
            <a:spLocks noGrp="1"/>
          </p:cNvSpPr>
          <p:nvPr>
            <p:ph type="sldNum" sz="quarter" idx="12"/>
          </p:nvPr>
        </p:nvSpPr>
        <p:spPr/>
        <p:txBody>
          <a:bodyPr/>
          <a:lstStyle/>
          <a:p>
            <a:fld id="{E27E0A26-A4E7-4E4F-9A6F-83D83288174F}" type="slidenum">
              <a:rPr lang="en-IN" smtClean="0"/>
              <a:t>‹#›</a:t>
            </a:fld>
            <a:endParaRPr lang="en-IN"/>
          </a:p>
        </p:txBody>
      </p:sp>
    </p:spTree>
    <p:extLst>
      <p:ext uri="{BB962C8B-B14F-4D97-AF65-F5344CB8AC3E}">
        <p14:creationId xmlns:p14="http://schemas.microsoft.com/office/powerpoint/2010/main" val="297727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CC6F-00B6-5994-59DF-BBF1E80C54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18531B-1C7B-B59C-4ECB-BBEB36701B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2E342-769D-EA0C-D1E3-ABB7E9DE59E4}"/>
              </a:ext>
            </a:extLst>
          </p:cNvPr>
          <p:cNvSpPr>
            <a:spLocks noGrp="1"/>
          </p:cNvSpPr>
          <p:nvPr>
            <p:ph type="dt" sz="half" idx="10"/>
          </p:nvPr>
        </p:nvSpPr>
        <p:spPr/>
        <p:txBody>
          <a:bodyPr/>
          <a:lstStyle/>
          <a:p>
            <a:fld id="{611CA81B-3F78-4F0B-8489-60612C66471B}" type="datetimeFigureOut">
              <a:rPr lang="en-IN" smtClean="0"/>
              <a:t>17-05-2022</a:t>
            </a:fld>
            <a:endParaRPr lang="en-IN"/>
          </a:p>
        </p:txBody>
      </p:sp>
      <p:sp>
        <p:nvSpPr>
          <p:cNvPr id="5" name="Footer Placeholder 4">
            <a:extLst>
              <a:ext uri="{FF2B5EF4-FFF2-40B4-BE49-F238E27FC236}">
                <a16:creationId xmlns:a16="http://schemas.microsoft.com/office/drawing/2014/main" id="{C127ED98-D0F5-5DC4-7E56-8EA1302F6C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86E8CE-C7E7-E062-2ED9-6132B68FC3FE}"/>
              </a:ext>
            </a:extLst>
          </p:cNvPr>
          <p:cNvSpPr>
            <a:spLocks noGrp="1"/>
          </p:cNvSpPr>
          <p:nvPr>
            <p:ph type="sldNum" sz="quarter" idx="12"/>
          </p:nvPr>
        </p:nvSpPr>
        <p:spPr/>
        <p:txBody>
          <a:bodyPr/>
          <a:lstStyle/>
          <a:p>
            <a:fld id="{E27E0A26-A4E7-4E4F-9A6F-83D83288174F}" type="slidenum">
              <a:rPr lang="en-IN" smtClean="0"/>
              <a:t>‹#›</a:t>
            </a:fld>
            <a:endParaRPr lang="en-IN"/>
          </a:p>
        </p:txBody>
      </p:sp>
    </p:spTree>
    <p:extLst>
      <p:ext uri="{BB962C8B-B14F-4D97-AF65-F5344CB8AC3E}">
        <p14:creationId xmlns:p14="http://schemas.microsoft.com/office/powerpoint/2010/main" val="2013785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7AE21-63F4-7C46-5B9F-8A1C647677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6F6EBD-C939-ED58-6C03-F7463A9E0A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7CE2AF-F813-07A6-45BD-05C1ED5F16E8}"/>
              </a:ext>
            </a:extLst>
          </p:cNvPr>
          <p:cNvSpPr>
            <a:spLocks noGrp="1"/>
          </p:cNvSpPr>
          <p:nvPr>
            <p:ph type="dt" sz="half" idx="10"/>
          </p:nvPr>
        </p:nvSpPr>
        <p:spPr/>
        <p:txBody>
          <a:bodyPr/>
          <a:lstStyle/>
          <a:p>
            <a:fld id="{611CA81B-3F78-4F0B-8489-60612C66471B}" type="datetimeFigureOut">
              <a:rPr lang="en-IN" smtClean="0"/>
              <a:t>17-05-2022</a:t>
            </a:fld>
            <a:endParaRPr lang="en-IN"/>
          </a:p>
        </p:txBody>
      </p:sp>
      <p:sp>
        <p:nvSpPr>
          <p:cNvPr id="5" name="Footer Placeholder 4">
            <a:extLst>
              <a:ext uri="{FF2B5EF4-FFF2-40B4-BE49-F238E27FC236}">
                <a16:creationId xmlns:a16="http://schemas.microsoft.com/office/drawing/2014/main" id="{F3A0C9A8-5B2F-94A2-8FF9-FFE497F500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1A707-AC5F-91BA-8B8D-1771B3C27AA8}"/>
              </a:ext>
            </a:extLst>
          </p:cNvPr>
          <p:cNvSpPr>
            <a:spLocks noGrp="1"/>
          </p:cNvSpPr>
          <p:nvPr>
            <p:ph type="sldNum" sz="quarter" idx="12"/>
          </p:nvPr>
        </p:nvSpPr>
        <p:spPr/>
        <p:txBody>
          <a:bodyPr/>
          <a:lstStyle/>
          <a:p>
            <a:fld id="{E27E0A26-A4E7-4E4F-9A6F-83D83288174F}" type="slidenum">
              <a:rPr lang="en-IN" smtClean="0"/>
              <a:t>‹#›</a:t>
            </a:fld>
            <a:endParaRPr lang="en-IN"/>
          </a:p>
        </p:txBody>
      </p:sp>
    </p:spTree>
    <p:extLst>
      <p:ext uri="{BB962C8B-B14F-4D97-AF65-F5344CB8AC3E}">
        <p14:creationId xmlns:p14="http://schemas.microsoft.com/office/powerpoint/2010/main" val="104344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D360-DA6E-0D48-36CB-A260579628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7A648C-DF86-8A57-8B25-E8619FCFB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AACE62-83FE-1BDD-2CFF-EB1343EAC6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7086A4-C8D6-29E2-22DB-F3E7D50D9A9A}"/>
              </a:ext>
            </a:extLst>
          </p:cNvPr>
          <p:cNvSpPr>
            <a:spLocks noGrp="1"/>
          </p:cNvSpPr>
          <p:nvPr>
            <p:ph type="dt" sz="half" idx="10"/>
          </p:nvPr>
        </p:nvSpPr>
        <p:spPr/>
        <p:txBody>
          <a:bodyPr/>
          <a:lstStyle/>
          <a:p>
            <a:fld id="{611CA81B-3F78-4F0B-8489-60612C66471B}" type="datetimeFigureOut">
              <a:rPr lang="en-IN" smtClean="0"/>
              <a:t>17-05-2022</a:t>
            </a:fld>
            <a:endParaRPr lang="en-IN"/>
          </a:p>
        </p:txBody>
      </p:sp>
      <p:sp>
        <p:nvSpPr>
          <p:cNvPr id="6" name="Footer Placeholder 5">
            <a:extLst>
              <a:ext uri="{FF2B5EF4-FFF2-40B4-BE49-F238E27FC236}">
                <a16:creationId xmlns:a16="http://schemas.microsoft.com/office/drawing/2014/main" id="{9B31CD54-1935-C8FD-72FC-1F94599468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62EEF-2815-1714-3AEF-898F3AD4EDE6}"/>
              </a:ext>
            </a:extLst>
          </p:cNvPr>
          <p:cNvSpPr>
            <a:spLocks noGrp="1"/>
          </p:cNvSpPr>
          <p:nvPr>
            <p:ph type="sldNum" sz="quarter" idx="12"/>
          </p:nvPr>
        </p:nvSpPr>
        <p:spPr/>
        <p:txBody>
          <a:bodyPr/>
          <a:lstStyle/>
          <a:p>
            <a:fld id="{E27E0A26-A4E7-4E4F-9A6F-83D83288174F}" type="slidenum">
              <a:rPr lang="en-IN" smtClean="0"/>
              <a:t>‹#›</a:t>
            </a:fld>
            <a:endParaRPr lang="en-IN"/>
          </a:p>
        </p:txBody>
      </p:sp>
    </p:spTree>
    <p:extLst>
      <p:ext uri="{BB962C8B-B14F-4D97-AF65-F5344CB8AC3E}">
        <p14:creationId xmlns:p14="http://schemas.microsoft.com/office/powerpoint/2010/main" val="30908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2ABDD-962F-18C3-8A42-DB8ED0668D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BD8866-1FBF-0749-8976-8DA8A6A4C7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B32287-60E7-63B9-A10D-0A74F9807E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1AEBB-D4D8-EDDE-1C41-6C0EBA725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2BBCDA-E260-3F6C-10D4-000C979D7C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91032A-F67C-A374-BDE1-C40D0AAC0CC2}"/>
              </a:ext>
            </a:extLst>
          </p:cNvPr>
          <p:cNvSpPr>
            <a:spLocks noGrp="1"/>
          </p:cNvSpPr>
          <p:nvPr>
            <p:ph type="dt" sz="half" idx="10"/>
          </p:nvPr>
        </p:nvSpPr>
        <p:spPr/>
        <p:txBody>
          <a:bodyPr/>
          <a:lstStyle/>
          <a:p>
            <a:fld id="{611CA81B-3F78-4F0B-8489-60612C66471B}" type="datetimeFigureOut">
              <a:rPr lang="en-IN" smtClean="0"/>
              <a:t>17-05-2022</a:t>
            </a:fld>
            <a:endParaRPr lang="en-IN"/>
          </a:p>
        </p:txBody>
      </p:sp>
      <p:sp>
        <p:nvSpPr>
          <p:cNvPr id="8" name="Footer Placeholder 7">
            <a:extLst>
              <a:ext uri="{FF2B5EF4-FFF2-40B4-BE49-F238E27FC236}">
                <a16:creationId xmlns:a16="http://schemas.microsoft.com/office/drawing/2014/main" id="{1C928F80-6807-9CB4-A2E2-D0C62EC4AB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CE7E98-2676-3662-C550-544E52F88007}"/>
              </a:ext>
            </a:extLst>
          </p:cNvPr>
          <p:cNvSpPr>
            <a:spLocks noGrp="1"/>
          </p:cNvSpPr>
          <p:nvPr>
            <p:ph type="sldNum" sz="quarter" idx="12"/>
          </p:nvPr>
        </p:nvSpPr>
        <p:spPr/>
        <p:txBody>
          <a:bodyPr/>
          <a:lstStyle/>
          <a:p>
            <a:fld id="{E27E0A26-A4E7-4E4F-9A6F-83D83288174F}" type="slidenum">
              <a:rPr lang="en-IN" smtClean="0"/>
              <a:t>‹#›</a:t>
            </a:fld>
            <a:endParaRPr lang="en-IN"/>
          </a:p>
        </p:txBody>
      </p:sp>
    </p:spTree>
    <p:extLst>
      <p:ext uri="{BB962C8B-B14F-4D97-AF65-F5344CB8AC3E}">
        <p14:creationId xmlns:p14="http://schemas.microsoft.com/office/powerpoint/2010/main" val="132653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6EE2-D371-3B23-2EAA-B2C8FF00E5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DB05C4-57E7-2FB4-9711-C9F3243B92F6}"/>
              </a:ext>
            </a:extLst>
          </p:cNvPr>
          <p:cNvSpPr>
            <a:spLocks noGrp="1"/>
          </p:cNvSpPr>
          <p:nvPr>
            <p:ph type="dt" sz="half" idx="10"/>
          </p:nvPr>
        </p:nvSpPr>
        <p:spPr/>
        <p:txBody>
          <a:bodyPr/>
          <a:lstStyle/>
          <a:p>
            <a:fld id="{611CA81B-3F78-4F0B-8489-60612C66471B}" type="datetimeFigureOut">
              <a:rPr lang="en-IN" smtClean="0"/>
              <a:t>17-05-2022</a:t>
            </a:fld>
            <a:endParaRPr lang="en-IN"/>
          </a:p>
        </p:txBody>
      </p:sp>
      <p:sp>
        <p:nvSpPr>
          <p:cNvPr id="4" name="Footer Placeholder 3">
            <a:extLst>
              <a:ext uri="{FF2B5EF4-FFF2-40B4-BE49-F238E27FC236}">
                <a16:creationId xmlns:a16="http://schemas.microsoft.com/office/drawing/2014/main" id="{65BB982B-A418-EFED-4F13-48681E83E7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181B32-5889-1590-340F-49F8B8C6AC24}"/>
              </a:ext>
            </a:extLst>
          </p:cNvPr>
          <p:cNvSpPr>
            <a:spLocks noGrp="1"/>
          </p:cNvSpPr>
          <p:nvPr>
            <p:ph type="sldNum" sz="quarter" idx="12"/>
          </p:nvPr>
        </p:nvSpPr>
        <p:spPr/>
        <p:txBody>
          <a:bodyPr/>
          <a:lstStyle/>
          <a:p>
            <a:fld id="{E27E0A26-A4E7-4E4F-9A6F-83D83288174F}" type="slidenum">
              <a:rPr lang="en-IN" smtClean="0"/>
              <a:t>‹#›</a:t>
            </a:fld>
            <a:endParaRPr lang="en-IN"/>
          </a:p>
        </p:txBody>
      </p:sp>
    </p:spTree>
    <p:extLst>
      <p:ext uri="{BB962C8B-B14F-4D97-AF65-F5344CB8AC3E}">
        <p14:creationId xmlns:p14="http://schemas.microsoft.com/office/powerpoint/2010/main" val="122426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F8F25-F9A9-DB23-52FE-A42EFA5006B6}"/>
              </a:ext>
            </a:extLst>
          </p:cNvPr>
          <p:cNvSpPr>
            <a:spLocks noGrp="1"/>
          </p:cNvSpPr>
          <p:nvPr>
            <p:ph type="dt" sz="half" idx="10"/>
          </p:nvPr>
        </p:nvSpPr>
        <p:spPr/>
        <p:txBody>
          <a:bodyPr/>
          <a:lstStyle/>
          <a:p>
            <a:fld id="{611CA81B-3F78-4F0B-8489-60612C66471B}" type="datetimeFigureOut">
              <a:rPr lang="en-IN" smtClean="0"/>
              <a:t>17-05-2022</a:t>
            </a:fld>
            <a:endParaRPr lang="en-IN"/>
          </a:p>
        </p:txBody>
      </p:sp>
      <p:sp>
        <p:nvSpPr>
          <p:cNvPr id="3" name="Footer Placeholder 2">
            <a:extLst>
              <a:ext uri="{FF2B5EF4-FFF2-40B4-BE49-F238E27FC236}">
                <a16:creationId xmlns:a16="http://schemas.microsoft.com/office/drawing/2014/main" id="{8F547142-1E33-D75F-273E-48C7AC1289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F90E57-E22C-86F5-F05D-75CFFBBE67F0}"/>
              </a:ext>
            </a:extLst>
          </p:cNvPr>
          <p:cNvSpPr>
            <a:spLocks noGrp="1"/>
          </p:cNvSpPr>
          <p:nvPr>
            <p:ph type="sldNum" sz="quarter" idx="12"/>
          </p:nvPr>
        </p:nvSpPr>
        <p:spPr/>
        <p:txBody>
          <a:bodyPr/>
          <a:lstStyle/>
          <a:p>
            <a:fld id="{E27E0A26-A4E7-4E4F-9A6F-83D83288174F}" type="slidenum">
              <a:rPr lang="en-IN" smtClean="0"/>
              <a:t>‹#›</a:t>
            </a:fld>
            <a:endParaRPr lang="en-IN"/>
          </a:p>
        </p:txBody>
      </p:sp>
    </p:spTree>
    <p:extLst>
      <p:ext uri="{BB962C8B-B14F-4D97-AF65-F5344CB8AC3E}">
        <p14:creationId xmlns:p14="http://schemas.microsoft.com/office/powerpoint/2010/main" val="236156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8FEE-3D90-E706-01B1-EC533717F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4FFDFC-4445-83F0-5E43-C807C00A6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4CF1CF-81E5-D82F-7E32-3ACC258CA0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9BEEB-CB90-2ABC-266D-A8C017EE0363}"/>
              </a:ext>
            </a:extLst>
          </p:cNvPr>
          <p:cNvSpPr>
            <a:spLocks noGrp="1"/>
          </p:cNvSpPr>
          <p:nvPr>
            <p:ph type="dt" sz="half" idx="10"/>
          </p:nvPr>
        </p:nvSpPr>
        <p:spPr/>
        <p:txBody>
          <a:bodyPr/>
          <a:lstStyle/>
          <a:p>
            <a:fld id="{611CA81B-3F78-4F0B-8489-60612C66471B}" type="datetimeFigureOut">
              <a:rPr lang="en-IN" smtClean="0"/>
              <a:t>17-05-2022</a:t>
            </a:fld>
            <a:endParaRPr lang="en-IN"/>
          </a:p>
        </p:txBody>
      </p:sp>
      <p:sp>
        <p:nvSpPr>
          <p:cNvPr id="6" name="Footer Placeholder 5">
            <a:extLst>
              <a:ext uri="{FF2B5EF4-FFF2-40B4-BE49-F238E27FC236}">
                <a16:creationId xmlns:a16="http://schemas.microsoft.com/office/drawing/2014/main" id="{027ED931-EEA2-419A-170C-EEB1398115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4D25A2-A890-C4F3-0B69-8CF2DF9FD651}"/>
              </a:ext>
            </a:extLst>
          </p:cNvPr>
          <p:cNvSpPr>
            <a:spLocks noGrp="1"/>
          </p:cNvSpPr>
          <p:nvPr>
            <p:ph type="sldNum" sz="quarter" idx="12"/>
          </p:nvPr>
        </p:nvSpPr>
        <p:spPr/>
        <p:txBody>
          <a:bodyPr/>
          <a:lstStyle/>
          <a:p>
            <a:fld id="{E27E0A26-A4E7-4E4F-9A6F-83D83288174F}" type="slidenum">
              <a:rPr lang="en-IN" smtClean="0"/>
              <a:t>‹#›</a:t>
            </a:fld>
            <a:endParaRPr lang="en-IN"/>
          </a:p>
        </p:txBody>
      </p:sp>
    </p:spTree>
    <p:extLst>
      <p:ext uri="{BB962C8B-B14F-4D97-AF65-F5344CB8AC3E}">
        <p14:creationId xmlns:p14="http://schemas.microsoft.com/office/powerpoint/2010/main" val="97190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8496-9BEB-C337-AB86-DADE046EF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EF593B-213A-B7EF-7C29-6F44C118E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E43CBB-B58E-CAF6-79A8-4CF5F6B38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5F9CE-603D-CA57-E66A-3C63476DA9BD}"/>
              </a:ext>
            </a:extLst>
          </p:cNvPr>
          <p:cNvSpPr>
            <a:spLocks noGrp="1"/>
          </p:cNvSpPr>
          <p:nvPr>
            <p:ph type="dt" sz="half" idx="10"/>
          </p:nvPr>
        </p:nvSpPr>
        <p:spPr/>
        <p:txBody>
          <a:bodyPr/>
          <a:lstStyle/>
          <a:p>
            <a:fld id="{611CA81B-3F78-4F0B-8489-60612C66471B}" type="datetimeFigureOut">
              <a:rPr lang="en-IN" smtClean="0"/>
              <a:t>17-05-2022</a:t>
            </a:fld>
            <a:endParaRPr lang="en-IN"/>
          </a:p>
        </p:txBody>
      </p:sp>
      <p:sp>
        <p:nvSpPr>
          <p:cNvPr id="6" name="Footer Placeholder 5">
            <a:extLst>
              <a:ext uri="{FF2B5EF4-FFF2-40B4-BE49-F238E27FC236}">
                <a16:creationId xmlns:a16="http://schemas.microsoft.com/office/drawing/2014/main" id="{8414CE1C-7B07-4186-E0E4-CA33DCF464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F42AA3-6E7D-C9FC-BE90-0912C2A1908B}"/>
              </a:ext>
            </a:extLst>
          </p:cNvPr>
          <p:cNvSpPr>
            <a:spLocks noGrp="1"/>
          </p:cNvSpPr>
          <p:nvPr>
            <p:ph type="sldNum" sz="quarter" idx="12"/>
          </p:nvPr>
        </p:nvSpPr>
        <p:spPr/>
        <p:txBody>
          <a:bodyPr/>
          <a:lstStyle/>
          <a:p>
            <a:fld id="{E27E0A26-A4E7-4E4F-9A6F-83D83288174F}" type="slidenum">
              <a:rPr lang="en-IN" smtClean="0"/>
              <a:t>‹#›</a:t>
            </a:fld>
            <a:endParaRPr lang="en-IN"/>
          </a:p>
        </p:txBody>
      </p:sp>
    </p:spTree>
    <p:extLst>
      <p:ext uri="{BB962C8B-B14F-4D97-AF65-F5344CB8AC3E}">
        <p14:creationId xmlns:p14="http://schemas.microsoft.com/office/powerpoint/2010/main" val="4260618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EEA723-CE0A-03D0-231C-AE5E5F3315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1185DF-9EFC-2F0D-E132-C191D11A4E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DB71C-6DF8-7D32-A54C-6C891B6D3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1CA81B-3F78-4F0B-8489-60612C66471B}" type="datetimeFigureOut">
              <a:rPr lang="en-IN" smtClean="0"/>
              <a:t>17-05-2022</a:t>
            </a:fld>
            <a:endParaRPr lang="en-IN"/>
          </a:p>
        </p:txBody>
      </p:sp>
      <p:sp>
        <p:nvSpPr>
          <p:cNvPr id="5" name="Footer Placeholder 4">
            <a:extLst>
              <a:ext uri="{FF2B5EF4-FFF2-40B4-BE49-F238E27FC236}">
                <a16:creationId xmlns:a16="http://schemas.microsoft.com/office/drawing/2014/main" id="{ECDB3FE6-3E4B-9E33-6923-254D1D7B5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B4710A-E3E5-3BFB-3756-33A12E646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7E0A26-A4E7-4E4F-9A6F-83D83288174F}" type="slidenum">
              <a:rPr lang="en-IN" smtClean="0"/>
              <a:t>‹#›</a:t>
            </a:fld>
            <a:endParaRPr lang="en-IN"/>
          </a:p>
        </p:txBody>
      </p:sp>
    </p:spTree>
    <p:extLst>
      <p:ext uri="{BB962C8B-B14F-4D97-AF65-F5344CB8AC3E}">
        <p14:creationId xmlns:p14="http://schemas.microsoft.com/office/powerpoint/2010/main" val="1090846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63E6-7B5A-A42B-F9BA-4EDE5DEB2BF7}"/>
              </a:ext>
            </a:extLst>
          </p:cNvPr>
          <p:cNvSpPr>
            <a:spLocks noGrp="1"/>
          </p:cNvSpPr>
          <p:nvPr>
            <p:ph type="ctrTitle"/>
          </p:nvPr>
        </p:nvSpPr>
        <p:spPr>
          <a:xfrm>
            <a:off x="1524000" y="2275681"/>
            <a:ext cx="9144000" cy="2306637"/>
          </a:xfrm>
        </p:spPr>
        <p:txBody>
          <a:bodyPr>
            <a:normAutofit fontScale="90000"/>
          </a:bodyPr>
          <a:lstStyle/>
          <a:p>
            <a:r>
              <a:rPr lang="en-US" b="1" dirty="0"/>
              <a:t>Enhancing Reliability of 5G Communication Services With Guaranteed Delay</a:t>
            </a:r>
            <a:endParaRPr lang="en-IN" b="1" dirty="0"/>
          </a:p>
        </p:txBody>
      </p:sp>
    </p:spTree>
    <p:extLst>
      <p:ext uri="{BB962C8B-B14F-4D97-AF65-F5344CB8AC3E}">
        <p14:creationId xmlns:p14="http://schemas.microsoft.com/office/powerpoint/2010/main" val="1185229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A96C-274C-5019-1AD7-DAB1B2D75BF4}"/>
              </a:ext>
            </a:extLst>
          </p:cNvPr>
          <p:cNvSpPr>
            <a:spLocks noGrp="1"/>
          </p:cNvSpPr>
          <p:nvPr>
            <p:ph type="title"/>
          </p:nvPr>
        </p:nvSpPr>
        <p:spPr/>
        <p:txBody>
          <a:bodyPr/>
          <a:lstStyle/>
          <a:p>
            <a:r>
              <a:rPr lang="en-IN" dirty="0"/>
              <a:t>        </a:t>
            </a:r>
            <a:r>
              <a:rPr lang="en-IN" b="1" dirty="0"/>
              <a:t>An SFC with single dedicated backup</a:t>
            </a:r>
          </a:p>
        </p:txBody>
      </p:sp>
      <p:pic>
        <p:nvPicPr>
          <p:cNvPr id="5" name="Content Placeholder 4">
            <a:extLst>
              <a:ext uri="{FF2B5EF4-FFF2-40B4-BE49-F238E27FC236}">
                <a16:creationId xmlns:a16="http://schemas.microsoft.com/office/drawing/2014/main" id="{E5F11F4F-CBD1-C521-CB0E-7CD32BB0AF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9828" y="2223436"/>
            <a:ext cx="6439300" cy="3407343"/>
          </a:xfrm>
        </p:spPr>
      </p:pic>
    </p:spTree>
    <p:extLst>
      <p:ext uri="{BB962C8B-B14F-4D97-AF65-F5344CB8AC3E}">
        <p14:creationId xmlns:p14="http://schemas.microsoft.com/office/powerpoint/2010/main" val="324031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A8BC-01E4-321A-50B7-3544396197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9BD85D-2D79-E703-BE50-E2371FF388CC}"/>
              </a:ext>
            </a:extLst>
          </p:cNvPr>
          <p:cNvSpPr>
            <a:spLocks noGrp="1"/>
          </p:cNvSpPr>
          <p:nvPr>
            <p:ph idx="1"/>
          </p:nvPr>
        </p:nvSpPr>
        <p:spPr/>
        <p:txBody>
          <a:bodyPr/>
          <a:lstStyle/>
          <a:p>
            <a:r>
              <a:rPr lang="en-US" dirty="0"/>
              <a:t>Each VNF is provided with a dedicated</a:t>
            </a:r>
            <a:r>
              <a:rPr lang="en-IN" dirty="0"/>
              <a:t> b number of backups.</a:t>
            </a:r>
          </a:p>
          <a:p>
            <a:r>
              <a:rPr lang="en-US" dirty="0"/>
              <a:t>Now, reliability </a:t>
            </a:r>
            <a:r>
              <a:rPr lang="en-US" dirty="0" err="1"/>
              <a:t>p</a:t>
            </a:r>
            <a:r>
              <a:rPr lang="en-US" baseline="-25000" dirty="0" err="1"/>
              <a:t>v</a:t>
            </a:r>
            <a:r>
              <a:rPr lang="en-US" dirty="0"/>
              <a:t>(b) of each VNF v ∈ V</a:t>
            </a:r>
            <a:r>
              <a:rPr lang="en-US" baseline="-25000" dirty="0"/>
              <a:t>s</a:t>
            </a:r>
            <a:r>
              <a:rPr lang="en-US" dirty="0"/>
              <a:t> can be calculated as</a:t>
            </a:r>
            <a:r>
              <a:rPr lang="en-IN" dirty="0"/>
              <a:t>:-</a:t>
            </a:r>
          </a:p>
          <a:p>
            <a:endParaRPr lang="en-IN" dirty="0"/>
          </a:p>
          <a:p>
            <a:endParaRPr lang="en-IN" dirty="0"/>
          </a:p>
          <a:p>
            <a:endParaRPr lang="en-IN" dirty="0"/>
          </a:p>
          <a:p>
            <a:r>
              <a:rPr lang="en-US" dirty="0"/>
              <a:t>the new reliability of the SFC is:-</a:t>
            </a:r>
          </a:p>
          <a:p>
            <a:endParaRPr lang="en-IN" dirty="0"/>
          </a:p>
          <a:p>
            <a:pPr marL="0" indent="0">
              <a:buNone/>
            </a:pPr>
            <a:endParaRPr lang="en-IN" dirty="0"/>
          </a:p>
        </p:txBody>
      </p:sp>
      <p:pic>
        <p:nvPicPr>
          <p:cNvPr id="5" name="Picture 4">
            <a:extLst>
              <a:ext uri="{FF2B5EF4-FFF2-40B4-BE49-F238E27FC236}">
                <a16:creationId xmlns:a16="http://schemas.microsoft.com/office/drawing/2014/main" id="{4B8328F3-8619-7CE6-ADA5-7E567BAF2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453" y="3127021"/>
            <a:ext cx="5524901" cy="874273"/>
          </a:xfrm>
          <a:prstGeom prst="rect">
            <a:avLst/>
          </a:prstGeom>
        </p:spPr>
      </p:pic>
      <p:pic>
        <p:nvPicPr>
          <p:cNvPr id="7" name="Picture 6">
            <a:extLst>
              <a:ext uri="{FF2B5EF4-FFF2-40B4-BE49-F238E27FC236}">
                <a16:creationId xmlns:a16="http://schemas.microsoft.com/office/drawing/2014/main" id="{F6644514-22A0-8CF2-5228-C9AAF6565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088" y="5034013"/>
            <a:ext cx="4177365" cy="783053"/>
          </a:xfrm>
          <a:prstGeom prst="rect">
            <a:avLst/>
          </a:prstGeom>
        </p:spPr>
      </p:pic>
    </p:spTree>
    <p:extLst>
      <p:ext uri="{BB962C8B-B14F-4D97-AF65-F5344CB8AC3E}">
        <p14:creationId xmlns:p14="http://schemas.microsoft.com/office/powerpoint/2010/main" val="136599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81B9-00DB-AFA9-E6C2-4A309AFFC2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F51F52-58CA-63AA-E613-ED2A3F69B0FD}"/>
              </a:ext>
            </a:extLst>
          </p:cNvPr>
          <p:cNvSpPr>
            <a:spLocks noGrp="1"/>
          </p:cNvSpPr>
          <p:nvPr>
            <p:ph idx="1"/>
          </p:nvPr>
        </p:nvSpPr>
        <p:spPr/>
        <p:txBody>
          <a:bodyPr>
            <a:normAutofit lnSpcReduction="10000"/>
          </a:bodyPr>
          <a:lstStyle/>
          <a:p>
            <a:r>
              <a:rPr lang="en-US" dirty="0"/>
              <a:t>Clearly, </a:t>
            </a:r>
            <a:r>
              <a:rPr lang="en-US" dirty="0" err="1"/>
              <a:t>r</a:t>
            </a:r>
            <a:r>
              <a:rPr lang="en-US" baseline="-25000" dirty="0" err="1"/>
              <a:t>s</a:t>
            </a:r>
            <a:r>
              <a:rPr lang="en-US" dirty="0"/>
              <a:t>(b) &gt; </a:t>
            </a:r>
            <a:r>
              <a:rPr lang="en-US" dirty="0" err="1"/>
              <a:t>r</a:t>
            </a:r>
            <a:r>
              <a:rPr lang="en-US" baseline="-25000" dirty="0" err="1"/>
              <a:t>s</a:t>
            </a:r>
            <a:r>
              <a:rPr lang="en-US" dirty="0"/>
              <a:t> ∀b ≥ 1. However, the number of resources now required for the SFC s will be:-</a:t>
            </a:r>
          </a:p>
          <a:p>
            <a:endParaRPr lang="en-US" dirty="0"/>
          </a:p>
          <a:p>
            <a:endParaRPr lang="en-US" dirty="0"/>
          </a:p>
          <a:p>
            <a:endParaRPr lang="en-US" dirty="0"/>
          </a:p>
          <a:p>
            <a:endParaRPr lang="en-US" dirty="0"/>
          </a:p>
          <a:p>
            <a:r>
              <a:rPr lang="en-US" dirty="0"/>
              <a:t>Disadvantage- Though it increases service reliability but the redundant backup resources are idle until a failure happens in the primary nodes or links. </a:t>
            </a:r>
          </a:p>
          <a:p>
            <a:r>
              <a:rPr lang="en-US" dirty="0"/>
              <a:t>Thus we use </a:t>
            </a:r>
            <a:r>
              <a:rPr lang="en-US"/>
              <a:t>eRESERV method.</a:t>
            </a:r>
            <a:endParaRPr lang="en-US" dirty="0"/>
          </a:p>
          <a:p>
            <a:endParaRPr lang="en-IN" dirty="0"/>
          </a:p>
        </p:txBody>
      </p:sp>
      <p:pic>
        <p:nvPicPr>
          <p:cNvPr id="5" name="Picture 4">
            <a:extLst>
              <a:ext uri="{FF2B5EF4-FFF2-40B4-BE49-F238E27FC236}">
                <a16:creationId xmlns:a16="http://schemas.microsoft.com/office/drawing/2014/main" id="{9B75A68D-1B97-4E10-FE06-0BE5BB849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730" y="3121009"/>
            <a:ext cx="3397717" cy="1287362"/>
          </a:xfrm>
          <a:prstGeom prst="rect">
            <a:avLst/>
          </a:prstGeom>
        </p:spPr>
      </p:pic>
    </p:spTree>
    <p:extLst>
      <p:ext uri="{BB962C8B-B14F-4D97-AF65-F5344CB8AC3E}">
        <p14:creationId xmlns:p14="http://schemas.microsoft.com/office/powerpoint/2010/main" val="88984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0734A-32DB-E3A8-93BF-CAE4B60DAE40}"/>
              </a:ext>
            </a:extLst>
          </p:cNvPr>
          <p:cNvSpPr>
            <a:spLocks noGrp="1"/>
          </p:cNvSpPr>
          <p:nvPr>
            <p:ph type="title"/>
          </p:nvPr>
        </p:nvSpPr>
        <p:spPr>
          <a:xfrm>
            <a:off x="838200" y="134755"/>
            <a:ext cx="10515600" cy="1555934"/>
          </a:xfrm>
        </p:spPr>
        <p:txBody>
          <a:bodyPr>
            <a:normAutofit/>
          </a:bodyPr>
          <a:lstStyle/>
          <a:p>
            <a:r>
              <a:rPr lang="en-IN" b="1" dirty="0"/>
              <a:t>Theorem 1:</a:t>
            </a:r>
          </a:p>
        </p:txBody>
      </p:sp>
      <p:sp>
        <p:nvSpPr>
          <p:cNvPr id="3" name="Content Placeholder 2">
            <a:extLst>
              <a:ext uri="{FF2B5EF4-FFF2-40B4-BE49-F238E27FC236}">
                <a16:creationId xmlns:a16="http://schemas.microsoft.com/office/drawing/2014/main" id="{31C419BA-BDA3-4862-C637-3796548ACD96}"/>
              </a:ext>
            </a:extLst>
          </p:cNvPr>
          <p:cNvSpPr>
            <a:spLocks noGrp="1"/>
          </p:cNvSpPr>
          <p:nvPr>
            <p:ph idx="1"/>
          </p:nvPr>
        </p:nvSpPr>
        <p:spPr/>
        <p:txBody>
          <a:bodyPr/>
          <a:lstStyle/>
          <a:p>
            <a:pPr marL="0" indent="0">
              <a:buNone/>
            </a:pPr>
            <a:r>
              <a:rPr lang="en-US" dirty="0"/>
              <a:t>Dividing an SFC into </a:t>
            </a:r>
            <a:r>
              <a:rPr lang="en-US" dirty="0" err="1"/>
              <a:t>subchains</a:t>
            </a:r>
            <a:r>
              <a:rPr lang="en-US" dirty="0"/>
              <a:t> of SFC with VNFs of lesser capacity will increase the reliability of the system:-</a:t>
            </a:r>
          </a:p>
          <a:p>
            <a:r>
              <a:rPr lang="en-US" dirty="0"/>
              <a:t>An SFC s with arrival rate </a:t>
            </a:r>
            <a:r>
              <a:rPr lang="en-US" dirty="0" err="1"/>
              <a:t>λ</a:t>
            </a:r>
            <a:r>
              <a:rPr lang="en-US" baseline="-25000" dirty="0" err="1"/>
              <a:t>s</a:t>
            </a:r>
            <a:r>
              <a:rPr lang="en-US" dirty="0"/>
              <a:t> is divided into l </a:t>
            </a:r>
            <a:r>
              <a:rPr lang="en-US" dirty="0" err="1"/>
              <a:t>subchains</a:t>
            </a:r>
            <a:r>
              <a:rPr lang="en-US" dirty="0"/>
              <a:t> with each VNF v ∈ V</a:t>
            </a:r>
            <a:r>
              <a:rPr lang="en-US" baseline="-25000" dirty="0"/>
              <a:t>s</a:t>
            </a:r>
            <a:r>
              <a:rPr lang="en-US" dirty="0"/>
              <a:t> having processing rate of µ</a:t>
            </a:r>
            <a:r>
              <a:rPr lang="en-US" baseline="-25000" dirty="0"/>
              <a:t>v </a:t>
            </a:r>
            <a:r>
              <a:rPr lang="en-US" dirty="0"/>
              <a:t>/l  and each </a:t>
            </a:r>
            <a:r>
              <a:rPr lang="en-US" dirty="0" err="1"/>
              <a:t>subchain</a:t>
            </a:r>
            <a:r>
              <a:rPr lang="en-US" dirty="0"/>
              <a:t> having an arrival rate of </a:t>
            </a:r>
            <a:r>
              <a:rPr lang="en-US" dirty="0" err="1"/>
              <a:t>λ</a:t>
            </a:r>
            <a:r>
              <a:rPr lang="en-US" baseline="-25000" dirty="0" err="1"/>
              <a:t>s</a:t>
            </a:r>
            <a:r>
              <a:rPr lang="en-US" dirty="0"/>
              <a:t> /l .</a:t>
            </a:r>
          </a:p>
          <a:p>
            <a:r>
              <a:rPr lang="en-US" dirty="0"/>
              <a:t>However same software functionality is performed as that of original VNF.</a:t>
            </a:r>
          </a:p>
          <a:p>
            <a:r>
              <a:rPr lang="en-US" dirty="0"/>
              <a:t>Reliability of each VNF is still </a:t>
            </a:r>
            <a:r>
              <a:rPr lang="en-US" dirty="0" err="1"/>
              <a:t>p</a:t>
            </a:r>
            <a:r>
              <a:rPr lang="en-US" baseline="-25000" dirty="0" err="1"/>
              <a:t>v</a:t>
            </a:r>
            <a:r>
              <a:rPr lang="en-US" dirty="0"/>
              <a:t>. Let each </a:t>
            </a:r>
            <a:r>
              <a:rPr lang="en-US" dirty="0" err="1"/>
              <a:t>subchain</a:t>
            </a:r>
            <a:r>
              <a:rPr lang="en-US" dirty="0"/>
              <a:t> of ‘s’ be represented by </a:t>
            </a:r>
            <a:endParaRPr lang="en-IN" dirty="0"/>
          </a:p>
        </p:txBody>
      </p:sp>
      <p:pic>
        <p:nvPicPr>
          <p:cNvPr id="5" name="Picture 4">
            <a:extLst>
              <a:ext uri="{FF2B5EF4-FFF2-40B4-BE49-F238E27FC236}">
                <a16:creationId xmlns:a16="http://schemas.microsoft.com/office/drawing/2014/main" id="{6A763B7F-0D97-8E1B-B5E3-8C9F0857B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070" y="5267085"/>
            <a:ext cx="1602696" cy="643337"/>
          </a:xfrm>
          <a:prstGeom prst="rect">
            <a:avLst/>
          </a:prstGeom>
        </p:spPr>
      </p:pic>
    </p:spTree>
    <p:extLst>
      <p:ext uri="{BB962C8B-B14F-4D97-AF65-F5344CB8AC3E}">
        <p14:creationId xmlns:p14="http://schemas.microsoft.com/office/powerpoint/2010/main" val="160692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ED77-8ED8-96EC-4195-98B9C3FA7FB8}"/>
              </a:ext>
            </a:extLst>
          </p:cNvPr>
          <p:cNvSpPr>
            <a:spLocks noGrp="1"/>
          </p:cNvSpPr>
          <p:nvPr>
            <p:ph type="title"/>
          </p:nvPr>
        </p:nvSpPr>
        <p:spPr>
          <a:xfrm>
            <a:off x="838200" y="336249"/>
            <a:ext cx="10515600" cy="1325563"/>
          </a:xfrm>
        </p:spPr>
        <p:txBody>
          <a:bodyPr/>
          <a:lstStyle/>
          <a:p>
            <a:endParaRPr lang="en-IN"/>
          </a:p>
        </p:txBody>
      </p:sp>
      <p:pic>
        <p:nvPicPr>
          <p:cNvPr id="5" name="Content Placeholder 4">
            <a:extLst>
              <a:ext uri="{FF2B5EF4-FFF2-40B4-BE49-F238E27FC236}">
                <a16:creationId xmlns:a16="http://schemas.microsoft.com/office/drawing/2014/main" id="{12811202-1B0E-EDFD-0BA3-2EE83AF6DE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981" y="2033104"/>
            <a:ext cx="7294514" cy="1585995"/>
          </a:xfrm>
        </p:spPr>
      </p:pic>
    </p:spTree>
    <p:extLst>
      <p:ext uri="{BB962C8B-B14F-4D97-AF65-F5344CB8AC3E}">
        <p14:creationId xmlns:p14="http://schemas.microsoft.com/office/powerpoint/2010/main" val="4241886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65A6-88A5-E3CA-74AF-18D2E70803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328E5C-D0AE-B45A-4609-0BDE28F7639C}"/>
              </a:ext>
            </a:extLst>
          </p:cNvPr>
          <p:cNvSpPr>
            <a:spLocks noGrp="1"/>
          </p:cNvSpPr>
          <p:nvPr>
            <p:ph idx="1"/>
          </p:nvPr>
        </p:nvSpPr>
        <p:spPr/>
        <p:txBody>
          <a:bodyPr/>
          <a:lstStyle/>
          <a:p>
            <a:pPr marL="0" indent="0">
              <a:buNone/>
            </a:pPr>
            <a:r>
              <a:rPr lang="en-US" dirty="0"/>
              <a:t>For the system to be reliable, at least one of the </a:t>
            </a:r>
            <a:r>
              <a:rPr lang="en-US" dirty="0" err="1"/>
              <a:t>subchains</a:t>
            </a:r>
            <a:r>
              <a:rPr lang="en-US" dirty="0"/>
              <a:t> must be active. Therefore, reliability of the system </a:t>
            </a:r>
            <a:r>
              <a:rPr lang="en-US" dirty="0" err="1"/>
              <a:t>r</a:t>
            </a:r>
            <a:r>
              <a:rPr lang="en-US" baseline="-25000" dirty="0" err="1"/>
              <a:t>s</a:t>
            </a:r>
            <a:r>
              <a:rPr lang="en-US" baseline="-25000" dirty="0"/>
              <a:t> </a:t>
            </a:r>
            <a:r>
              <a:rPr lang="en-US" dirty="0"/>
              <a:t>can now be calculated as:-</a:t>
            </a:r>
          </a:p>
          <a:p>
            <a:pPr marL="0" indent="0">
              <a:buNone/>
            </a:pPr>
            <a:endParaRPr lang="en-IN" dirty="0"/>
          </a:p>
        </p:txBody>
      </p:sp>
      <p:pic>
        <p:nvPicPr>
          <p:cNvPr id="5" name="Picture 4">
            <a:extLst>
              <a:ext uri="{FF2B5EF4-FFF2-40B4-BE49-F238E27FC236}">
                <a16:creationId xmlns:a16="http://schemas.microsoft.com/office/drawing/2014/main" id="{AE655E57-638C-BCD5-3F91-E06BB93E8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690" y="3101958"/>
            <a:ext cx="7478829" cy="1296787"/>
          </a:xfrm>
          <a:prstGeom prst="rect">
            <a:avLst/>
          </a:prstGeom>
        </p:spPr>
      </p:pic>
    </p:spTree>
    <p:extLst>
      <p:ext uri="{BB962C8B-B14F-4D97-AF65-F5344CB8AC3E}">
        <p14:creationId xmlns:p14="http://schemas.microsoft.com/office/powerpoint/2010/main" val="3820314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11B5-2A9B-B90D-C691-FD9ED464F3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944FFD-E421-88AA-97CA-7FFC94962616}"/>
              </a:ext>
            </a:extLst>
          </p:cNvPr>
          <p:cNvSpPr>
            <a:spLocks noGrp="1"/>
          </p:cNvSpPr>
          <p:nvPr>
            <p:ph idx="1"/>
          </p:nvPr>
        </p:nvSpPr>
        <p:spPr/>
        <p:txBody>
          <a:bodyPr/>
          <a:lstStyle/>
          <a:p>
            <a:r>
              <a:rPr lang="en-US" dirty="0"/>
              <a:t>Differentiating the above equation with respect to l, we get:-</a:t>
            </a:r>
          </a:p>
          <a:p>
            <a:endParaRPr lang="en-US" dirty="0"/>
          </a:p>
          <a:p>
            <a:endParaRPr lang="en-US" dirty="0"/>
          </a:p>
          <a:p>
            <a:endParaRPr lang="en-US" dirty="0"/>
          </a:p>
          <a:p>
            <a:pPr marL="0" indent="0">
              <a:buNone/>
            </a:pPr>
            <a:r>
              <a:rPr lang="en-US" dirty="0"/>
              <a:t>As </a:t>
            </a:r>
            <a:r>
              <a:rPr lang="en-US" dirty="0" err="1"/>
              <a:t>r</a:t>
            </a:r>
            <a:r>
              <a:rPr lang="en-US" baseline="-25000" dirty="0" err="1"/>
              <a:t>s</a:t>
            </a:r>
            <a:r>
              <a:rPr lang="en-US" dirty="0"/>
              <a:t> is an increasing function with respect to l and there do not exist any extreme points for all l ∈ N, we can say that </a:t>
            </a:r>
            <a:r>
              <a:rPr lang="en-US" dirty="0" err="1"/>
              <a:t>r</a:t>
            </a:r>
            <a:r>
              <a:rPr lang="en-US" baseline="-25000" dirty="0" err="1"/>
              <a:t>s</a:t>
            </a:r>
            <a:r>
              <a:rPr lang="en-US" dirty="0"/>
              <a:t> increases with increase in l.</a:t>
            </a:r>
          </a:p>
          <a:p>
            <a:pPr marL="0" indent="0">
              <a:buNone/>
            </a:pPr>
            <a:endParaRPr lang="en-US" dirty="0"/>
          </a:p>
          <a:p>
            <a:pPr marL="0" indent="0">
              <a:buNone/>
            </a:pPr>
            <a:endParaRPr lang="en-IN" dirty="0"/>
          </a:p>
        </p:txBody>
      </p:sp>
      <p:pic>
        <p:nvPicPr>
          <p:cNvPr id="7" name="Picture 6">
            <a:extLst>
              <a:ext uri="{FF2B5EF4-FFF2-40B4-BE49-F238E27FC236}">
                <a16:creationId xmlns:a16="http://schemas.microsoft.com/office/drawing/2014/main" id="{A864FB45-A7F2-6D20-098F-FBE008C0C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838" y="2658697"/>
            <a:ext cx="5120640" cy="1191409"/>
          </a:xfrm>
          <a:prstGeom prst="rect">
            <a:avLst/>
          </a:prstGeom>
        </p:spPr>
      </p:pic>
    </p:spTree>
    <p:extLst>
      <p:ext uri="{BB962C8B-B14F-4D97-AF65-F5344CB8AC3E}">
        <p14:creationId xmlns:p14="http://schemas.microsoft.com/office/powerpoint/2010/main" val="223459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7281-B163-C632-F9AE-28813D609382}"/>
              </a:ext>
            </a:extLst>
          </p:cNvPr>
          <p:cNvSpPr>
            <a:spLocks noGrp="1"/>
          </p:cNvSpPr>
          <p:nvPr>
            <p:ph type="title"/>
          </p:nvPr>
        </p:nvSpPr>
        <p:spPr/>
        <p:txBody>
          <a:bodyPr/>
          <a:lstStyle/>
          <a:p>
            <a:r>
              <a:rPr lang="en-US" b="1" dirty="0"/>
              <a:t>Sub-chaining as M/M/1 tandem network of queues</a:t>
            </a:r>
            <a:r>
              <a:rPr lang="en-US" dirty="0"/>
              <a:t>.</a:t>
            </a:r>
            <a:endParaRPr lang="en-IN" dirty="0"/>
          </a:p>
        </p:txBody>
      </p:sp>
      <p:pic>
        <p:nvPicPr>
          <p:cNvPr id="5" name="Content Placeholder 4">
            <a:extLst>
              <a:ext uri="{FF2B5EF4-FFF2-40B4-BE49-F238E27FC236}">
                <a16:creationId xmlns:a16="http://schemas.microsoft.com/office/drawing/2014/main" id="{26FD2557-38C5-DD01-FE55-35FB31F01B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063" y="2235903"/>
            <a:ext cx="7421078" cy="3683634"/>
          </a:xfrm>
        </p:spPr>
      </p:pic>
    </p:spTree>
    <p:extLst>
      <p:ext uri="{BB962C8B-B14F-4D97-AF65-F5344CB8AC3E}">
        <p14:creationId xmlns:p14="http://schemas.microsoft.com/office/powerpoint/2010/main" val="351692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9C7C-3440-84BA-0C90-03D6D906ED8B}"/>
              </a:ext>
            </a:extLst>
          </p:cNvPr>
          <p:cNvSpPr>
            <a:spLocks noGrp="1"/>
          </p:cNvSpPr>
          <p:nvPr>
            <p:ph type="title"/>
          </p:nvPr>
        </p:nvSpPr>
        <p:spPr/>
        <p:txBody>
          <a:bodyPr/>
          <a:lstStyle/>
          <a:p>
            <a:r>
              <a:rPr lang="en-IN" dirty="0"/>
              <a:t>                          </a:t>
            </a:r>
            <a:r>
              <a:rPr lang="en-IN" b="1" dirty="0"/>
              <a:t>Response time</a:t>
            </a:r>
          </a:p>
        </p:txBody>
      </p:sp>
      <p:pic>
        <p:nvPicPr>
          <p:cNvPr id="5" name="Content Placeholder 4">
            <a:extLst>
              <a:ext uri="{FF2B5EF4-FFF2-40B4-BE49-F238E27FC236}">
                <a16:creationId xmlns:a16="http://schemas.microsoft.com/office/drawing/2014/main" id="{C6178493-C10A-5816-9A18-64B2ED17BE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2804" y="2261937"/>
            <a:ext cx="8335478" cy="2589196"/>
          </a:xfrm>
        </p:spPr>
      </p:pic>
    </p:spTree>
    <p:extLst>
      <p:ext uri="{BB962C8B-B14F-4D97-AF65-F5344CB8AC3E}">
        <p14:creationId xmlns:p14="http://schemas.microsoft.com/office/powerpoint/2010/main" val="1131128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F576-3B98-F690-79DB-7A38B5E87F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D962F3-5E22-6F9B-E6D4-C6A8F55D6515}"/>
              </a:ext>
            </a:extLst>
          </p:cNvPr>
          <p:cNvSpPr>
            <a:spLocks noGrp="1"/>
          </p:cNvSpPr>
          <p:nvPr>
            <p:ph idx="1"/>
          </p:nvPr>
        </p:nvSpPr>
        <p:spPr/>
        <p:txBody>
          <a:bodyPr/>
          <a:lstStyle/>
          <a:p>
            <a:pPr marL="0" indent="0">
              <a:buNone/>
            </a:pPr>
            <a:r>
              <a:rPr lang="en-US" dirty="0"/>
              <a:t>For an SFC s with |Vs| number of VNFs. </a:t>
            </a:r>
          </a:p>
          <a:p>
            <a:pPr marL="0" indent="0">
              <a:buNone/>
            </a:pPr>
            <a:r>
              <a:rPr lang="en-US" dirty="0"/>
              <a:t>By Burke’s theorem, </a:t>
            </a:r>
            <a:r>
              <a:rPr lang="en-US" dirty="0" err="1"/>
              <a:t>λ</a:t>
            </a:r>
            <a:r>
              <a:rPr lang="en-US" baseline="-25000" dirty="0" err="1"/>
              <a:t>v</a:t>
            </a:r>
            <a:r>
              <a:rPr lang="en-US" dirty="0"/>
              <a:t> = </a:t>
            </a:r>
            <a:r>
              <a:rPr lang="en-US" dirty="0" err="1"/>
              <a:t>λ</a:t>
            </a:r>
            <a:r>
              <a:rPr lang="en-US" baseline="-25000" dirty="0" err="1"/>
              <a:t>s</a:t>
            </a:r>
            <a:r>
              <a:rPr lang="en-US" dirty="0"/>
              <a:t> ∀v ∈ V</a:t>
            </a:r>
            <a:r>
              <a:rPr lang="en-US" baseline="-25000" dirty="0"/>
              <a:t>s</a:t>
            </a:r>
            <a:r>
              <a:rPr lang="en-US" dirty="0"/>
              <a:t>.</a:t>
            </a:r>
          </a:p>
          <a:p>
            <a:pPr marL="0" indent="0">
              <a:buNone/>
            </a:pPr>
            <a:r>
              <a:rPr lang="en-US" dirty="0"/>
              <a:t>The expected response time Es[R] of the SFC can be calculated as:-</a:t>
            </a:r>
          </a:p>
          <a:p>
            <a:pPr marL="0" indent="0">
              <a:buNone/>
            </a:pPr>
            <a:endParaRPr lang="en-IN" dirty="0"/>
          </a:p>
        </p:txBody>
      </p:sp>
      <p:pic>
        <p:nvPicPr>
          <p:cNvPr id="5" name="Picture 4">
            <a:extLst>
              <a:ext uri="{FF2B5EF4-FFF2-40B4-BE49-F238E27FC236}">
                <a16:creationId xmlns:a16="http://schemas.microsoft.com/office/drawing/2014/main" id="{070DF5EE-0AB6-47A1-2AA2-D709E949C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319" y="3715529"/>
            <a:ext cx="6439301" cy="1116353"/>
          </a:xfrm>
          <a:prstGeom prst="rect">
            <a:avLst/>
          </a:prstGeom>
        </p:spPr>
      </p:pic>
    </p:spTree>
    <p:extLst>
      <p:ext uri="{BB962C8B-B14F-4D97-AF65-F5344CB8AC3E}">
        <p14:creationId xmlns:p14="http://schemas.microsoft.com/office/powerpoint/2010/main" val="315647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5895-0AB7-1F4E-E4BC-4D6DE4B533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D1B4CC-2461-17E8-08F1-B141BB85ED3B}"/>
              </a:ext>
            </a:extLst>
          </p:cNvPr>
          <p:cNvSpPr>
            <a:spLocks noGrp="1"/>
          </p:cNvSpPr>
          <p:nvPr>
            <p:ph idx="1"/>
          </p:nvPr>
        </p:nvSpPr>
        <p:spPr/>
        <p:txBody>
          <a:bodyPr>
            <a:normAutofit/>
          </a:bodyPr>
          <a:lstStyle/>
          <a:p>
            <a:r>
              <a:rPr lang="en-US" dirty="0"/>
              <a:t>Here we propose a novel solution called </a:t>
            </a:r>
            <a:r>
              <a:rPr lang="en-US" dirty="0" err="1"/>
              <a:t>eRESERV</a:t>
            </a:r>
            <a:r>
              <a:rPr lang="en-US" dirty="0"/>
              <a:t> to enhance the reliability of 5G communication services without assigning backups to VNFs of an SFC. </a:t>
            </a:r>
          </a:p>
          <a:p>
            <a:r>
              <a:rPr lang="en-US" dirty="0"/>
              <a:t>We divide the SFC (also called as service chain) into multiple </a:t>
            </a:r>
            <a:r>
              <a:rPr lang="en-US" dirty="0" err="1"/>
              <a:t>subchains</a:t>
            </a:r>
            <a:r>
              <a:rPr lang="en-US" dirty="0"/>
              <a:t> of SFCs with lesser capacity VNFs </a:t>
            </a:r>
          </a:p>
          <a:p>
            <a:r>
              <a:rPr lang="en-US" dirty="0"/>
              <a:t>Queueing theory is proposed based on the algorithm which decides the number of </a:t>
            </a:r>
            <a:r>
              <a:rPr lang="en-US" dirty="0" err="1"/>
              <a:t>subchains</a:t>
            </a:r>
            <a:r>
              <a:rPr lang="en-US" dirty="0"/>
              <a:t> that can be created from an SFC.</a:t>
            </a:r>
            <a:endParaRPr lang="en-IN" dirty="0"/>
          </a:p>
        </p:txBody>
      </p:sp>
    </p:spTree>
    <p:extLst>
      <p:ext uri="{BB962C8B-B14F-4D97-AF65-F5344CB8AC3E}">
        <p14:creationId xmlns:p14="http://schemas.microsoft.com/office/powerpoint/2010/main" val="938716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4A1F-7DA6-5EA2-0C58-0EC40EE55D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F2B7C0-7529-8BC2-79F4-CA1F37A6F44B}"/>
              </a:ext>
            </a:extLst>
          </p:cNvPr>
          <p:cNvSpPr>
            <a:spLocks noGrp="1"/>
          </p:cNvSpPr>
          <p:nvPr>
            <p:ph idx="1"/>
          </p:nvPr>
        </p:nvSpPr>
        <p:spPr/>
        <p:txBody>
          <a:bodyPr/>
          <a:lstStyle/>
          <a:p>
            <a:pPr marL="0" indent="0">
              <a:buNone/>
            </a:pPr>
            <a:r>
              <a:rPr lang="en-US" dirty="0"/>
              <a:t>Now, consider an SFC which is divided into l </a:t>
            </a:r>
            <a:r>
              <a:rPr lang="en-US" dirty="0" err="1"/>
              <a:t>subchains</a:t>
            </a:r>
            <a:r>
              <a:rPr lang="en-US" dirty="0"/>
              <a:t>. As every packet traverses one of the </a:t>
            </a:r>
            <a:r>
              <a:rPr lang="en-US" dirty="0" err="1"/>
              <a:t>subchains</a:t>
            </a:r>
            <a:r>
              <a:rPr lang="en-US" dirty="0"/>
              <a:t>, say s¯, the expected response time of the SFC can be calculated as:-</a:t>
            </a:r>
          </a:p>
          <a:p>
            <a:pPr marL="0" indent="0">
              <a:buNone/>
            </a:pPr>
            <a:endParaRPr lang="en-IN" dirty="0"/>
          </a:p>
        </p:txBody>
      </p:sp>
      <p:pic>
        <p:nvPicPr>
          <p:cNvPr id="5" name="Picture 4">
            <a:extLst>
              <a:ext uri="{FF2B5EF4-FFF2-40B4-BE49-F238E27FC236}">
                <a16:creationId xmlns:a16="http://schemas.microsoft.com/office/drawing/2014/main" id="{77A7EEFD-2F18-166C-00E5-B90CD141C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466" y="3166713"/>
            <a:ext cx="5447899" cy="1089744"/>
          </a:xfrm>
          <a:prstGeom prst="rect">
            <a:avLst/>
          </a:prstGeom>
        </p:spPr>
      </p:pic>
    </p:spTree>
    <p:extLst>
      <p:ext uri="{BB962C8B-B14F-4D97-AF65-F5344CB8AC3E}">
        <p14:creationId xmlns:p14="http://schemas.microsoft.com/office/powerpoint/2010/main" val="3509510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0A5F-9BDB-659C-7666-9E71F48DBD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03C37B-2231-8F82-613C-6E941A0043B1}"/>
              </a:ext>
            </a:extLst>
          </p:cNvPr>
          <p:cNvSpPr>
            <a:spLocks noGrp="1"/>
          </p:cNvSpPr>
          <p:nvPr>
            <p:ph idx="1"/>
          </p:nvPr>
        </p:nvSpPr>
        <p:spPr/>
        <p:txBody>
          <a:bodyPr/>
          <a:lstStyle/>
          <a:p>
            <a:pPr marL="0" indent="0">
              <a:buNone/>
            </a:pPr>
            <a:r>
              <a:rPr lang="en-US" dirty="0"/>
              <a:t>As every SFC s has the delay constraint of </a:t>
            </a:r>
            <a:r>
              <a:rPr lang="en-US" dirty="0" err="1"/>
              <a:t>Ψs</a:t>
            </a:r>
            <a:r>
              <a:rPr lang="en-US" dirty="0"/>
              <a:t>, the delay incurred in an SFC with </a:t>
            </a:r>
            <a:r>
              <a:rPr lang="en-US" dirty="0" err="1"/>
              <a:t>subchains</a:t>
            </a:r>
            <a:r>
              <a:rPr lang="en-US" dirty="0"/>
              <a:t> should not exceed </a:t>
            </a:r>
            <a:r>
              <a:rPr lang="en-US" dirty="0" err="1"/>
              <a:t>Ψs</a:t>
            </a:r>
            <a:r>
              <a:rPr lang="en-US" dirty="0"/>
              <a:t>. Therefore:-</a:t>
            </a:r>
          </a:p>
          <a:p>
            <a:pPr marL="0" indent="0">
              <a:buNone/>
            </a:pPr>
            <a:endParaRPr lang="en-IN" dirty="0"/>
          </a:p>
        </p:txBody>
      </p:sp>
      <p:pic>
        <p:nvPicPr>
          <p:cNvPr id="5" name="Picture 4">
            <a:extLst>
              <a:ext uri="{FF2B5EF4-FFF2-40B4-BE49-F238E27FC236}">
                <a16:creationId xmlns:a16="http://schemas.microsoft.com/office/drawing/2014/main" id="{8B0F6EB7-F3E4-8D5D-847A-66ADE7C2D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104" y="3166711"/>
            <a:ext cx="4158113" cy="1241659"/>
          </a:xfrm>
          <a:prstGeom prst="rect">
            <a:avLst/>
          </a:prstGeom>
        </p:spPr>
      </p:pic>
    </p:spTree>
    <p:extLst>
      <p:ext uri="{BB962C8B-B14F-4D97-AF65-F5344CB8AC3E}">
        <p14:creationId xmlns:p14="http://schemas.microsoft.com/office/powerpoint/2010/main" val="2622641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7B2A-7011-E02D-F02E-C486E7BF58E7}"/>
              </a:ext>
            </a:extLst>
          </p:cNvPr>
          <p:cNvSpPr>
            <a:spLocks noGrp="1"/>
          </p:cNvSpPr>
          <p:nvPr>
            <p:ph type="title"/>
          </p:nvPr>
        </p:nvSpPr>
        <p:spPr/>
        <p:txBody>
          <a:bodyPr/>
          <a:lstStyle/>
          <a:p>
            <a:r>
              <a:rPr lang="en-IN" dirty="0"/>
              <a:t>               </a:t>
            </a:r>
            <a:r>
              <a:rPr lang="en-IN" b="1" dirty="0"/>
              <a:t>Decreasing Response Time</a:t>
            </a:r>
          </a:p>
        </p:txBody>
      </p:sp>
      <p:sp>
        <p:nvSpPr>
          <p:cNvPr id="3" name="Content Placeholder 2">
            <a:extLst>
              <a:ext uri="{FF2B5EF4-FFF2-40B4-BE49-F238E27FC236}">
                <a16:creationId xmlns:a16="http://schemas.microsoft.com/office/drawing/2014/main" id="{5334DBF5-4311-86DF-11F6-CDD24595ECD4}"/>
              </a:ext>
            </a:extLst>
          </p:cNvPr>
          <p:cNvSpPr>
            <a:spLocks noGrp="1"/>
          </p:cNvSpPr>
          <p:nvPr>
            <p:ph idx="1"/>
          </p:nvPr>
        </p:nvSpPr>
        <p:spPr>
          <a:xfrm>
            <a:off x="838200" y="1816000"/>
            <a:ext cx="10515600" cy="4351338"/>
          </a:xfrm>
        </p:spPr>
        <p:txBody>
          <a:bodyPr/>
          <a:lstStyle/>
          <a:p>
            <a:pPr marL="0" indent="0">
              <a:buNone/>
            </a:pPr>
            <a:r>
              <a:rPr lang="en-US" dirty="0"/>
              <a:t>We propose to have a common scheduler for every VNF instead of having an individual scheduler for each VNFs.</a:t>
            </a:r>
          </a:p>
          <a:p>
            <a:pPr marL="0" indent="0">
              <a:buNone/>
            </a:pPr>
            <a:r>
              <a:rPr lang="en-US" dirty="0"/>
              <a:t>If a VNF is divided into l smaller VNFs, then the expected response time of a VNF v can be calculated as:-</a:t>
            </a:r>
          </a:p>
          <a:p>
            <a:pPr marL="0" indent="0">
              <a:buNone/>
            </a:pPr>
            <a:endParaRPr lang="en-IN" dirty="0"/>
          </a:p>
        </p:txBody>
      </p:sp>
      <p:pic>
        <p:nvPicPr>
          <p:cNvPr id="5" name="Picture 4">
            <a:extLst>
              <a:ext uri="{FF2B5EF4-FFF2-40B4-BE49-F238E27FC236}">
                <a16:creationId xmlns:a16="http://schemas.microsoft.com/office/drawing/2014/main" id="{62B135E0-4345-0940-013B-70355210F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838" y="4081076"/>
            <a:ext cx="5409398" cy="1799959"/>
          </a:xfrm>
          <a:prstGeom prst="rect">
            <a:avLst/>
          </a:prstGeom>
        </p:spPr>
      </p:pic>
    </p:spTree>
    <p:extLst>
      <p:ext uri="{BB962C8B-B14F-4D97-AF65-F5344CB8AC3E}">
        <p14:creationId xmlns:p14="http://schemas.microsoft.com/office/powerpoint/2010/main" val="2897683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56CF-F8A1-740D-C01E-15D201FE05DD}"/>
              </a:ext>
            </a:extLst>
          </p:cNvPr>
          <p:cNvSpPr>
            <a:spLocks noGrp="1"/>
          </p:cNvSpPr>
          <p:nvPr>
            <p:ph type="title"/>
          </p:nvPr>
        </p:nvSpPr>
        <p:spPr/>
        <p:txBody>
          <a:bodyPr/>
          <a:lstStyle/>
          <a:p>
            <a:r>
              <a:rPr lang="en-US" b="1" dirty="0"/>
              <a:t>           </a:t>
            </a:r>
            <a:r>
              <a:rPr lang="en-US" b="1" dirty="0" err="1"/>
              <a:t>Subchaining</a:t>
            </a:r>
            <a:r>
              <a:rPr lang="en-US" b="1" dirty="0"/>
              <a:t> as M/M/m tandem </a:t>
            </a:r>
            <a:br>
              <a:rPr lang="en-US" b="1" dirty="0"/>
            </a:br>
            <a:r>
              <a:rPr lang="en-US" b="1" dirty="0"/>
              <a:t>                   network of   queues</a:t>
            </a:r>
            <a:r>
              <a:rPr lang="en-US" dirty="0"/>
              <a:t>.</a:t>
            </a:r>
            <a:endParaRPr lang="en-IN" dirty="0"/>
          </a:p>
        </p:txBody>
      </p:sp>
      <p:pic>
        <p:nvPicPr>
          <p:cNvPr id="5" name="Content Placeholder 4">
            <a:extLst>
              <a:ext uri="{FF2B5EF4-FFF2-40B4-BE49-F238E27FC236}">
                <a16:creationId xmlns:a16="http://schemas.microsoft.com/office/drawing/2014/main" id="{F943ACE0-652C-73F3-9D4E-7D3CE5E098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066" y="2800952"/>
            <a:ext cx="7276698" cy="2051285"/>
          </a:xfrm>
        </p:spPr>
      </p:pic>
    </p:spTree>
    <p:extLst>
      <p:ext uri="{BB962C8B-B14F-4D97-AF65-F5344CB8AC3E}">
        <p14:creationId xmlns:p14="http://schemas.microsoft.com/office/powerpoint/2010/main" val="24415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D25D-74B7-E2BD-B3AE-7479B16EB594}"/>
              </a:ext>
            </a:extLst>
          </p:cNvPr>
          <p:cNvSpPr>
            <a:spLocks noGrp="1"/>
          </p:cNvSpPr>
          <p:nvPr>
            <p:ph type="title"/>
          </p:nvPr>
        </p:nvSpPr>
        <p:spPr/>
        <p:txBody>
          <a:bodyPr/>
          <a:lstStyle/>
          <a:p>
            <a:r>
              <a:rPr lang="en-US" dirty="0"/>
              <a:t>        </a:t>
            </a:r>
            <a:r>
              <a:rPr lang="en-US" b="1" dirty="0"/>
              <a:t>Analyzing Reliability and Estimating l</a:t>
            </a:r>
            <a:endParaRPr lang="en-IN" b="1" dirty="0"/>
          </a:p>
        </p:txBody>
      </p:sp>
      <p:sp>
        <p:nvSpPr>
          <p:cNvPr id="3" name="Content Placeholder 2">
            <a:extLst>
              <a:ext uri="{FF2B5EF4-FFF2-40B4-BE49-F238E27FC236}">
                <a16:creationId xmlns:a16="http://schemas.microsoft.com/office/drawing/2014/main" id="{880C5E47-0E8C-F353-2475-A1FE41BDBC90}"/>
              </a:ext>
            </a:extLst>
          </p:cNvPr>
          <p:cNvSpPr>
            <a:spLocks noGrp="1"/>
          </p:cNvSpPr>
          <p:nvPr>
            <p:ph idx="1"/>
          </p:nvPr>
        </p:nvSpPr>
        <p:spPr/>
        <p:txBody>
          <a:bodyPr/>
          <a:lstStyle/>
          <a:p>
            <a:r>
              <a:rPr lang="en-US" dirty="0"/>
              <a:t>The system will be active if any one of the smaller VNFs is active at every VNF of an original SFC. Therefore, the reliability r M/M/l s of the new M/M/l system is given by:-</a:t>
            </a:r>
          </a:p>
          <a:p>
            <a:endParaRPr lang="en-IN" dirty="0"/>
          </a:p>
        </p:txBody>
      </p:sp>
      <p:pic>
        <p:nvPicPr>
          <p:cNvPr id="5" name="Picture 4">
            <a:extLst>
              <a:ext uri="{FF2B5EF4-FFF2-40B4-BE49-F238E27FC236}">
                <a16:creationId xmlns:a16="http://schemas.microsoft.com/office/drawing/2014/main" id="{7E7F7706-8E8A-5BFA-D38A-1575E38C4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451" y="3234088"/>
            <a:ext cx="6439301" cy="2497973"/>
          </a:xfrm>
          <a:prstGeom prst="rect">
            <a:avLst/>
          </a:prstGeom>
        </p:spPr>
      </p:pic>
    </p:spTree>
    <p:extLst>
      <p:ext uri="{BB962C8B-B14F-4D97-AF65-F5344CB8AC3E}">
        <p14:creationId xmlns:p14="http://schemas.microsoft.com/office/powerpoint/2010/main" val="2889347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C90D-061D-B78D-1B9B-94AF5CE72E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6C68DB-06E1-53E8-48AC-D80EEC671031}"/>
              </a:ext>
            </a:extLst>
          </p:cNvPr>
          <p:cNvSpPr>
            <a:spLocks noGrp="1"/>
          </p:cNvSpPr>
          <p:nvPr>
            <p:ph idx="1"/>
          </p:nvPr>
        </p:nvSpPr>
        <p:spPr/>
        <p:txBody>
          <a:bodyPr/>
          <a:lstStyle/>
          <a:p>
            <a:pPr marL="0" indent="0">
              <a:buNone/>
            </a:pPr>
            <a:r>
              <a:rPr lang="en-US" dirty="0"/>
              <a:t>If the preferred setting is M/M/1, then the number of </a:t>
            </a:r>
            <a:r>
              <a:rPr lang="en-US" dirty="0" err="1"/>
              <a:t>subchains</a:t>
            </a:r>
            <a:r>
              <a:rPr lang="en-US" dirty="0"/>
              <a:t> can be calculated in O(1) time. If the maximum number of </a:t>
            </a:r>
            <a:r>
              <a:rPr lang="en-US" dirty="0" err="1"/>
              <a:t>subchains</a:t>
            </a:r>
            <a:r>
              <a:rPr lang="en-US" dirty="0"/>
              <a:t> that can be made is </a:t>
            </a:r>
            <a:r>
              <a:rPr lang="en-US" dirty="0" err="1"/>
              <a:t>l</a:t>
            </a:r>
            <a:r>
              <a:rPr lang="en-US" baseline="-25000" dirty="0" err="1"/>
              <a:t>max</a:t>
            </a:r>
            <a:r>
              <a:rPr lang="en-US" dirty="0"/>
              <a:t>, then the number of </a:t>
            </a:r>
            <a:r>
              <a:rPr lang="en-US" dirty="0" err="1"/>
              <a:t>subchains</a:t>
            </a:r>
            <a:r>
              <a:rPr lang="en-US" dirty="0"/>
              <a:t> in M/M/m setting can be calculated in O(log(</a:t>
            </a:r>
            <a:r>
              <a:rPr lang="en-US" dirty="0" err="1"/>
              <a:t>l</a:t>
            </a:r>
            <a:r>
              <a:rPr lang="en-US" baseline="-25000" dirty="0" err="1"/>
              <a:t>max</a:t>
            </a:r>
            <a:r>
              <a:rPr lang="en-US" dirty="0"/>
              <a:t>)) time using binary search.</a:t>
            </a:r>
          </a:p>
          <a:p>
            <a:pPr marL="0" indent="0">
              <a:buNone/>
            </a:pPr>
            <a:endParaRPr lang="en-IN" dirty="0"/>
          </a:p>
        </p:txBody>
      </p:sp>
      <p:pic>
        <p:nvPicPr>
          <p:cNvPr id="5" name="Picture 4">
            <a:extLst>
              <a:ext uri="{FF2B5EF4-FFF2-40B4-BE49-F238E27FC236}">
                <a16:creationId xmlns:a16="http://schemas.microsoft.com/office/drawing/2014/main" id="{D4E90F1A-B359-3D37-88E4-8116905C7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691" y="4139825"/>
            <a:ext cx="6978315" cy="2037137"/>
          </a:xfrm>
          <a:prstGeom prst="rect">
            <a:avLst/>
          </a:prstGeom>
        </p:spPr>
      </p:pic>
    </p:spTree>
    <p:extLst>
      <p:ext uri="{BB962C8B-B14F-4D97-AF65-F5344CB8AC3E}">
        <p14:creationId xmlns:p14="http://schemas.microsoft.com/office/powerpoint/2010/main" val="2700057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9FE2-8A15-E137-4691-5BB75F488C89}"/>
              </a:ext>
            </a:extLst>
          </p:cNvPr>
          <p:cNvSpPr>
            <a:spLocks noGrp="1"/>
          </p:cNvSpPr>
          <p:nvPr>
            <p:ph type="title"/>
          </p:nvPr>
        </p:nvSpPr>
        <p:spPr/>
        <p:txBody>
          <a:bodyPr/>
          <a:lstStyle/>
          <a:p>
            <a:r>
              <a:rPr lang="en-IN" dirty="0"/>
              <a:t>                    </a:t>
            </a:r>
            <a:r>
              <a:rPr lang="en-IN" b="1" dirty="0"/>
              <a:t>Performance Analysis</a:t>
            </a:r>
          </a:p>
        </p:txBody>
      </p:sp>
      <p:sp>
        <p:nvSpPr>
          <p:cNvPr id="3" name="Content Placeholder 2">
            <a:extLst>
              <a:ext uri="{FF2B5EF4-FFF2-40B4-BE49-F238E27FC236}">
                <a16:creationId xmlns:a16="http://schemas.microsoft.com/office/drawing/2014/main" id="{50E02BA0-5123-8FBA-9434-2F91165F4C99}"/>
              </a:ext>
            </a:extLst>
          </p:cNvPr>
          <p:cNvSpPr>
            <a:spLocks noGrp="1"/>
          </p:cNvSpPr>
          <p:nvPr>
            <p:ph idx="1"/>
          </p:nvPr>
        </p:nvSpPr>
        <p:spPr/>
        <p:txBody>
          <a:bodyPr/>
          <a:lstStyle/>
          <a:p>
            <a:r>
              <a:rPr lang="en-US" dirty="0"/>
              <a:t>In SC setting, the reliability is always constant</a:t>
            </a:r>
          </a:p>
          <a:p>
            <a:r>
              <a:rPr lang="en-US" dirty="0"/>
              <a:t>In SCB the reliability increases with increase in the number of backups.</a:t>
            </a:r>
          </a:p>
          <a:p>
            <a:r>
              <a:rPr lang="en-US" dirty="0"/>
              <a:t>the reliability in </a:t>
            </a:r>
            <a:r>
              <a:rPr lang="en-US" dirty="0" err="1"/>
              <a:t>eRESERV</a:t>
            </a:r>
            <a:r>
              <a:rPr lang="en-US" dirty="0"/>
              <a:t> settings increases with increase in number of </a:t>
            </a:r>
            <a:r>
              <a:rPr lang="en-US" dirty="0" err="1"/>
              <a:t>subchains</a:t>
            </a:r>
            <a:r>
              <a:rPr lang="en-US" dirty="0"/>
              <a:t>.</a:t>
            </a:r>
          </a:p>
          <a:p>
            <a:r>
              <a:rPr lang="en-US" dirty="0"/>
              <a:t>M/M/m setting matches the reliability offered by the SCB setting, but consumes way less resources when compared to SCB setting.</a:t>
            </a:r>
            <a:endParaRPr lang="en-IN" dirty="0"/>
          </a:p>
        </p:txBody>
      </p:sp>
    </p:spTree>
    <p:extLst>
      <p:ext uri="{BB962C8B-B14F-4D97-AF65-F5344CB8AC3E}">
        <p14:creationId xmlns:p14="http://schemas.microsoft.com/office/powerpoint/2010/main" val="2506426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AB2E-97C0-C958-0C1C-3B9142F02B6C}"/>
              </a:ext>
            </a:extLst>
          </p:cNvPr>
          <p:cNvSpPr>
            <a:spLocks noGrp="1"/>
          </p:cNvSpPr>
          <p:nvPr>
            <p:ph type="title"/>
          </p:nvPr>
        </p:nvSpPr>
        <p:spPr/>
        <p:txBody>
          <a:bodyPr/>
          <a:lstStyle/>
          <a:p>
            <a:r>
              <a:rPr lang="en-IN" b="1" dirty="0"/>
              <a:t>                                    Results</a:t>
            </a:r>
            <a:endParaRPr lang="en-IN" dirty="0"/>
          </a:p>
        </p:txBody>
      </p:sp>
      <p:sp>
        <p:nvSpPr>
          <p:cNvPr id="3" name="Content Placeholder 2">
            <a:extLst>
              <a:ext uri="{FF2B5EF4-FFF2-40B4-BE49-F238E27FC236}">
                <a16:creationId xmlns:a16="http://schemas.microsoft.com/office/drawing/2014/main" id="{B19AA861-AD18-EB81-4760-282245F86070}"/>
              </a:ext>
            </a:extLst>
          </p:cNvPr>
          <p:cNvSpPr>
            <a:spLocks noGrp="1"/>
          </p:cNvSpPr>
          <p:nvPr>
            <p:ph idx="1"/>
          </p:nvPr>
        </p:nvSpPr>
        <p:spPr/>
        <p:txBody>
          <a:bodyPr/>
          <a:lstStyle/>
          <a:p>
            <a:r>
              <a:rPr lang="en-US" dirty="0"/>
              <a:t>The number of </a:t>
            </a:r>
            <a:r>
              <a:rPr lang="en-US" dirty="0" err="1"/>
              <a:t>subchains</a:t>
            </a:r>
            <a:r>
              <a:rPr lang="en-US" dirty="0"/>
              <a:t> created decreases with an increase in the number of VNFs in an SFC.</a:t>
            </a:r>
          </a:p>
          <a:p>
            <a:r>
              <a:rPr lang="en-US" dirty="0"/>
              <a:t>However, the number of </a:t>
            </a:r>
            <a:r>
              <a:rPr lang="en-US" dirty="0" err="1"/>
              <a:t>subchains</a:t>
            </a:r>
            <a:r>
              <a:rPr lang="en-US" dirty="0"/>
              <a:t> created is more in M/M/m setting than in any other settings. This is due to the fact that, the expected response time in M/M/m setting is lesser than in M/M/1 setting when the number of </a:t>
            </a:r>
            <a:r>
              <a:rPr lang="en-US" dirty="0" err="1"/>
              <a:t>subchains</a:t>
            </a:r>
            <a:r>
              <a:rPr lang="en-US" dirty="0"/>
              <a:t> is increased.</a:t>
            </a:r>
          </a:p>
          <a:p>
            <a:r>
              <a:rPr lang="en-US" dirty="0"/>
              <a:t>The proposed settings are able to meet the delay constraint at every instance of time. Although the response time in the proposed settings is higher than in SC and SCB settings, the reliability is the highest in M/M/m setting (with minimum amount of resources).</a:t>
            </a:r>
            <a:endParaRPr lang="en-IN" dirty="0"/>
          </a:p>
        </p:txBody>
      </p:sp>
    </p:spTree>
    <p:extLst>
      <p:ext uri="{BB962C8B-B14F-4D97-AF65-F5344CB8AC3E}">
        <p14:creationId xmlns:p14="http://schemas.microsoft.com/office/powerpoint/2010/main" val="198375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C9B2-6137-A1D3-5AF6-7D24B07116E2}"/>
              </a:ext>
            </a:extLst>
          </p:cNvPr>
          <p:cNvSpPr>
            <a:spLocks noGrp="1"/>
          </p:cNvSpPr>
          <p:nvPr>
            <p:ph type="title"/>
          </p:nvPr>
        </p:nvSpPr>
        <p:spPr/>
        <p:txBody>
          <a:bodyPr/>
          <a:lstStyle/>
          <a:p>
            <a:r>
              <a:rPr lang="en-IN" dirty="0"/>
              <a:t>                           </a:t>
            </a:r>
            <a:r>
              <a:rPr lang="en-IN" b="1" dirty="0"/>
              <a:t>Introduction</a:t>
            </a:r>
          </a:p>
        </p:txBody>
      </p:sp>
      <p:sp>
        <p:nvSpPr>
          <p:cNvPr id="3" name="Content Placeholder 2">
            <a:extLst>
              <a:ext uri="{FF2B5EF4-FFF2-40B4-BE49-F238E27FC236}">
                <a16:creationId xmlns:a16="http://schemas.microsoft.com/office/drawing/2014/main" id="{6033B315-B7FB-2788-6011-11E1D72B3CC6}"/>
              </a:ext>
            </a:extLst>
          </p:cNvPr>
          <p:cNvSpPr>
            <a:spLocks noGrp="1"/>
          </p:cNvSpPr>
          <p:nvPr>
            <p:ph idx="1"/>
          </p:nvPr>
        </p:nvSpPr>
        <p:spPr/>
        <p:txBody>
          <a:bodyPr/>
          <a:lstStyle/>
          <a:p>
            <a:r>
              <a:rPr lang="en-US" dirty="0"/>
              <a:t>SFC or simply service chain involves instantiation of an ordered list of network/service functions and connecting them together as a chain of network functions</a:t>
            </a:r>
          </a:p>
          <a:p>
            <a:r>
              <a:rPr lang="en-US" dirty="0"/>
              <a:t>NFV facilitates easy provisioning of services by dynamically placing VNFs in the virtual environment and chaining them together as an SFC. </a:t>
            </a:r>
          </a:p>
          <a:p>
            <a:r>
              <a:rPr lang="en-US"/>
              <a:t>A number of VNFs are placed on a set of servers and chained to create multiple SFCs.</a:t>
            </a:r>
            <a:endParaRPr lang="en-IN" dirty="0"/>
          </a:p>
        </p:txBody>
      </p:sp>
    </p:spTree>
    <p:extLst>
      <p:ext uri="{BB962C8B-B14F-4D97-AF65-F5344CB8AC3E}">
        <p14:creationId xmlns:p14="http://schemas.microsoft.com/office/powerpoint/2010/main" val="167710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EF18-8FE6-B722-6CCC-0A8628402F66}"/>
              </a:ext>
            </a:extLst>
          </p:cNvPr>
          <p:cNvSpPr>
            <a:spLocks noGrp="1"/>
          </p:cNvSpPr>
          <p:nvPr>
            <p:ph type="title"/>
          </p:nvPr>
        </p:nvSpPr>
        <p:spPr>
          <a:xfrm>
            <a:off x="838200" y="365125"/>
            <a:ext cx="10515600" cy="68402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31275B3-EFFA-7935-16B8-35D5287F11FD}"/>
              </a:ext>
            </a:extLst>
          </p:cNvPr>
          <p:cNvSpPr>
            <a:spLocks noGrp="1"/>
          </p:cNvSpPr>
          <p:nvPr>
            <p:ph idx="1"/>
          </p:nvPr>
        </p:nvSpPr>
        <p:spPr>
          <a:xfrm>
            <a:off x="838200" y="1164657"/>
            <a:ext cx="10515600" cy="5012306"/>
          </a:xfrm>
        </p:spPr>
        <p:txBody>
          <a:bodyPr/>
          <a:lstStyle/>
          <a:p>
            <a:pPr marL="0" indent="0">
              <a:buNone/>
            </a:pPr>
            <a:r>
              <a:rPr lang="en-IN" dirty="0"/>
              <a:t>Disadvantage:</a:t>
            </a:r>
          </a:p>
          <a:p>
            <a:r>
              <a:rPr lang="en-IN" dirty="0"/>
              <a:t>Failure of a single VNF will bring down the entire chain of SFC.</a:t>
            </a:r>
          </a:p>
          <a:p>
            <a:r>
              <a:rPr lang="en-US" dirty="0"/>
              <a:t>Failures may happen both at the substrate network and virtual network, but the frequency of failures at virtual network is higher than substrate networks</a:t>
            </a:r>
            <a:r>
              <a:rPr lang="en-IN" dirty="0"/>
              <a:t>.</a:t>
            </a:r>
          </a:p>
          <a:p>
            <a:r>
              <a:rPr lang="en-US" dirty="0"/>
              <a:t>A common approach to achieve higher reliability and meeting delay constraints is by placing redundant network elements (also called as backup).</a:t>
            </a:r>
            <a:endParaRPr lang="en-IN" dirty="0"/>
          </a:p>
        </p:txBody>
      </p:sp>
    </p:spTree>
    <p:extLst>
      <p:ext uri="{BB962C8B-B14F-4D97-AF65-F5344CB8AC3E}">
        <p14:creationId xmlns:p14="http://schemas.microsoft.com/office/powerpoint/2010/main" val="2857136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2D0D-90B2-57F9-E9FA-143E73447EBA}"/>
              </a:ext>
            </a:extLst>
          </p:cNvPr>
          <p:cNvSpPr>
            <a:spLocks noGrp="1"/>
          </p:cNvSpPr>
          <p:nvPr>
            <p:ph type="title"/>
          </p:nvPr>
        </p:nvSpPr>
        <p:spPr/>
        <p:txBody>
          <a:bodyPr/>
          <a:lstStyle/>
          <a:p>
            <a:r>
              <a:rPr lang="en-IN" dirty="0"/>
              <a:t>                                  </a:t>
            </a:r>
            <a:r>
              <a:rPr lang="en-IN" b="1" dirty="0" err="1"/>
              <a:t>eRESERV</a:t>
            </a:r>
            <a:endParaRPr lang="en-IN" b="1" dirty="0"/>
          </a:p>
        </p:txBody>
      </p:sp>
      <p:sp>
        <p:nvSpPr>
          <p:cNvPr id="3" name="Content Placeholder 2">
            <a:extLst>
              <a:ext uri="{FF2B5EF4-FFF2-40B4-BE49-F238E27FC236}">
                <a16:creationId xmlns:a16="http://schemas.microsoft.com/office/drawing/2014/main" id="{501222CE-5BF2-288E-FBA7-70B53CA05578}"/>
              </a:ext>
            </a:extLst>
          </p:cNvPr>
          <p:cNvSpPr>
            <a:spLocks noGrp="1"/>
          </p:cNvSpPr>
          <p:nvPr>
            <p:ph idx="1"/>
          </p:nvPr>
        </p:nvSpPr>
        <p:spPr/>
        <p:txBody>
          <a:bodyPr/>
          <a:lstStyle/>
          <a:p>
            <a:r>
              <a:rPr lang="en-US" dirty="0"/>
              <a:t>Enhancing </a:t>
            </a:r>
            <a:r>
              <a:rPr lang="en-US" dirty="0" err="1"/>
              <a:t>REliability</a:t>
            </a:r>
            <a:r>
              <a:rPr lang="en-US" dirty="0"/>
              <a:t> of </a:t>
            </a:r>
            <a:r>
              <a:rPr lang="en-US" dirty="0" err="1"/>
              <a:t>SERVice</a:t>
            </a:r>
            <a:r>
              <a:rPr lang="en-US" dirty="0"/>
              <a:t> chain(</a:t>
            </a:r>
            <a:r>
              <a:rPr lang="en-US" dirty="0" err="1"/>
              <a:t>eRESERV</a:t>
            </a:r>
            <a:r>
              <a:rPr lang="en-US" dirty="0"/>
              <a:t>)- enhances the reliability of an SFC while meeting the delay constraints of the SFC.</a:t>
            </a:r>
          </a:p>
          <a:p>
            <a:r>
              <a:rPr lang="en-US" dirty="0"/>
              <a:t>minimizes the resource requirement of an SFC</a:t>
            </a:r>
          </a:p>
          <a:p>
            <a:r>
              <a:rPr lang="en-US" dirty="0"/>
              <a:t>By extensive simulations it is seen that the effectiveness of the proposed solution in terms of reliability, expected response time, and resource requirement is quite </a:t>
            </a:r>
            <a:r>
              <a:rPr lang="en-US"/>
              <a:t>high as compared </a:t>
            </a:r>
            <a:r>
              <a:rPr lang="en-US" dirty="0"/>
              <a:t>to traditional backup settings.</a:t>
            </a:r>
            <a:endParaRPr lang="en-IN" dirty="0"/>
          </a:p>
        </p:txBody>
      </p:sp>
    </p:spTree>
    <p:extLst>
      <p:ext uri="{BB962C8B-B14F-4D97-AF65-F5344CB8AC3E}">
        <p14:creationId xmlns:p14="http://schemas.microsoft.com/office/powerpoint/2010/main" val="407619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4148-096B-5145-9FAF-95B9E86B760E}"/>
              </a:ext>
            </a:extLst>
          </p:cNvPr>
          <p:cNvSpPr>
            <a:spLocks noGrp="1"/>
          </p:cNvSpPr>
          <p:nvPr>
            <p:ph type="title"/>
          </p:nvPr>
        </p:nvSpPr>
        <p:spPr/>
        <p:txBody>
          <a:bodyPr/>
          <a:lstStyle/>
          <a:p>
            <a:r>
              <a:rPr lang="en-IN" dirty="0"/>
              <a:t>                          </a:t>
            </a:r>
            <a:r>
              <a:rPr lang="en-IN" b="1" dirty="0"/>
              <a:t>Network Model</a:t>
            </a:r>
          </a:p>
        </p:txBody>
      </p:sp>
      <p:sp>
        <p:nvSpPr>
          <p:cNvPr id="3" name="Content Placeholder 2">
            <a:extLst>
              <a:ext uri="{FF2B5EF4-FFF2-40B4-BE49-F238E27FC236}">
                <a16:creationId xmlns:a16="http://schemas.microsoft.com/office/drawing/2014/main" id="{7F41DF91-F66F-7D7D-D504-8249A7084F41}"/>
              </a:ext>
            </a:extLst>
          </p:cNvPr>
          <p:cNvSpPr>
            <a:spLocks noGrp="1"/>
          </p:cNvSpPr>
          <p:nvPr>
            <p:ph idx="1"/>
          </p:nvPr>
        </p:nvSpPr>
        <p:spPr/>
        <p:txBody>
          <a:bodyPr>
            <a:normAutofit fontScale="92500" lnSpcReduction="10000"/>
          </a:bodyPr>
          <a:lstStyle/>
          <a:p>
            <a:r>
              <a:rPr lang="en-US" dirty="0"/>
              <a:t>N represents the set of physical nodes </a:t>
            </a:r>
          </a:p>
          <a:p>
            <a:r>
              <a:rPr lang="en-US" dirty="0"/>
              <a:t>L represents the set of physical links.</a:t>
            </a:r>
          </a:p>
          <a:p>
            <a:r>
              <a:rPr lang="en-US" dirty="0"/>
              <a:t>SFCs are created at the virtual network in the cloud data center to provide services for various network service requests. </a:t>
            </a:r>
          </a:p>
          <a:p>
            <a:r>
              <a:rPr lang="en-US" dirty="0"/>
              <a:t>The virtual network is represented as a graph </a:t>
            </a:r>
            <a:r>
              <a:rPr lang="en-US" dirty="0" err="1"/>
              <a:t>G</a:t>
            </a:r>
            <a:r>
              <a:rPr lang="en-US" baseline="-25000" dirty="0" err="1"/>
              <a:t>v</a:t>
            </a:r>
            <a:r>
              <a:rPr lang="en-US" dirty="0"/>
              <a:t> = (V, E), where V represents a set of VNFs and E represents a set of virtual links in the system.</a:t>
            </a:r>
          </a:p>
          <a:p>
            <a:r>
              <a:rPr lang="en-US" dirty="0"/>
              <a:t>VNFs are hosted on the physical servers and virtual links are created to interconnect VNFs and carry virtual network traffic over the physical links. </a:t>
            </a:r>
          </a:p>
          <a:p>
            <a:r>
              <a:rPr lang="en-US" dirty="0"/>
              <a:t>The physical and virtual network resources together form NFVI, which is managed and controlled by VIM along with SDN controller.</a:t>
            </a:r>
            <a:endParaRPr lang="en-IN" dirty="0"/>
          </a:p>
        </p:txBody>
      </p:sp>
    </p:spTree>
    <p:extLst>
      <p:ext uri="{BB962C8B-B14F-4D97-AF65-F5344CB8AC3E}">
        <p14:creationId xmlns:p14="http://schemas.microsoft.com/office/powerpoint/2010/main" val="277892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694A-7FBF-A49E-D57A-1A554DFF678F}"/>
              </a:ext>
            </a:extLst>
          </p:cNvPr>
          <p:cNvSpPr>
            <a:spLocks noGrp="1"/>
          </p:cNvSpPr>
          <p:nvPr>
            <p:ph type="title"/>
          </p:nvPr>
        </p:nvSpPr>
        <p:spPr>
          <a:xfrm>
            <a:off x="838200" y="365125"/>
            <a:ext cx="10515600" cy="67440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ECCCF35-4DB7-976B-03E7-2D694CEEB4AA}"/>
              </a:ext>
            </a:extLst>
          </p:cNvPr>
          <p:cNvSpPr>
            <a:spLocks noGrp="1"/>
          </p:cNvSpPr>
          <p:nvPr>
            <p:ph idx="1"/>
          </p:nvPr>
        </p:nvSpPr>
        <p:spPr>
          <a:xfrm>
            <a:off x="838200" y="1260909"/>
            <a:ext cx="10515600" cy="4944929"/>
          </a:xfrm>
        </p:spPr>
        <p:txBody>
          <a:bodyPr/>
          <a:lstStyle/>
          <a:p>
            <a:r>
              <a:rPr lang="en-US" dirty="0"/>
              <a:t>The set of all SFCs provided by a service provider is denoted by S.</a:t>
            </a:r>
          </a:p>
          <a:p>
            <a:r>
              <a:rPr lang="en-US" dirty="0"/>
              <a:t>Each SFC s ∈ S provides a particular service and is represented as an acyclic directed graph </a:t>
            </a:r>
            <a:r>
              <a:rPr lang="en-US" dirty="0" err="1"/>
              <a:t>Gs</a:t>
            </a:r>
            <a:r>
              <a:rPr lang="en-US" dirty="0"/>
              <a:t> = (Vs, Es), where Vs and Es represent the set of VNFs in sequential order and the set of links that interconnect these VNFs, respectively.</a:t>
            </a:r>
          </a:p>
          <a:p>
            <a:r>
              <a:rPr lang="en-US" dirty="0"/>
              <a:t>Each SFC provides a particular service.</a:t>
            </a:r>
            <a:endParaRPr lang="en-IN" dirty="0"/>
          </a:p>
        </p:txBody>
      </p:sp>
    </p:spTree>
    <p:extLst>
      <p:ext uri="{BB962C8B-B14F-4D97-AF65-F5344CB8AC3E}">
        <p14:creationId xmlns:p14="http://schemas.microsoft.com/office/powerpoint/2010/main" val="218748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D0A0-7873-2A0E-D924-5289650205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F67178-1744-8526-12D9-67DCC4746257}"/>
              </a:ext>
            </a:extLst>
          </p:cNvPr>
          <p:cNvSpPr>
            <a:spLocks noGrp="1"/>
          </p:cNvSpPr>
          <p:nvPr>
            <p:ph idx="1"/>
          </p:nvPr>
        </p:nvSpPr>
        <p:spPr/>
        <p:txBody>
          <a:bodyPr/>
          <a:lstStyle/>
          <a:p>
            <a:r>
              <a:rPr lang="en-US" dirty="0"/>
              <a:t>set of VNFs V</a:t>
            </a:r>
            <a:r>
              <a:rPr lang="en-US" baseline="-25000" dirty="0"/>
              <a:t>s</a:t>
            </a:r>
          </a:p>
          <a:p>
            <a:r>
              <a:rPr lang="en-US" dirty="0"/>
              <a:t>service request s ∈ S has a latency requirement denoted by </a:t>
            </a:r>
            <a:r>
              <a:rPr lang="en-US" dirty="0" err="1"/>
              <a:t>Ψs</a:t>
            </a:r>
            <a:endParaRPr lang="en-US" dirty="0"/>
          </a:p>
          <a:p>
            <a:r>
              <a:rPr lang="en-IN" dirty="0"/>
              <a:t>arrival rate </a:t>
            </a:r>
            <a:r>
              <a:rPr lang="el-GR" dirty="0"/>
              <a:t>λ</a:t>
            </a:r>
            <a:r>
              <a:rPr lang="en-IN" dirty="0"/>
              <a:t>s</a:t>
            </a:r>
            <a:endParaRPr lang="en-US" dirty="0"/>
          </a:p>
          <a:p>
            <a:r>
              <a:rPr lang="en-US" dirty="0"/>
              <a:t>Each VNF v ∈ V is considered to have a processing rate of µ</a:t>
            </a:r>
            <a:r>
              <a:rPr lang="en-US" baseline="-25000" dirty="0"/>
              <a:t>v</a:t>
            </a:r>
            <a:r>
              <a:rPr lang="en-US" dirty="0"/>
              <a:t> and follows an exponential distribution with corresponding response (both waiting and processing) time </a:t>
            </a:r>
            <a:r>
              <a:rPr lang="en-US" dirty="0" err="1"/>
              <a:t>ψ</a:t>
            </a:r>
            <a:r>
              <a:rPr lang="en-US" baseline="-25000" dirty="0" err="1"/>
              <a:t>v</a:t>
            </a:r>
            <a:endParaRPr lang="en-IN" baseline="-25000" dirty="0"/>
          </a:p>
        </p:txBody>
      </p:sp>
    </p:spTree>
    <p:extLst>
      <p:ext uri="{BB962C8B-B14F-4D97-AF65-F5344CB8AC3E}">
        <p14:creationId xmlns:p14="http://schemas.microsoft.com/office/powerpoint/2010/main" val="361755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B04A-211C-ED89-E705-39EFD874219B}"/>
              </a:ext>
            </a:extLst>
          </p:cNvPr>
          <p:cNvSpPr>
            <a:spLocks noGrp="1"/>
          </p:cNvSpPr>
          <p:nvPr>
            <p:ph type="title"/>
          </p:nvPr>
        </p:nvSpPr>
        <p:spPr/>
        <p:txBody>
          <a:bodyPr/>
          <a:lstStyle/>
          <a:p>
            <a:r>
              <a:rPr lang="en-US" dirty="0"/>
              <a:t>             </a:t>
            </a:r>
            <a:r>
              <a:rPr lang="en-US" b="1" dirty="0"/>
              <a:t>Enhancing Reliability of an SFC</a:t>
            </a:r>
            <a:endParaRPr lang="en-IN" b="1" dirty="0"/>
          </a:p>
        </p:txBody>
      </p:sp>
      <p:sp>
        <p:nvSpPr>
          <p:cNvPr id="3" name="Content Placeholder 2">
            <a:extLst>
              <a:ext uri="{FF2B5EF4-FFF2-40B4-BE49-F238E27FC236}">
                <a16:creationId xmlns:a16="http://schemas.microsoft.com/office/drawing/2014/main" id="{51A2582C-E489-A5B2-544D-D4A8B6C0329C}"/>
              </a:ext>
            </a:extLst>
          </p:cNvPr>
          <p:cNvSpPr>
            <a:spLocks noGrp="1"/>
          </p:cNvSpPr>
          <p:nvPr>
            <p:ph idx="1"/>
          </p:nvPr>
        </p:nvSpPr>
        <p:spPr>
          <a:xfrm>
            <a:off x="838200" y="1434164"/>
            <a:ext cx="10515600" cy="4742799"/>
          </a:xfrm>
        </p:spPr>
        <p:txBody>
          <a:bodyPr/>
          <a:lstStyle/>
          <a:p>
            <a:pPr marL="0" indent="0">
              <a:buNone/>
            </a:pPr>
            <a:r>
              <a:rPr lang="en-US" dirty="0"/>
              <a:t>Consider an SFC s as shown in the next figure which requires four VNFs, i.e., |Vs| = 4 and has arrival rate </a:t>
            </a:r>
            <a:r>
              <a:rPr lang="en-US" dirty="0" err="1"/>
              <a:t>λ</a:t>
            </a:r>
            <a:r>
              <a:rPr lang="en-US" baseline="-25000" dirty="0" err="1"/>
              <a:t>s</a:t>
            </a:r>
            <a:r>
              <a:rPr lang="en-US" dirty="0"/>
              <a:t>. </a:t>
            </a:r>
          </a:p>
          <a:p>
            <a:r>
              <a:rPr lang="en-US" dirty="0"/>
              <a:t>Each VNF v is reliable with probability </a:t>
            </a:r>
            <a:r>
              <a:rPr lang="en-US" dirty="0" err="1"/>
              <a:t>p</a:t>
            </a:r>
            <a:r>
              <a:rPr lang="en-US" baseline="-25000" dirty="0" err="1"/>
              <a:t>v</a:t>
            </a:r>
            <a:r>
              <a:rPr lang="en-US" dirty="0"/>
              <a:t>. </a:t>
            </a:r>
          </a:p>
          <a:p>
            <a:r>
              <a:rPr lang="en-US" dirty="0"/>
              <a:t>If an SFC s provides a service for a service request which has delay        constraint of </a:t>
            </a:r>
            <a:r>
              <a:rPr lang="en-US" dirty="0" err="1"/>
              <a:t>Ψs</a:t>
            </a:r>
            <a:r>
              <a:rPr lang="en-US" dirty="0"/>
              <a:t>, then                .</a:t>
            </a:r>
          </a:p>
          <a:p>
            <a:r>
              <a:rPr lang="en-US" dirty="0"/>
              <a:t>The resource requirement of SFC s is                   </a:t>
            </a:r>
          </a:p>
          <a:p>
            <a:r>
              <a:rPr lang="en-US" dirty="0"/>
              <a:t> If each VNF v ∈ V</a:t>
            </a:r>
            <a:r>
              <a:rPr lang="en-US" baseline="-25000" dirty="0"/>
              <a:t>s</a:t>
            </a:r>
            <a:r>
              <a:rPr lang="en-US" dirty="0"/>
              <a:t> is reliable with a probability </a:t>
            </a:r>
            <a:r>
              <a:rPr lang="en-US" dirty="0" err="1"/>
              <a:t>p</a:t>
            </a:r>
            <a:r>
              <a:rPr lang="en-US" baseline="-25000" dirty="0" err="1"/>
              <a:t>v</a:t>
            </a:r>
            <a:r>
              <a:rPr lang="en-US" dirty="0"/>
              <a:t>, then the reliability </a:t>
            </a:r>
            <a:r>
              <a:rPr lang="en-US" dirty="0" err="1"/>
              <a:t>r</a:t>
            </a:r>
            <a:r>
              <a:rPr lang="en-US" baseline="-25000" dirty="0" err="1"/>
              <a:t>s</a:t>
            </a:r>
            <a:r>
              <a:rPr lang="en-US" dirty="0"/>
              <a:t> can be calculated as:-</a:t>
            </a:r>
          </a:p>
          <a:p>
            <a:pPr marL="0" indent="0">
              <a:buNone/>
            </a:pPr>
            <a:r>
              <a:rPr lang="en-US" dirty="0"/>
              <a:t>                    </a:t>
            </a:r>
            <a:endParaRPr lang="en-IN" dirty="0"/>
          </a:p>
        </p:txBody>
      </p:sp>
      <p:pic>
        <p:nvPicPr>
          <p:cNvPr id="5" name="Picture 4">
            <a:extLst>
              <a:ext uri="{FF2B5EF4-FFF2-40B4-BE49-F238E27FC236}">
                <a16:creationId xmlns:a16="http://schemas.microsoft.com/office/drawing/2014/main" id="{D36A7CA7-0FC9-918B-88A3-F1AAFE5E5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993" y="3204712"/>
            <a:ext cx="1256286" cy="500513"/>
          </a:xfrm>
          <a:prstGeom prst="rect">
            <a:avLst/>
          </a:prstGeom>
        </p:spPr>
      </p:pic>
      <p:pic>
        <p:nvPicPr>
          <p:cNvPr id="7" name="Picture 6">
            <a:extLst>
              <a:ext uri="{FF2B5EF4-FFF2-40B4-BE49-F238E27FC236}">
                <a16:creationId xmlns:a16="http://schemas.microsoft.com/office/drawing/2014/main" id="{D0F4DCC9-1077-1C3C-B979-AB9524035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801" y="3805563"/>
            <a:ext cx="1256287" cy="500513"/>
          </a:xfrm>
          <a:prstGeom prst="rect">
            <a:avLst/>
          </a:prstGeom>
        </p:spPr>
      </p:pic>
      <p:pic>
        <p:nvPicPr>
          <p:cNvPr id="9" name="Picture 8">
            <a:extLst>
              <a:ext uri="{FF2B5EF4-FFF2-40B4-BE49-F238E27FC236}">
                <a16:creationId xmlns:a16="http://schemas.microsoft.com/office/drawing/2014/main" id="{4BB54FA5-1E7D-AAC4-B7D9-3EFB66C8C6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1111" y="5034013"/>
            <a:ext cx="2743201" cy="1042116"/>
          </a:xfrm>
          <a:prstGeom prst="rect">
            <a:avLst/>
          </a:prstGeom>
        </p:spPr>
      </p:pic>
    </p:spTree>
    <p:extLst>
      <p:ext uri="{BB962C8B-B14F-4D97-AF65-F5344CB8AC3E}">
        <p14:creationId xmlns:p14="http://schemas.microsoft.com/office/powerpoint/2010/main" val="17756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1873</TotalTime>
  <Words>1375</Words>
  <Application>Microsoft Office PowerPoint</Application>
  <PresentationFormat>Widescreen</PresentationFormat>
  <Paragraphs>85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Enhancing Reliability of 5G Communication Services With Guaranteed Delay</vt:lpstr>
      <vt:lpstr>PowerPoint Presentation</vt:lpstr>
      <vt:lpstr>                           Introduction</vt:lpstr>
      <vt:lpstr>PowerPoint Presentation</vt:lpstr>
      <vt:lpstr>                                  eRESERV</vt:lpstr>
      <vt:lpstr>                          Network Model</vt:lpstr>
      <vt:lpstr>PowerPoint Presentation</vt:lpstr>
      <vt:lpstr>PowerPoint Presentation</vt:lpstr>
      <vt:lpstr>             Enhancing Reliability of an SFC</vt:lpstr>
      <vt:lpstr>        An SFC with single dedicated backup</vt:lpstr>
      <vt:lpstr>PowerPoint Presentation</vt:lpstr>
      <vt:lpstr>PowerPoint Presentation</vt:lpstr>
      <vt:lpstr>Theorem 1:</vt:lpstr>
      <vt:lpstr>PowerPoint Presentation</vt:lpstr>
      <vt:lpstr>PowerPoint Presentation</vt:lpstr>
      <vt:lpstr>PowerPoint Presentation</vt:lpstr>
      <vt:lpstr>Sub-chaining as M/M/1 tandem network of queues.</vt:lpstr>
      <vt:lpstr>                          Response time</vt:lpstr>
      <vt:lpstr>PowerPoint Presentation</vt:lpstr>
      <vt:lpstr>PowerPoint Presentation</vt:lpstr>
      <vt:lpstr>PowerPoint Presentation</vt:lpstr>
      <vt:lpstr>               Decreasing Response Time</vt:lpstr>
      <vt:lpstr>           Subchaining as M/M/m tandem                     network of   queues.</vt:lpstr>
      <vt:lpstr>        Analyzing Reliability and Estimating l</vt:lpstr>
      <vt:lpstr>PowerPoint Presentation</vt:lpstr>
      <vt:lpstr>                    Performance Analysis</vt:lpstr>
      <vt:lpstr>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Reliability of 5G Communication Services With Guaranteed Delay</dc:title>
  <dc:creator>Sreyashi Mukherjee</dc:creator>
  <cp:lastModifiedBy>Sreyashi Mukherjee</cp:lastModifiedBy>
  <cp:revision>113</cp:revision>
  <dcterms:created xsi:type="dcterms:W3CDTF">2022-05-06T06:42:44Z</dcterms:created>
  <dcterms:modified xsi:type="dcterms:W3CDTF">2022-05-17T14:17:08Z</dcterms:modified>
</cp:coreProperties>
</file>