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7" r:id="rId8"/>
    <p:sldId id="261" r:id="rId9"/>
    <p:sldId id="263" r:id="rId10"/>
    <p:sldId id="264" r:id="rId11"/>
    <p:sldId id="271"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940001"/>
          </a:xfrm>
          <a:prstGeom prst="rect">
            <a:avLst/>
          </a:prstGeom>
        </p:spPr>
        <p:txBody>
          <a:bodyPr vert="horz" wrap="square" lIns="0" tIns="16510" rIns="0" bIns="0" rtlCol="0">
            <a:spAutoFit/>
          </a:bodyPr>
          <a:lstStyle/>
          <a:p>
            <a:pPr marL="3213735">
              <a:lnSpc>
                <a:spcPct val="100000"/>
              </a:lnSpc>
              <a:spcBef>
                <a:spcPts val="130"/>
              </a:spcBef>
            </a:pPr>
            <a:r>
              <a:rPr sz="6000" spc="15" dirty="0" err="1" smtClean="0">
                <a:latin typeface="Times New Roman" panose="02020603050405020304" pitchFamily="18" charset="0"/>
                <a:cs typeface="Times New Roman" panose="02020603050405020304" pitchFamily="18" charset="0"/>
              </a:rPr>
              <a:t>S</a:t>
            </a:r>
            <a:r>
              <a:rPr lang="en-US" sz="6000" spc="15" dirty="0" err="1" smtClean="0">
                <a:latin typeface="Times New Roman" panose="02020603050405020304" pitchFamily="18" charset="0"/>
                <a:cs typeface="Times New Roman" panose="02020603050405020304" pitchFamily="18" charset="0"/>
              </a:rPr>
              <a:t>reya</a:t>
            </a:r>
            <a:r>
              <a:rPr lang="en-US" sz="6000" spc="15" dirty="0" smtClean="0">
                <a:latin typeface="Times New Roman" panose="02020603050405020304" pitchFamily="18" charset="0"/>
                <a:cs typeface="Times New Roman" panose="02020603050405020304" pitchFamily="18" charset="0"/>
              </a:rPr>
              <a:t> S</a:t>
            </a:r>
            <a:endParaRPr sz="6000"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309226" cy="9446817"/>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endParaRPr lang="en-US" sz="2000" b="1" dirty="0" smtClean="0"/>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a:t>
            </a:r>
            <a:r>
              <a:rPr lang="en-US" sz="1400" b="1" dirty="0" smtClean="0">
                <a:latin typeface="Times New Roman" panose="02020603050405020304" pitchFamily="18" charset="0"/>
                <a:cs typeface="Times New Roman" panose="02020603050405020304" pitchFamily="18" charset="0"/>
              </a:rPr>
              <a:t>ollaborative </a:t>
            </a:r>
            <a:r>
              <a:rPr lang="en-US" sz="1400" b="1" dirty="0">
                <a:latin typeface="Times New Roman" panose="02020603050405020304" pitchFamily="18" charset="0"/>
                <a:cs typeface="Times New Roman" panose="02020603050405020304" pitchFamily="18" charset="0"/>
              </a:rPr>
              <a:t>Filtering (CF)</a:t>
            </a:r>
            <a:r>
              <a:rPr lang="en-US" sz="1400" dirty="0">
                <a:latin typeface="Times New Roman" panose="02020603050405020304" pitchFamily="18" charset="0"/>
                <a:cs typeface="Times New Roman" panose="02020603050405020304" pitchFamily="18" charset="0"/>
              </a:rPr>
              <a:t>:</a:t>
            </a:r>
          </a:p>
          <a:p>
            <a:pPr lvl="1"/>
            <a:r>
              <a:rPr lang="en-US" sz="1400" b="1" dirty="0">
                <a:latin typeface="Times New Roman" panose="02020603050405020304" pitchFamily="18" charset="0"/>
                <a:cs typeface="Times New Roman" panose="02020603050405020304" pitchFamily="18" charset="0"/>
              </a:rPr>
              <a:t>User-Based CF</a:t>
            </a:r>
            <a:r>
              <a:rPr lang="en-US" sz="1400" dirty="0">
                <a:latin typeface="Times New Roman" panose="02020603050405020304" pitchFamily="18" charset="0"/>
                <a:cs typeface="Times New Roman" panose="02020603050405020304" pitchFamily="18" charset="0"/>
              </a:rPr>
              <a:t>: Recommend products to a user based on the preferences of similar users. This involves computing similarities between users based on their past interactions with products.</a:t>
            </a:r>
          </a:p>
          <a:p>
            <a:pPr lvl="1"/>
            <a:r>
              <a:rPr lang="en-US" sz="1400" b="1" dirty="0">
                <a:latin typeface="Times New Roman" panose="02020603050405020304" pitchFamily="18" charset="0"/>
                <a:cs typeface="Times New Roman" panose="02020603050405020304" pitchFamily="18" charset="0"/>
              </a:rPr>
              <a:t>Item-Based CF</a:t>
            </a:r>
            <a:r>
              <a:rPr lang="en-US" sz="1400" dirty="0">
                <a:latin typeface="Times New Roman" panose="02020603050405020304" pitchFamily="18" charset="0"/>
                <a:cs typeface="Times New Roman" panose="02020603050405020304" pitchFamily="18" charset="0"/>
              </a:rPr>
              <a:t>: Recommend products similar to those the user has interacted with in the past. This involves computing similarities between items based on their co-occurrence in user interactions.</a:t>
            </a:r>
          </a:p>
          <a:p>
            <a:r>
              <a:rPr lang="en-US" sz="1400" b="1" dirty="0">
                <a:latin typeface="Times New Roman" panose="02020603050405020304" pitchFamily="18" charset="0"/>
                <a:cs typeface="Times New Roman" panose="02020603050405020304" pitchFamily="18" charset="0"/>
              </a:rPr>
              <a:t>Content-Based Filtering</a:t>
            </a:r>
            <a:r>
              <a:rPr lang="en-US" sz="1400" dirty="0">
                <a:latin typeface="Times New Roman" panose="02020603050405020304" pitchFamily="18" charset="0"/>
                <a:cs typeface="Times New Roman" panose="02020603050405020304" pitchFamily="18" charset="0"/>
              </a:rPr>
              <a:t>:</a:t>
            </a:r>
          </a:p>
          <a:p>
            <a:pPr lvl="1"/>
            <a:r>
              <a:rPr lang="en-US" sz="1400" dirty="0">
                <a:latin typeface="Times New Roman" panose="02020603050405020304" pitchFamily="18" charset="0"/>
                <a:cs typeface="Times New Roman" panose="02020603050405020304" pitchFamily="18" charset="0"/>
              </a:rPr>
              <a:t>Recommend products to a user based on the attributes and features of items they have interacted with previously. This involves creating user profiles and item profiles based on textual features (e.g., product descriptions) or metadata (e.g., category, brand).</a:t>
            </a:r>
          </a:p>
          <a:p>
            <a:pPr lvl="1"/>
            <a:r>
              <a:rPr lang="en-US" sz="1400" dirty="0">
                <a:latin typeface="Times New Roman" panose="02020603050405020304" pitchFamily="18" charset="0"/>
                <a:cs typeface="Times New Roman" panose="02020603050405020304" pitchFamily="18" charset="0"/>
              </a:rPr>
              <a:t>Utilize techniques such as term frequency-inverse document frequency (TF-IDF) or word </a:t>
            </a:r>
            <a:r>
              <a:rPr lang="en-US" sz="1400" dirty="0" err="1">
                <a:latin typeface="Times New Roman" panose="02020603050405020304" pitchFamily="18" charset="0"/>
                <a:cs typeface="Times New Roman" panose="02020603050405020304" pitchFamily="18" charset="0"/>
              </a:rPr>
              <a:t>embeddings</a:t>
            </a:r>
            <a:r>
              <a:rPr lang="en-US" sz="1400" dirty="0">
                <a:latin typeface="Times New Roman" panose="02020603050405020304" pitchFamily="18" charset="0"/>
                <a:cs typeface="Times New Roman" panose="02020603050405020304" pitchFamily="18" charset="0"/>
              </a:rPr>
              <a:t> to represent textual features.</a:t>
            </a:r>
          </a:p>
          <a:p>
            <a:r>
              <a:rPr lang="en-US" sz="1400" b="1" dirty="0">
                <a:latin typeface="Times New Roman" panose="02020603050405020304" pitchFamily="18" charset="0"/>
                <a:cs typeface="Times New Roman" panose="02020603050405020304" pitchFamily="18" charset="0"/>
              </a:rPr>
              <a:t>Matrix Factorization</a:t>
            </a:r>
            <a:r>
              <a:rPr lang="en-US" sz="1400" dirty="0">
                <a:latin typeface="Times New Roman" panose="02020603050405020304" pitchFamily="18" charset="0"/>
                <a:cs typeface="Times New Roman" panose="02020603050405020304" pitchFamily="18" charset="0"/>
              </a:rPr>
              <a:t>:</a:t>
            </a:r>
          </a:p>
          <a:p>
            <a:pPr lvl="1"/>
            <a:r>
              <a:rPr lang="en-US" sz="1400" dirty="0">
                <a:latin typeface="Times New Roman" panose="02020603050405020304" pitchFamily="18" charset="0"/>
                <a:cs typeface="Times New Roman" panose="02020603050405020304" pitchFamily="18" charset="0"/>
              </a:rPr>
              <a:t>Factorize the user-item interaction matrix to capture latent factors representing user preferences and item characteristics.</a:t>
            </a:r>
          </a:p>
          <a:p>
            <a:pPr lvl="1"/>
            <a:r>
              <a:rPr lang="en-US" sz="1400" dirty="0">
                <a:latin typeface="Times New Roman" panose="02020603050405020304" pitchFamily="18" charset="0"/>
                <a:cs typeface="Times New Roman" panose="02020603050405020304" pitchFamily="18" charset="0"/>
              </a:rPr>
              <a:t>Use techniques like Singular Value Decomposition (SVD), Non-Negative Matrix Factorization (NMF), or matrix factorization with regularization to learn low-dimensional representations of users and items.</a:t>
            </a:r>
          </a:p>
          <a:p>
            <a:r>
              <a:rPr lang="en-US" sz="1400" b="1" dirty="0">
                <a:latin typeface="Times New Roman" panose="02020603050405020304" pitchFamily="18" charset="0"/>
                <a:cs typeface="Times New Roman" panose="02020603050405020304" pitchFamily="18" charset="0"/>
              </a:rPr>
              <a:t>Deep Learning Models</a:t>
            </a:r>
            <a:r>
              <a:rPr lang="en-US" sz="1400" dirty="0">
                <a:latin typeface="Times New Roman" panose="02020603050405020304" pitchFamily="18" charset="0"/>
                <a:cs typeface="Times New Roman" panose="02020603050405020304" pitchFamily="18" charset="0"/>
              </a:rPr>
              <a:t>:</a:t>
            </a:r>
          </a:p>
          <a:p>
            <a:pPr lvl="1"/>
            <a:r>
              <a:rPr lang="en-US" sz="1400" dirty="0">
                <a:latin typeface="Times New Roman" panose="02020603050405020304" pitchFamily="18" charset="0"/>
                <a:cs typeface="Times New Roman" panose="02020603050405020304" pitchFamily="18" charset="0"/>
              </a:rPr>
              <a:t>Utilize neural network architectures to learn complex patterns and representations from user-item interaction data:</a:t>
            </a:r>
          </a:p>
          <a:p>
            <a:pPr lvl="2"/>
            <a:r>
              <a:rPr lang="en-US" sz="1400" b="1" dirty="0">
                <a:latin typeface="Times New Roman" panose="02020603050405020304" pitchFamily="18" charset="0"/>
                <a:cs typeface="Times New Roman" panose="02020603050405020304" pitchFamily="18" charset="0"/>
              </a:rPr>
              <a:t>Embedding-Based M</a:t>
            </a:r>
            <a:endParaRPr lang="en-US" sz="1400"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lang="en-US" sz="4800" b="1" spc="5" dirty="0" smtClean="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lang="en-US" sz="4800" b="1" spc="5" dirty="0" smtClean="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43000"/>
            <a:ext cx="11658600" cy="4031873"/>
          </a:xfrm>
          <a:prstGeom prst="rect">
            <a:avLst/>
          </a:prstGeom>
        </p:spPr>
        <p:txBody>
          <a:bodyPr wrap="square">
            <a:spAutoFit/>
          </a:bodyPr>
          <a:lstStyle/>
          <a:p>
            <a:r>
              <a:rPr lang="en-US" sz="1600" b="1" dirty="0" smtClean="0"/>
              <a:t>CNN Architecture Design</a:t>
            </a:r>
            <a:r>
              <a:rPr lang="en-US" sz="1600" dirty="0" smtClean="0"/>
              <a:t>: Design a CNN architecture tailored to the recommendation task. For text-based features, you may use architectures like Text-CNN. For image-based features, you can use architectures like VGG, </a:t>
            </a:r>
            <a:r>
              <a:rPr lang="en-US" sz="1600" dirty="0" err="1" smtClean="0"/>
              <a:t>ResNet</a:t>
            </a:r>
            <a:r>
              <a:rPr lang="en-US" sz="1600" dirty="0" smtClean="0"/>
              <a:t>, or Inception. You can also design hybrid architectures that combine text and image modalities.</a:t>
            </a:r>
          </a:p>
          <a:p>
            <a:endParaRPr lang="en-US" sz="1600" dirty="0" smtClean="0"/>
          </a:p>
          <a:p>
            <a:r>
              <a:rPr lang="en-US" sz="1600" b="1" dirty="0" smtClean="0"/>
              <a:t>Model Training</a:t>
            </a:r>
            <a:r>
              <a:rPr lang="en-US" sz="1600" dirty="0" smtClean="0"/>
              <a:t>: Train the CNN model using the extracted features and historical user-item interactions. You can use techniques such as mini-batch stochastic gradient descent with </a:t>
            </a:r>
            <a:r>
              <a:rPr lang="en-US" sz="1600" dirty="0" err="1" smtClean="0"/>
              <a:t>backpropagation</a:t>
            </a:r>
            <a:r>
              <a:rPr lang="en-US" sz="1600" dirty="0" smtClean="0"/>
              <a:t> to optimize the model parameters. Define appropriate loss functions, such as binary cross-entropy or mean squared error, depending on the recommendation task (e.g., binary preference prediction, rating prediction).</a:t>
            </a:r>
          </a:p>
          <a:p>
            <a:endParaRPr lang="en-US" sz="1600" dirty="0" smtClean="0"/>
          </a:p>
          <a:p>
            <a:r>
              <a:rPr lang="en-US" sz="1600" b="1" dirty="0" smtClean="0"/>
              <a:t>Evaluation</a:t>
            </a:r>
            <a:r>
              <a:rPr lang="en-US" sz="1600" dirty="0" smtClean="0"/>
              <a:t>: Evaluate the trained model using metrics such as accuracy, precision, recall, F1-score, or Mean Squared Error (MSE), depending on the specific recommendation task (e.g., binary preference prediction, rating prediction). Use techniques like cross-validation or holdout validation to assess generalization performance.</a:t>
            </a:r>
          </a:p>
          <a:p>
            <a:endParaRPr lang="en-US" sz="1600" dirty="0" smtClean="0"/>
          </a:p>
          <a:p>
            <a:r>
              <a:rPr lang="en-US" sz="1600" b="1" dirty="0" smtClean="0"/>
              <a:t>Recommendation Generation</a:t>
            </a:r>
            <a:r>
              <a:rPr lang="en-US" sz="1600" dirty="0" smtClean="0"/>
              <a:t>: Once the model is trained and evaluated, use it to generate recommendations for users in real-time. Given a user's profile and context, input their features into the trained CNN model to predict preferences or ratings for unseen items. Rank the predicted preferences to produce a list of top-N recommendations.</a:t>
            </a:r>
          </a:p>
          <a:p>
            <a:endParaRPr lang="en-US" sz="1600" dirty="0"/>
          </a:p>
        </p:txBody>
      </p:sp>
    </p:spTree>
    <p:extLst>
      <p:ext uri="{BB962C8B-B14F-4D97-AF65-F5344CB8AC3E}">
        <p14:creationId xmlns:p14="http://schemas.microsoft.com/office/powerpoint/2010/main" val="116376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457200"/>
            <a:ext cx="10753344" cy="7646324"/>
          </a:xfrm>
          <a:prstGeom prst="rect">
            <a:avLst/>
          </a:prstGeom>
        </p:spPr>
        <p:txBody>
          <a:bodyPr vert="horz" wrap="square" lIns="0" tIns="13335" rIns="0" bIns="0" rtlCol="0">
            <a:spAutoFit/>
          </a:bodyPr>
          <a:lstStyle/>
          <a:p>
            <a:r>
              <a:rPr dirty="0" smtClean="0">
                <a:latin typeface="Times New Roman" panose="02020603050405020304" pitchFamily="18" charset="0"/>
                <a:cs typeface="Times New Roman" panose="02020603050405020304" pitchFamily="18" charset="0"/>
              </a:rPr>
              <a:t>R</a:t>
            </a:r>
            <a:r>
              <a:rPr spc="-40" dirty="0" smtClean="0">
                <a:latin typeface="Times New Roman" panose="02020603050405020304" pitchFamily="18" charset="0"/>
                <a:cs typeface="Times New Roman" panose="02020603050405020304" pitchFamily="18" charset="0"/>
              </a:rPr>
              <a:t>E</a:t>
            </a:r>
            <a:r>
              <a:rPr spc="15" dirty="0" smtClean="0">
                <a:latin typeface="Times New Roman" panose="02020603050405020304" pitchFamily="18" charset="0"/>
                <a:cs typeface="Times New Roman" panose="02020603050405020304" pitchFamily="18" charset="0"/>
              </a:rPr>
              <a:t>S</a:t>
            </a:r>
            <a:r>
              <a:rPr spc="-30" dirty="0" smtClean="0">
                <a:latin typeface="Times New Roman" panose="02020603050405020304" pitchFamily="18" charset="0"/>
                <a:cs typeface="Times New Roman" panose="02020603050405020304" pitchFamily="18" charset="0"/>
              </a:rPr>
              <a:t>U</a:t>
            </a:r>
            <a:r>
              <a:rPr spc="-405" dirty="0" smtClean="0">
                <a:latin typeface="Times New Roman" panose="02020603050405020304" pitchFamily="18" charset="0"/>
                <a:cs typeface="Times New Roman" panose="02020603050405020304" pitchFamily="18" charset="0"/>
              </a:rPr>
              <a:t>L</a:t>
            </a:r>
            <a:r>
              <a:rPr dirty="0" smtClean="0">
                <a:latin typeface="Times New Roman" panose="02020603050405020304" pitchFamily="18" charset="0"/>
                <a:cs typeface="Times New Roman" panose="02020603050405020304" pitchFamily="18" charset="0"/>
              </a:rPr>
              <a:t>TS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results for e-commerce product recommendation can be evaluated using various metrics and techniques to assess the effectiveness and performance of the recommendation system. Here are some key results and evaluation methods: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Evaluation Metrics: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Precision</a:t>
            </a:r>
            <a:r>
              <a:rPr lang="en-US" sz="2000" b="0" dirty="0">
                <a:latin typeface="Times New Roman" panose="02020603050405020304" pitchFamily="18" charset="0"/>
                <a:cs typeface="Times New Roman" panose="02020603050405020304" pitchFamily="18" charset="0"/>
              </a:rPr>
              <a:t>: The proportion of recommended items that are relevant to the user, calculated as the number of relevant recommendations divided by the total number of recommendations.</a:t>
            </a:r>
            <a:br>
              <a:rPr lang="en-US" sz="2000" b="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Recall</a:t>
            </a:r>
            <a:r>
              <a:rPr lang="en-US" sz="2000" b="0" dirty="0">
                <a:latin typeface="Times New Roman" panose="02020603050405020304" pitchFamily="18" charset="0"/>
                <a:cs typeface="Times New Roman" panose="02020603050405020304" pitchFamily="18" charset="0"/>
              </a:rPr>
              <a:t>: The proportion of relevant items that are successfully recommended to the user, calculated as the number of relevant recommendations divided by the total number of relevant items.</a:t>
            </a:r>
            <a:r>
              <a:rPr lang="en-US" b="0" dirty="0"/>
              <a:t/>
            </a:r>
            <a:br>
              <a:rPr lang="en-US" b="0"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472" y="9054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795564"/>
            <a:ext cx="9070975" cy="328679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US" sz="4250" spc="25" dirty="0" smtClean="0"/>
              <a:t/>
            </a:r>
            <a:br>
              <a:rPr lang="en-US" sz="4250" spc="25" dirty="0" smtClean="0"/>
            </a:br>
            <a:r>
              <a:rPr lang="en-US" sz="4250" spc="25" dirty="0"/>
              <a:t> </a:t>
            </a:r>
            <a:r>
              <a:rPr lang="en-US" sz="4250" spc="25" dirty="0" smtClean="0"/>
              <a:t>                                   </a:t>
            </a:r>
            <a:br>
              <a:rPr lang="en-US" sz="4250" spc="25" dirty="0" smtClean="0"/>
            </a:br>
            <a:r>
              <a:rPr lang="en-US" sz="4250" spc="25" dirty="0" smtClean="0"/>
              <a:t>     </a:t>
            </a:r>
            <a:r>
              <a:rPr lang="en-US" sz="4250" spc="25" dirty="0"/>
              <a:t>E</a:t>
            </a:r>
            <a:r>
              <a:rPr lang="en-US" sz="4250" spc="25" dirty="0" smtClean="0"/>
              <a:t>commerce product</a:t>
            </a:r>
            <a:r>
              <a:rPr lang="en-US" sz="4250" spc="25" dirty="0" smtClean="0"/>
              <a:t> </a:t>
            </a:r>
            <a:r>
              <a:rPr lang="en-US" sz="4250" spc="25" dirty="0"/>
              <a:t>R</a:t>
            </a:r>
            <a:r>
              <a:rPr lang="en-US" sz="4250" spc="25" dirty="0" smtClean="0"/>
              <a:t>ecommendation</a:t>
            </a:r>
            <a:br>
              <a:rPr lang="en-US" sz="4250" spc="25" dirty="0" smtClean="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2817" y="643435"/>
            <a:ext cx="11115783" cy="555189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10613644" cy="2229456"/>
          </a:xfrm>
          <a:prstGeom prst="rect">
            <a:avLst/>
          </a:prstGeom>
        </p:spPr>
        <p:txBody>
          <a:bodyPr vert="horz" wrap="square" lIns="0" tIns="13335" rIns="0" bIns="0" rtlCol="0">
            <a:spAutoFit/>
          </a:bodyPr>
          <a:lstStyle/>
          <a:p>
            <a:pPr marL="12700">
              <a:lnSpc>
                <a:spcPct val="100000"/>
              </a:lnSpc>
              <a:spcBef>
                <a:spcPts val="105"/>
              </a:spcBef>
            </a:pPr>
            <a:r>
              <a:rPr spc="25" dirty="0" smtClean="0"/>
              <a:t>A</a:t>
            </a:r>
            <a:r>
              <a:rPr spc="-5" dirty="0" smtClean="0"/>
              <a:t>G</a:t>
            </a:r>
            <a:r>
              <a:rPr spc="-35" dirty="0" smtClean="0"/>
              <a:t>E</a:t>
            </a:r>
            <a:r>
              <a:rPr spc="15" dirty="0" smtClean="0"/>
              <a:t>N</a:t>
            </a:r>
            <a:r>
              <a:rPr dirty="0" smtClean="0"/>
              <a:t>DA</a:t>
            </a:r>
            <a:r>
              <a:rPr lang="en-US" dirty="0"/>
              <a:t/>
            </a:r>
            <a:br>
              <a:rPr lang="en-US" dirty="0"/>
            </a:br>
            <a:r>
              <a:rPr lang="en-US" dirty="0" smtClean="0"/>
              <a:t/>
            </a:r>
            <a:br>
              <a:rPr lang="en-US" dirty="0" smtClean="0"/>
            </a:br>
            <a:r>
              <a:rPr lang="en-US" dirty="0" smtClean="0"/>
              <a:t>        </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1"/>
          <p:cNvSpPr>
            <a:spLocks noChangeArrowheads="1"/>
          </p:cNvSpPr>
          <p:nvPr/>
        </p:nvSpPr>
        <p:spPr bwMode="auto">
          <a:xfrm>
            <a:off x="1371600" y="2018222"/>
            <a:ext cx="9981818" cy="3170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chemeClr val="tx1"/>
                </a:solidFill>
                <a:effectLst/>
                <a:latin typeface="Arial" panose="020B0604020202020204" pitchFamily="34" charset="0"/>
              </a:rPr>
              <a:t>Introduction to </a:t>
            </a:r>
            <a:r>
              <a:rPr lang="en-US" dirty="0" smtClean="0">
                <a:latin typeface="Arial" panose="020B0604020202020204" pitchFamily="34" charset="0"/>
              </a:rPr>
              <a:t>product</a:t>
            </a:r>
            <a:r>
              <a:rPr kumimoji="0" lang="en-US" sz="1800" b="0" i="0" u="none" strike="noStrike" cap="none" normalizeH="0" baseline="0" dirty="0" smtClean="0">
                <a:ln>
                  <a:noFill/>
                </a:ln>
                <a:solidFill>
                  <a:schemeClr val="tx1"/>
                </a:solidFill>
                <a:effectLst/>
                <a:latin typeface="Arial" panose="020B0604020202020204" pitchFamily="34" charset="0"/>
              </a:rPr>
              <a:t> </a:t>
            </a:r>
            <a:r>
              <a:rPr kumimoji="0" lang="en-US" sz="1800" b="0" i="0" u="none" strike="noStrike" cap="none" normalizeH="0" baseline="0" dirty="0" smtClean="0">
                <a:ln>
                  <a:noFill/>
                </a:ln>
                <a:solidFill>
                  <a:schemeClr val="tx1"/>
                </a:solidFill>
                <a:effectLst/>
                <a:latin typeface="Arial" panose="020B0604020202020204" pitchFamily="34" charset="0"/>
              </a:rPr>
              <a:t>Recommendation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dirty="0" smtClean="0">
                <a:latin typeface="Arial" panose="020B0604020202020204" pitchFamily="34" charset="0"/>
              </a:rPr>
              <a:t>Overview of CNN</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0" i="0" u="none" strike="noStrike" cap="none" normalizeH="0" baseline="0" dirty="0" smtClean="0">
                <a:ln>
                  <a:noFill/>
                </a:ln>
                <a:solidFill>
                  <a:schemeClr val="tx1"/>
                </a:solidFill>
                <a:effectLst/>
                <a:latin typeface="Arial" panose="020B0604020202020204" pitchFamily="34" charset="0"/>
              </a:rPr>
              <a:t>Data Collection and Preprocessing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0" i="0" u="none" strike="noStrike" cap="none" normalizeH="0" baseline="0" dirty="0" smtClean="0">
                <a:ln>
                  <a:noFill/>
                </a:ln>
                <a:solidFill>
                  <a:schemeClr val="tx1"/>
                </a:solidFill>
                <a:effectLst/>
                <a:latin typeface="Arial" panose="020B0604020202020204" pitchFamily="34" charset="0"/>
              </a:rPr>
              <a:t>Hybrid Recommendation Systems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0" i="0" u="none" strike="noStrike" cap="none" normalizeH="0" baseline="0" dirty="0" smtClean="0">
                <a:ln>
                  <a:noFill/>
                </a:ln>
                <a:solidFill>
                  <a:schemeClr val="tx1"/>
                </a:solidFill>
                <a:effectLst/>
                <a:latin typeface="Arial" panose="020B0604020202020204" pitchFamily="34" charset="0"/>
              </a:rPr>
              <a:t>Content-Based Social Media Recommendation with CNN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800" b="0" i="0" u="none" strike="noStrike" cap="none" normalizeH="0" baseline="0" dirty="0" smtClean="0">
                <a:ln>
                  <a:noFill/>
                </a:ln>
                <a:solidFill>
                  <a:schemeClr val="tx1"/>
                </a:solidFill>
                <a:effectLst/>
                <a:latin typeface="Arial" panose="020B0604020202020204" pitchFamily="34" charset="0"/>
              </a:rPr>
              <a:t>Personalized Recommendation with CNN</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sz="1800" b="0" i="0" u="none" strike="noStrike" cap="none" normalizeH="0" baseline="0" dirty="0" smtClean="0">
                <a:ln>
                  <a:noFill/>
                </a:ln>
                <a:solidFill>
                  <a:schemeClr val="tx1"/>
                </a:solidFill>
                <a:effectLst/>
                <a:latin typeface="Arial" panose="020B0604020202020204" pitchFamily="34" charset="0"/>
              </a:rPr>
              <a:t>Evaluation Metrics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sz="1800" b="0" i="0" u="none" strike="noStrike" cap="none" normalizeH="0" baseline="0" dirty="0" smtClean="0">
                <a:ln>
                  <a:noFill/>
                </a:ln>
                <a:solidFill>
                  <a:schemeClr val="tx1"/>
                </a:solidFill>
                <a:effectLst/>
                <a:latin typeface="Arial" panose="020B0604020202020204" pitchFamily="34" charset="0"/>
              </a:rPr>
              <a:t>Ethical and Privacy Considerations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sz="1800" b="0" i="0" u="none" strike="noStrike" cap="none" normalizeH="0" baseline="0" dirty="0" smtClean="0">
                <a:ln>
                  <a:noFill/>
                </a:ln>
                <a:solidFill>
                  <a:schemeClr val="tx1"/>
                </a:solidFill>
                <a:effectLst/>
                <a:latin typeface="Arial" panose="020B0604020202020204" pitchFamily="34" charset="0"/>
              </a:rPr>
              <a:t>Future Directions and Challenges</a:t>
            </a:r>
          </a:p>
        </p:txBody>
      </p:sp>
      <p:sp>
        <p:nvSpPr>
          <p:cNvPr id="24" name="Rectangle 2"/>
          <p:cNvSpPr>
            <a:spLocks noChangeArrowheads="1"/>
          </p:cNvSpPr>
          <p:nvPr/>
        </p:nvSpPr>
        <p:spPr bwMode="auto">
          <a:xfrm>
            <a:off x="0" y="0"/>
            <a:ext cx="29368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10367328" cy="4133183"/>
          </a:xfrm>
          <a:prstGeom prst="rect">
            <a:avLst/>
          </a:prstGeom>
        </p:spPr>
        <p:txBody>
          <a:bodyPr vert="horz" wrap="square" lIns="0" tIns="16510" rIns="0" bIns="0" rtlCol="0">
            <a:spAutoFit/>
          </a:bodyPr>
          <a:lstStyle/>
          <a:p>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a:t/>
            </a:r>
            <a:br>
              <a:rPr lang="en-US" sz="4250" spc="10" dirty="0"/>
            </a:br>
            <a:r>
              <a:rPr lang="en-US" sz="4250" spc="10" dirty="0" smtClean="0"/>
              <a:t>  </a:t>
            </a:r>
            <a:r>
              <a:rPr lang="en-US" sz="2000" b="0" spc="10" dirty="0">
                <a:latin typeface="Times New Roman" panose="02020603050405020304" pitchFamily="18" charset="0"/>
                <a:cs typeface="Times New Roman" panose="02020603050405020304" pitchFamily="18" charset="0"/>
              </a:rPr>
              <a:t>In the vast landscape of e-commerce, where an overwhelming array of products are available to consumers, providing personalized product recommendations is crucial for enhancing user experience, increasing customer satisfaction, and boosting sales. However, developing an effective recommendation system tailored to individual preferences and needs poses several challenges.</a:t>
            </a:r>
            <a:r>
              <a:rPr lang="en-US" sz="2000" spc="10" dirty="0"/>
              <a:t/>
            </a:r>
            <a:br>
              <a:rPr lang="en-US" sz="2000" spc="10" dirty="0"/>
            </a:br>
            <a:r>
              <a:rPr lang="en-US" sz="2000" spc="10" dirty="0" smtClean="0"/>
              <a:t/>
            </a:r>
            <a:br>
              <a:rPr lang="en-US" sz="2000" spc="10" dirty="0" smtClean="0"/>
            </a:br>
            <a:r>
              <a:rPr lang="en-US" sz="2000" spc="10" dirty="0"/>
              <a:t/>
            </a:r>
            <a:br>
              <a:rPr lang="en-US" sz="2000" spc="10" dirty="0"/>
            </a:br>
            <a:r>
              <a:rPr lang="en-US" sz="2000" spc="10" dirty="0" smtClean="0"/>
              <a:t/>
            </a:r>
            <a:br>
              <a:rPr lang="en-US" sz="2000" spc="10" dirty="0" smtClean="0"/>
            </a:br>
            <a:r>
              <a:rPr lang="en-US" sz="2000" spc="10" dirty="0"/>
              <a:t> </a:t>
            </a:r>
            <a:r>
              <a:rPr lang="en-US" sz="2000" spc="10" dirty="0" smtClean="0"/>
              <a:t>                                            </a:t>
            </a: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533400"/>
            <a:ext cx="11680825" cy="8949886"/>
          </a:xfrm>
          <a:prstGeom prst="rect">
            <a:avLst/>
          </a:prstGeom>
        </p:spPr>
        <p:txBody>
          <a:bodyPr vert="horz" wrap="square" lIns="0" tIns="16510" rIns="0" bIns="0" rtlCol="0">
            <a:spAutoFit/>
          </a:bodyPr>
          <a:lstStyle/>
          <a:p>
            <a:r>
              <a:rPr sz="4250" spc="5" dirty="0"/>
              <a:t>PROJECT	</a:t>
            </a:r>
            <a:r>
              <a:rPr sz="4250" spc="-20" dirty="0" smtClean="0"/>
              <a:t>OVERVIEW</a:t>
            </a:r>
            <a:r>
              <a:rPr lang="en-US" sz="4250" spc="-20" dirty="0" smtClean="0"/>
              <a:t/>
            </a:r>
            <a:br>
              <a:rPr lang="en-US" sz="4250" spc="-20" dirty="0" smtClean="0"/>
            </a:br>
            <a:r>
              <a:rPr lang="en-US" sz="1600" dirty="0">
                <a:latin typeface="Times New Roman" panose="02020603050405020304" pitchFamily="18" charset="0"/>
                <a:cs typeface="Times New Roman" panose="02020603050405020304" pitchFamily="18" charset="0"/>
              </a:rPr>
              <a:t>Introduction</a:t>
            </a:r>
            <a:r>
              <a:rPr lang="en-US" sz="1600" b="0" dirty="0">
                <a:latin typeface="Times New Roman" panose="02020603050405020304" pitchFamily="18" charset="0"/>
                <a:cs typeface="Times New Roman" panose="02020603050405020304" pitchFamily="18" charset="0"/>
              </a:rPr>
              <a:t>:</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Brief introduction to the project and its significance in the context of e-commerce.</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Highlight the importance of personalized product recommendations for enhancing user experience and increasing sales.</a:t>
            </a:r>
            <a:br>
              <a:rPr lang="en-US" sz="1600" b="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Objective</a:t>
            </a:r>
            <a:r>
              <a:rPr lang="en-US" sz="1600" b="0" dirty="0">
                <a:latin typeface="Times New Roman" panose="02020603050405020304" pitchFamily="18" charset="0"/>
                <a:cs typeface="Times New Roman" panose="02020603050405020304" pitchFamily="18" charset="0"/>
              </a:rPr>
              <a:t>:</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Clearly state the primary objective of the project, which is to develop an effective e-commerce product recommendation system.</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Emphasize the aim to provide personalized recommendations tailored to individual user preferences and behaviors.</a:t>
            </a:r>
            <a:br>
              <a:rPr lang="en-US" sz="1600" b="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Scope</a:t>
            </a:r>
            <a:r>
              <a:rPr lang="en-US" sz="1600" b="0" dirty="0">
                <a:latin typeface="Times New Roman" panose="02020603050405020304" pitchFamily="18" charset="0"/>
                <a:cs typeface="Times New Roman" panose="02020603050405020304" pitchFamily="18" charset="0"/>
              </a:rPr>
              <a:t>:</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Define the scope of the project, including the targeted e-commerce platform(s), types of products, and user base.</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Specify the technologies and methodologies to be used, such as machine learning algorithms, data preprocessing techniques, and evaluation metrics.</a:t>
            </a:r>
            <a:br>
              <a:rPr lang="en-US" sz="1600" b="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Key Features</a:t>
            </a:r>
            <a:r>
              <a:rPr lang="en-US" sz="1600" b="0" dirty="0">
                <a:latin typeface="Times New Roman" panose="02020603050405020304" pitchFamily="18" charset="0"/>
                <a:cs typeface="Times New Roman" panose="02020603050405020304" pitchFamily="18" charset="0"/>
              </a:rPr>
              <a:t>:</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Outline the key features of the e-commerce product recommendation system:</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Personalized recommendation generation based on user behavior and preferences.</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Scalability to handle large volumes of data and users.</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Addressing the cold start problem for new users and items.</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Ensuring user privacy and data security.</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Providing transparent and interpretable recommendations.</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Continuous learning and adaptation to evolving user preferences.</a:t>
            </a:r>
            <a:r>
              <a:rPr lang="en-US" sz="2000" b="0" dirty="0"/>
              <a:t/>
            </a:r>
            <a:br>
              <a:rPr lang="en-US" sz="2000" b="0" dirty="0"/>
            </a:br>
            <a:r>
              <a:rPr lang="en-US" sz="2000" dirty="0"/>
              <a:t/>
            </a:r>
            <a:br>
              <a:rPr lang="en-US" sz="2000" dirty="0"/>
            </a:br>
            <a:r>
              <a:rPr lang="en-US" sz="2000" spc="-20" dirty="0" smtClean="0"/>
              <a:t/>
            </a:r>
            <a:br>
              <a:rPr lang="en-US" sz="2000" spc="-20" dirty="0" smtClean="0"/>
            </a:br>
            <a:r>
              <a:rPr lang="en-US" sz="2000" spc="-20" dirty="0"/>
              <a:t/>
            </a:r>
            <a:br>
              <a:rPr lang="en-US" sz="2000" spc="-20" dirty="0"/>
            </a:br>
            <a:r>
              <a:rPr lang="en-US" sz="2000" spc="-20" dirty="0" smtClean="0"/>
              <a:t/>
            </a:r>
            <a:br>
              <a:rPr lang="en-US" sz="2000" spc="-20" dirty="0" smtClean="0"/>
            </a:br>
            <a:r>
              <a:rPr lang="en-US" sz="4250" spc="-20" dirty="0"/>
              <a:t/>
            </a:r>
            <a:br>
              <a:rPr lang="en-US" sz="4250" spc="-20" dirty="0"/>
            </a:br>
            <a:r>
              <a:rPr lang="en-US" sz="4250" spc="-20" dirty="0" smtClean="0"/>
              <a:t/>
            </a:r>
            <a:br>
              <a:rPr lang="en-US" sz="4250" spc="-20" dirty="0" smtClean="0"/>
            </a:br>
            <a:r>
              <a:rPr lang="en-US" sz="4250" spc="-20" dirty="0"/>
              <a:t/>
            </a:r>
            <a:br>
              <a:rPr lang="en-US"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10972800" cy="5663089"/>
          </a:xfrm>
          <a:prstGeom prst="rect">
            <a:avLst/>
          </a:prstGeom>
        </p:spPr>
        <p:txBody>
          <a:bodyPr wrap="square">
            <a:spAutoFit/>
          </a:bodyPr>
          <a:lstStyle/>
          <a:p>
            <a:endParaRPr lang="en-US" dirty="0"/>
          </a:p>
          <a:p>
            <a:pPr lvl="2"/>
            <a:r>
              <a:rPr lang="en-US" sz="1600" b="1" dirty="0">
                <a:latin typeface="Times New Roman" panose="02020603050405020304" pitchFamily="18" charset="0"/>
                <a:cs typeface="Times New Roman" panose="02020603050405020304" pitchFamily="18" charset="0"/>
              </a:rPr>
              <a:t>Architecture</a:t>
            </a:r>
            <a:r>
              <a:rPr lang="en-US" sz="1600" dirty="0">
                <a:latin typeface="Times New Roman" panose="02020603050405020304" pitchFamily="18" charset="0"/>
                <a:cs typeface="Times New Roman" panose="02020603050405020304" pitchFamily="18" charset="0"/>
              </a:rPr>
              <a:t>:</a:t>
            </a:r>
          </a:p>
          <a:p>
            <a:pPr lvl="3"/>
            <a:r>
              <a:rPr lang="en-US" sz="1600" dirty="0">
                <a:latin typeface="Times New Roman" panose="02020603050405020304" pitchFamily="18" charset="0"/>
                <a:cs typeface="Times New Roman" panose="02020603050405020304" pitchFamily="18" charset="0"/>
              </a:rPr>
              <a:t>Present the high-level architecture of the recommendation system, including:</a:t>
            </a:r>
          </a:p>
          <a:p>
            <a:pPr lvl="4"/>
            <a:r>
              <a:rPr lang="en-US" sz="1600" dirty="0">
                <a:latin typeface="Times New Roman" panose="02020603050405020304" pitchFamily="18" charset="0"/>
                <a:cs typeface="Times New Roman" panose="02020603050405020304" pitchFamily="18" charset="0"/>
              </a:rPr>
              <a:t>Data collection and preprocessing pipeline.</a:t>
            </a:r>
          </a:p>
          <a:p>
            <a:pPr lvl="4"/>
            <a:r>
              <a:rPr lang="en-US" sz="1600" dirty="0">
                <a:latin typeface="Times New Roman" panose="02020603050405020304" pitchFamily="18" charset="0"/>
                <a:cs typeface="Times New Roman" panose="02020603050405020304" pitchFamily="18" charset="0"/>
              </a:rPr>
              <a:t>Recommendation algorithms and models.</a:t>
            </a:r>
          </a:p>
          <a:p>
            <a:pPr lvl="4"/>
            <a:r>
              <a:rPr lang="en-US" sz="1600" dirty="0">
                <a:latin typeface="Times New Roman" panose="02020603050405020304" pitchFamily="18" charset="0"/>
                <a:cs typeface="Times New Roman" panose="02020603050405020304" pitchFamily="18" charset="0"/>
              </a:rPr>
              <a:t>User interface for displaying recommendations.</a:t>
            </a:r>
          </a:p>
          <a:p>
            <a:pPr lvl="4"/>
            <a:r>
              <a:rPr lang="en-US" sz="1600" dirty="0">
                <a:latin typeface="Times New Roman" panose="02020603050405020304" pitchFamily="18" charset="0"/>
                <a:cs typeface="Times New Roman" panose="02020603050405020304" pitchFamily="18" charset="0"/>
              </a:rPr>
              <a:t>Integration with the e-commerce platform(s) and databases.</a:t>
            </a:r>
          </a:p>
          <a:p>
            <a:pPr lvl="4"/>
            <a:r>
              <a:rPr lang="en-US" sz="1600" dirty="0">
                <a:latin typeface="Times New Roman" panose="02020603050405020304" pitchFamily="18" charset="0"/>
                <a:cs typeface="Times New Roman" panose="02020603050405020304" pitchFamily="18" charset="0"/>
              </a:rPr>
              <a:t>Privacy-preserving mechanisms and security measures.</a:t>
            </a:r>
          </a:p>
          <a:p>
            <a:pPr lvl="2"/>
            <a:r>
              <a:rPr lang="en-US" sz="1600" b="1" dirty="0">
                <a:latin typeface="Times New Roman" panose="02020603050405020304" pitchFamily="18" charset="0"/>
                <a:cs typeface="Times New Roman" panose="02020603050405020304" pitchFamily="18" charset="0"/>
              </a:rPr>
              <a:t>Technologies Used</a:t>
            </a:r>
            <a:r>
              <a:rPr lang="en-US" sz="1600" dirty="0">
                <a:latin typeface="Times New Roman" panose="02020603050405020304" pitchFamily="18" charset="0"/>
                <a:cs typeface="Times New Roman" panose="02020603050405020304" pitchFamily="18" charset="0"/>
              </a:rPr>
              <a:t>:</a:t>
            </a:r>
          </a:p>
          <a:p>
            <a:pPr lvl="3"/>
            <a:r>
              <a:rPr lang="en-US" sz="1600" dirty="0">
                <a:latin typeface="Times New Roman" panose="02020603050405020304" pitchFamily="18" charset="0"/>
                <a:cs typeface="Times New Roman" panose="02020603050405020304" pitchFamily="18" charset="0"/>
              </a:rPr>
              <a:t>List the technologies and tools to be employed in the project, such as:</a:t>
            </a:r>
          </a:p>
          <a:p>
            <a:pPr lvl="4"/>
            <a:r>
              <a:rPr lang="en-US" sz="1600" dirty="0">
                <a:latin typeface="Times New Roman" panose="02020603050405020304" pitchFamily="18" charset="0"/>
                <a:cs typeface="Times New Roman" panose="02020603050405020304" pitchFamily="18" charset="0"/>
              </a:rPr>
              <a:t>Programming languages (e.g., Python, Java).</a:t>
            </a:r>
          </a:p>
          <a:p>
            <a:pPr lvl="4"/>
            <a:r>
              <a:rPr lang="en-US" sz="1600" dirty="0">
                <a:latin typeface="Times New Roman" panose="02020603050405020304" pitchFamily="18" charset="0"/>
                <a:cs typeface="Times New Roman" panose="02020603050405020304" pitchFamily="18" charset="0"/>
              </a:rPr>
              <a:t>Machine learning libraries (e.g., </a:t>
            </a:r>
            <a:r>
              <a:rPr lang="en-US" sz="1600" dirty="0" err="1">
                <a:latin typeface="Times New Roman" panose="02020603050405020304" pitchFamily="18" charset="0"/>
                <a:cs typeface="Times New Roman" panose="02020603050405020304" pitchFamily="18" charset="0"/>
              </a:rPr>
              <a:t>TensorFlow</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PyTorch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scikit</a:t>
            </a:r>
            <a:r>
              <a:rPr lang="en-US" sz="1600" dirty="0">
                <a:latin typeface="Times New Roman" panose="02020603050405020304" pitchFamily="18" charset="0"/>
                <a:cs typeface="Times New Roman" panose="02020603050405020304" pitchFamily="18" charset="0"/>
              </a:rPr>
              <a:t>-learn).</a:t>
            </a:r>
          </a:p>
          <a:p>
            <a:pPr lvl="4"/>
            <a:r>
              <a:rPr lang="en-US" sz="1600" dirty="0">
                <a:latin typeface="Times New Roman" panose="02020603050405020304" pitchFamily="18" charset="0"/>
                <a:cs typeface="Times New Roman" panose="02020603050405020304" pitchFamily="18" charset="0"/>
              </a:rPr>
              <a:t>Database systems (e.g., MySQL, </a:t>
            </a:r>
            <a:r>
              <a:rPr lang="en-US" sz="1600" dirty="0" err="1">
                <a:latin typeface="Times New Roman" panose="02020603050405020304" pitchFamily="18" charset="0"/>
                <a:cs typeface="Times New Roman" panose="02020603050405020304" pitchFamily="18" charset="0"/>
              </a:rPr>
              <a:t>MongoDB</a:t>
            </a:r>
            <a:r>
              <a:rPr lang="en-US" sz="1600" dirty="0">
                <a:latin typeface="Times New Roman" panose="02020603050405020304" pitchFamily="18" charset="0"/>
                <a:cs typeface="Times New Roman" panose="02020603050405020304" pitchFamily="18" charset="0"/>
              </a:rPr>
              <a:t>).</a:t>
            </a:r>
          </a:p>
          <a:p>
            <a:pPr lvl="4"/>
            <a:r>
              <a:rPr lang="en-US" sz="1600" dirty="0">
                <a:latin typeface="Times New Roman" panose="02020603050405020304" pitchFamily="18" charset="0"/>
                <a:cs typeface="Times New Roman" panose="02020603050405020304" pitchFamily="18" charset="0"/>
              </a:rPr>
              <a:t>Web development frameworks (e.g., </a:t>
            </a:r>
            <a:r>
              <a:rPr lang="en-US" sz="1600" dirty="0" err="1">
                <a:latin typeface="Times New Roman" panose="02020603050405020304" pitchFamily="18" charset="0"/>
                <a:cs typeface="Times New Roman" panose="02020603050405020304" pitchFamily="18" charset="0"/>
              </a:rPr>
              <a:t>Django</a:t>
            </a:r>
            <a:r>
              <a:rPr lang="en-US" sz="1600" dirty="0">
                <a:latin typeface="Times New Roman" panose="02020603050405020304" pitchFamily="18" charset="0"/>
                <a:cs typeface="Times New Roman" panose="02020603050405020304" pitchFamily="18" charset="0"/>
              </a:rPr>
              <a:t>, Flask).</a:t>
            </a:r>
          </a:p>
          <a:p>
            <a:pPr lvl="4"/>
            <a:r>
              <a:rPr lang="en-US" sz="1600" dirty="0">
                <a:latin typeface="Times New Roman" panose="02020603050405020304" pitchFamily="18" charset="0"/>
                <a:cs typeface="Times New Roman" panose="02020603050405020304" pitchFamily="18" charset="0"/>
              </a:rPr>
              <a:t>Data processing and visualization tools (e.g., Pandas, </a:t>
            </a:r>
            <a:r>
              <a:rPr lang="en-US" sz="1600" dirty="0" err="1">
                <a:latin typeface="Times New Roman" panose="02020603050405020304" pitchFamily="18" charset="0"/>
                <a:cs typeface="Times New Roman" panose="02020603050405020304" pitchFamily="18" charset="0"/>
              </a:rPr>
              <a:t>Matplotlib</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Seaborn</a:t>
            </a:r>
            <a:r>
              <a:rPr lang="en-US" sz="1600" dirty="0">
                <a:latin typeface="Times New Roman" panose="02020603050405020304" pitchFamily="18" charset="0"/>
                <a:cs typeface="Times New Roman" panose="02020603050405020304" pitchFamily="18" charset="0"/>
              </a:rPr>
              <a:t>).</a:t>
            </a:r>
          </a:p>
          <a:p>
            <a:pPr lvl="2"/>
            <a:r>
              <a:rPr lang="en-US" sz="1600" b="1" dirty="0">
                <a:latin typeface="Times New Roman" panose="02020603050405020304" pitchFamily="18" charset="0"/>
                <a:cs typeface="Times New Roman" panose="02020603050405020304" pitchFamily="18" charset="0"/>
              </a:rPr>
              <a:t>Methodology</a:t>
            </a:r>
            <a:r>
              <a:rPr lang="en-US" sz="1600" dirty="0">
                <a:latin typeface="Times New Roman" panose="02020603050405020304" pitchFamily="18" charset="0"/>
                <a:cs typeface="Times New Roman" panose="02020603050405020304" pitchFamily="18" charset="0"/>
              </a:rPr>
              <a:t>:</a:t>
            </a:r>
          </a:p>
          <a:p>
            <a:pPr lvl="3"/>
            <a:r>
              <a:rPr lang="en-US" sz="1600" dirty="0">
                <a:latin typeface="Times New Roman" panose="02020603050405020304" pitchFamily="18" charset="0"/>
                <a:cs typeface="Times New Roman" panose="02020603050405020304" pitchFamily="18" charset="0"/>
              </a:rPr>
              <a:t>Describe the methodology adopted for developing the recommendation system, including:</a:t>
            </a:r>
          </a:p>
          <a:p>
            <a:pPr lvl="4"/>
            <a:r>
              <a:rPr lang="en-US" sz="1600" dirty="0">
                <a:latin typeface="Times New Roman" panose="02020603050405020304" pitchFamily="18" charset="0"/>
                <a:cs typeface="Times New Roman" panose="02020603050405020304" pitchFamily="18" charset="0"/>
              </a:rPr>
              <a:t>Data collection and preprocessing steps.</a:t>
            </a:r>
          </a:p>
          <a:p>
            <a:pPr lvl="4"/>
            <a:r>
              <a:rPr lang="en-US" sz="1600" dirty="0">
                <a:latin typeface="Times New Roman" panose="02020603050405020304" pitchFamily="18" charset="0"/>
                <a:cs typeface="Times New Roman" panose="02020603050405020304" pitchFamily="18" charset="0"/>
              </a:rPr>
              <a:t>Selection and implementation of recommendation algorithms.</a:t>
            </a:r>
          </a:p>
          <a:p>
            <a:pPr lvl="4"/>
            <a:r>
              <a:rPr lang="en-US" dirty="0"/>
              <a:t>Model training, evaluation, and validation procedures.</a:t>
            </a:r>
          </a:p>
          <a:p>
            <a:r>
              <a:rPr lang="en-US" dirty="0"/>
              <a:t/>
            </a:r>
            <a:br>
              <a:rPr lang="en-US" dirty="0"/>
            </a:br>
            <a:endParaRPr lang="en-US" sz="2000" dirty="0"/>
          </a:p>
        </p:txBody>
      </p:sp>
    </p:spTree>
    <p:extLst>
      <p:ext uri="{BB962C8B-B14F-4D97-AF65-F5344CB8AC3E}">
        <p14:creationId xmlns:p14="http://schemas.microsoft.com/office/powerpoint/2010/main" val="228356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1371600"/>
            <a:ext cx="9829800" cy="4031873"/>
          </a:xfrm>
          <a:prstGeom prst="rect">
            <a:avLst/>
          </a:prstGeom>
        </p:spPr>
        <p:txBody>
          <a:bodyPr wrap="square">
            <a:spAutoFit/>
          </a:bodyPr>
          <a:lstStyle/>
          <a:p>
            <a:r>
              <a:rPr lang="en-US" sz="1400" b="1" dirty="0">
                <a:latin typeface="Times New Roman" panose="02020603050405020304" pitchFamily="18" charset="0"/>
                <a:cs typeface="Times New Roman" panose="02020603050405020304" pitchFamily="18" charset="0"/>
              </a:rPr>
              <a:t>Challenges and Mitigation Strategies</a:t>
            </a:r>
            <a:r>
              <a:rPr lang="en-US" sz="1400" dirty="0">
                <a:latin typeface="Times New Roman" panose="02020603050405020304" pitchFamily="18" charset="0"/>
                <a:cs typeface="Times New Roman" panose="02020603050405020304" pitchFamily="18" charset="0"/>
              </a:rPr>
              <a:t>:</a:t>
            </a:r>
          </a:p>
          <a:p>
            <a:pPr lvl="1"/>
            <a:r>
              <a:rPr lang="en-US" sz="1400" dirty="0">
                <a:latin typeface="Times New Roman" panose="02020603050405020304" pitchFamily="18" charset="0"/>
                <a:cs typeface="Times New Roman" panose="02020603050405020304" pitchFamily="18" charset="0"/>
              </a:rPr>
              <a:t>Identify potential challenges in developing the recommendation system and propose mitigation strategies, such as:</a:t>
            </a:r>
          </a:p>
          <a:p>
            <a:pPr lvl="2"/>
            <a:r>
              <a:rPr lang="en-US" sz="1400" dirty="0">
                <a:latin typeface="Times New Roman" panose="02020603050405020304" pitchFamily="18" charset="0"/>
                <a:cs typeface="Times New Roman" panose="02020603050405020304" pitchFamily="18" charset="0"/>
              </a:rPr>
              <a:t>Handling large-scale data processing.</a:t>
            </a:r>
          </a:p>
          <a:p>
            <a:pPr lvl="2"/>
            <a:r>
              <a:rPr lang="en-US" sz="1400" dirty="0">
                <a:latin typeface="Times New Roman" panose="02020603050405020304" pitchFamily="18" charset="0"/>
                <a:cs typeface="Times New Roman" panose="02020603050405020304" pitchFamily="18" charset="0"/>
              </a:rPr>
              <a:t>Addressing the cold start problem.</a:t>
            </a:r>
          </a:p>
          <a:p>
            <a:pPr lvl="2"/>
            <a:r>
              <a:rPr lang="en-US" sz="1400" dirty="0">
                <a:latin typeface="Times New Roman" panose="02020603050405020304" pitchFamily="18" charset="0"/>
                <a:cs typeface="Times New Roman" panose="02020603050405020304" pitchFamily="18" charset="0"/>
              </a:rPr>
              <a:t>Ensuring user privacy and data security.</a:t>
            </a:r>
          </a:p>
          <a:p>
            <a:pPr lvl="2"/>
            <a:r>
              <a:rPr lang="en-US" sz="1400" dirty="0">
                <a:latin typeface="Times New Roman" panose="02020603050405020304" pitchFamily="18" charset="0"/>
                <a:cs typeface="Times New Roman" panose="02020603050405020304" pitchFamily="18" charset="0"/>
              </a:rPr>
              <a:t>Enhancing recommendation accuracy and relevance.</a:t>
            </a:r>
          </a:p>
          <a:p>
            <a:r>
              <a:rPr lang="en-US" sz="1400" b="1" dirty="0">
                <a:latin typeface="Times New Roman" panose="02020603050405020304" pitchFamily="18" charset="0"/>
                <a:cs typeface="Times New Roman" panose="02020603050405020304" pitchFamily="18" charset="0"/>
              </a:rPr>
              <a:t>Evaluation</a:t>
            </a:r>
            <a:r>
              <a:rPr lang="en-US" sz="1400" dirty="0">
                <a:latin typeface="Times New Roman" panose="02020603050405020304" pitchFamily="18" charset="0"/>
                <a:cs typeface="Times New Roman" panose="02020603050405020304" pitchFamily="18" charset="0"/>
              </a:rPr>
              <a:t>:</a:t>
            </a:r>
          </a:p>
          <a:p>
            <a:pPr lvl="1"/>
            <a:r>
              <a:rPr lang="en-US" sz="1400" dirty="0">
                <a:latin typeface="Times New Roman" panose="02020603050405020304" pitchFamily="18" charset="0"/>
                <a:cs typeface="Times New Roman" panose="02020603050405020304" pitchFamily="18" charset="0"/>
              </a:rPr>
              <a:t>Define the evaluation criteria and metrics for assessing the performance of the recommendation system, including:</a:t>
            </a:r>
          </a:p>
          <a:p>
            <a:pPr lvl="2"/>
            <a:r>
              <a:rPr lang="en-US" sz="1400" dirty="0">
                <a:latin typeface="Times New Roman" panose="02020603050405020304" pitchFamily="18" charset="0"/>
                <a:cs typeface="Times New Roman" panose="02020603050405020304" pitchFamily="18" charset="0"/>
              </a:rPr>
              <a:t>Precision, recall, and F1-score.</a:t>
            </a:r>
          </a:p>
          <a:p>
            <a:pPr lvl="2"/>
            <a:r>
              <a:rPr lang="en-US" sz="1400" dirty="0">
                <a:latin typeface="Times New Roman" panose="02020603050405020304" pitchFamily="18" charset="0"/>
                <a:cs typeface="Times New Roman" panose="02020603050405020304" pitchFamily="18" charset="0"/>
              </a:rPr>
              <a:t>Conversion rate and revenue uplift.</a:t>
            </a:r>
          </a:p>
          <a:p>
            <a:pPr lvl="2"/>
            <a:r>
              <a:rPr lang="en-US" sz="1400" dirty="0">
                <a:latin typeface="Times New Roman" panose="02020603050405020304" pitchFamily="18" charset="0"/>
                <a:cs typeface="Times New Roman" panose="02020603050405020304" pitchFamily="18" charset="0"/>
              </a:rPr>
              <a:t>User satisfaction surveys and feedback.</a:t>
            </a:r>
          </a:p>
          <a:p>
            <a:r>
              <a:rPr lang="en-US" sz="1400" b="1" dirty="0">
                <a:latin typeface="Times New Roman" panose="02020603050405020304" pitchFamily="18" charset="0"/>
                <a:cs typeface="Times New Roman" panose="02020603050405020304" pitchFamily="18" charset="0"/>
              </a:rPr>
              <a:t>Timeline</a:t>
            </a:r>
            <a:r>
              <a:rPr lang="en-US" sz="1400" dirty="0">
                <a:latin typeface="Times New Roman" panose="02020603050405020304" pitchFamily="18" charset="0"/>
                <a:cs typeface="Times New Roman" panose="02020603050405020304" pitchFamily="18" charset="0"/>
              </a:rPr>
              <a:t>:</a:t>
            </a:r>
          </a:p>
          <a:p>
            <a:pPr lvl="1"/>
            <a:r>
              <a:rPr lang="en-US" sz="1400" dirty="0">
                <a:latin typeface="Times New Roman" panose="02020603050405020304" pitchFamily="18" charset="0"/>
                <a:cs typeface="Times New Roman" panose="02020603050405020304" pitchFamily="18" charset="0"/>
              </a:rPr>
              <a:t>Provide a timeline or project plan outlining the major milestones and deliverables, along with estimated completion dates for each phase of the project.</a:t>
            </a:r>
          </a:p>
          <a:p>
            <a:r>
              <a:rPr lang="en-US" sz="1400" b="1" dirty="0">
                <a:latin typeface="Times New Roman" panose="02020603050405020304" pitchFamily="18" charset="0"/>
                <a:cs typeface="Times New Roman" panose="02020603050405020304" pitchFamily="18" charset="0"/>
              </a:rPr>
              <a:t>Conclusion</a:t>
            </a:r>
            <a:r>
              <a:rPr lang="en-US" sz="1400" dirty="0">
                <a:latin typeface="Times New Roman" panose="02020603050405020304" pitchFamily="18" charset="0"/>
                <a:cs typeface="Times New Roman" panose="02020603050405020304" pitchFamily="18" charset="0"/>
              </a:rPr>
              <a:t>:</a:t>
            </a:r>
          </a:p>
          <a:p>
            <a:pPr lvl="1"/>
            <a:r>
              <a:rPr lang="en-US" sz="1400" dirty="0">
                <a:latin typeface="Times New Roman" panose="02020603050405020304" pitchFamily="18" charset="0"/>
                <a:cs typeface="Times New Roman" panose="02020603050405020304" pitchFamily="18" charset="0"/>
              </a:rPr>
              <a:t>Summarize the key points of the project overview, emphasizing the importance of personalized e-commerce product recommendations and the potential impact on user experience and business outcomes.</a:t>
            </a:r>
          </a:p>
          <a:p>
            <a:endParaRPr lang="en-US" dirty="0" smtClean="0"/>
          </a:p>
        </p:txBody>
      </p:sp>
    </p:spTree>
    <p:extLst>
      <p:ext uri="{BB962C8B-B14F-4D97-AF65-F5344CB8AC3E}">
        <p14:creationId xmlns:p14="http://schemas.microsoft.com/office/powerpoint/2010/main" val="138488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0497" y="304800"/>
            <a:ext cx="11111548" cy="8141972"/>
          </a:xfrm>
          <a:prstGeom prst="rect">
            <a:avLst/>
          </a:prstGeom>
        </p:spPr>
        <p:txBody>
          <a:bodyPr vert="horz" wrap="square" lIns="0" tIns="16510" rIns="0" bIns="0" rtlCol="0">
            <a:spAutoFit/>
          </a:bodyPr>
          <a:lstStyle/>
          <a:p>
            <a:r>
              <a:rPr sz="3200" spc="25" dirty="0" smtClean="0"/>
              <a:t>W</a:t>
            </a:r>
            <a:r>
              <a:rPr sz="3200" spc="-20" dirty="0" smtClean="0"/>
              <a:t>H</a:t>
            </a:r>
            <a:r>
              <a:rPr sz="3200" spc="20" dirty="0" smtClean="0"/>
              <a:t>O</a:t>
            </a:r>
            <a:r>
              <a:rPr sz="3200" spc="-235" dirty="0" smtClean="0"/>
              <a:t> </a:t>
            </a:r>
            <a:r>
              <a:rPr sz="3200" spc="-10" dirty="0" smtClean="0"/>
              <a:t>AR</a:t>
            </a:r>
            <a:r>
              <a:rPr sz="3200" spc="15" dirty="0" smtClean="0"/>
              <a:t>E</a:t>
            </a:r>
            <a:r>
              <a:rPr sz="3200" spc="-35" dirty="0" smtClean="0"/>
              <a:t> </a:t>
            </a:r>
            <a:r>
              <a:rPr sz="3200" spc="-10" dirty="0" smtClean="0"/>
              <a:t>T</a:t>
            </a:r>
            <a:r>
              <a:rPr sz="3200" spc="-15" dirty="0" smtClean="0"/>
              <a:t>H</a:t>
            </a:r>
            <a:r>
              <a:rPr sz="3200" spc="15" dirty="0" smtClean="0"/>
              <a:t>E</a:t>
            </a:r>
            <a:r>
              <a:rPr sz="3200" spc="-35" dirty="0" smtClean="0"/>
              <a:t> </a:t>
            </a:r>
            <a:r>
              <a:rPr sz="3200" spc="-20" dirty="0" smtClean="0"/>
              <a:t>E</a:t>
            </a:r>
            <a:r>
              <a:rPr sz="3200" spc="30" dirty="0" smtClean="0"/>
              <a:t>N</a:t>
            </a:r>
            <a:r>
              <a:rPr sz="3200" spc="15" dirty="0" smtClean="0"/>
              <a:t>D</a:t>
            </a:r>
            <a:r>
              <a:rPr sz="3200" spc="-45" dirty="0" smtClean="0"/>
              <a:t> </a:t>
            </a:r>
            <a:r>
              <a:rPr sz="3200" dirty="0" smtClean="0"/>
              <a:t>U</a:t>
            </a:r>
            <a:r>
              <a:rPr sz="3200" spc="10" dirty="0" smtClean="0"/>
              <a:t>S</a:t>
            </a:r>
            <a:r>
              <a:rPr sz="3200" spc="-25" dirty="0" smtClean="0"/>
              <a:t>E</a:t>
            </a:r>
            <a:r>
              <a:rPr sz="3200" spc="-10" dirty="0" smtClean="0"/>
              <a:t>R</a:t>
            </a:r>
            <a:r>
              <a:rPr sz="3200" spc="5" dirty="0" smtClean="0"/>
              <a:t>S?</a:t>
            </a:r>
            <a:r>
              <a:rPr lang="en-US" sz="3200" dirty="0"/>
              <a:t> </a:t>
            </a:r>
            <a:br>
              <a:rPr lang="en-US" sz="3200" dirty="0"/>
            </a:br>
            <a:r>
              <a:rPr lang="en-US" sz="2000" b="0" dirty="0">
                <a:latin typeface="Times New Roman" panose="02020603050405020304" pitchFamily="18" charset="0"/>
                <a:cs typeface="Times New Roman" panose="02020603050405020304" pitchFamily="18" charset="0"/>
              </a:rPr>
              <a:t>The users of an e-commerce product recommendation system can be broadly categorized into two main groups:</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End Users (Shoppers):</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These are the individuals who visit the e-commerce platform with the intention of purchasing products.</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End users benefit from product recommendations in several ways:</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Personalized shopping experience: Recommendations tailored to their preferences and browsing history make it easier for users to discover relevant products quickly.</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Increased convenience: Users can save time by finding products they are likely to be interested in without extensive manual searching.</a:t>
            </a:r>
            <a:r>
              <a:rPr lang="en-US" sz="3200" dirty="0"/>
              <a:t/>
            </a:r>
            <a:br>
              <a:rPr lang="en-US" sz="3200" dirty="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928225" cy="10381047"/>
          </a:xfrm>
          <a:prstGeom prst="rect">
            <a:avLst/>
          </a:prstGeom>
        </p:spPr>
        <p:txBody>
          <a:bodyPr vert="horz" wrap="square" lIns="0" tIns="16510" rIns="0" bIns="0" rtlCol="0">
            <a:spAutoFit/>
          </a:bodyPr>
          <a:lstStyle/>
          <a:p>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err="1" smtClean="0"/>
              <a:t>SOLUTION</a:t>
            </a:r>
            <a:r>
              <a:rPr lang="en-US" sz="4400" dirty="0" err="1"/>
              <a:t>Data</a:t>
            </a:r>
            <a:r>
              <a:rPr lang="en-US" sz="4400" dirty="0"/>
              <a:t> Collection</a:t>
            </a:r>
            <a:r>
              <a:rPr lang="en-US" sz="4400" b="0" dirty="0"/>
              <a:t>: </a:t>
            </a:r>
            <a:r>
              <a:rPr lang="en-US" sz="4400" b="0" dirty="0" smtClean="0"/>
              <a:t/>
            </a:r>
            <a:br>
              <a:rPr lang="en-US" sz="4400" b="0" dirty="0" smtClean="0"/>
            </a:br>
            <a:r>
              <a:rPr lang="en-US" sz="1600" b="0" dirty="0">
                <a:latin typeface="Times New Roman" panose="02020603050405020304" pitchFamily="18" charset="0"/>
                <a:cs typeface="Times New Roman" panose="02020603050405020304" pitchFamily="18" charset="0"/>
              </a:rPr>
              <a:t>Implementing a solution for e-commerce product recommendation involves utilizing various techniques and algorithms to provide personalized recommendations to users based on their preferences, browsing history, and interactions. Here's a comprehensive solution outline:</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
            </a:r>
            <a:br>
              <a:rPr lang="en-US" sz="1600" b="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Data Collection and Preprocessing:</a:t>
            </a:r>
            <a:r>
              <a:rPr lang="en-US" sz="1600" b="0" dirty="0">
                <a:latin typeface="Times New Roman" panose="02020603050405020304" pitchFamily="18" charset="0"/>
                <a:cs typeface="Times New Roman" panose="02020603050405020304" pitchFamily="18" charset="0"/>
              </a:rPr>
              <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Gather diverse data sources including user profiles, product catalogs, user interactions (e.g., browsing history, purchase history), and contextual data (e.g., time of day, location).</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Preprocess the data by cleaning, filtering, and transforming it into a suitable format for analysis and modeling.</a:t>
            </a:r>
            <a:br>
              <a:rPr lang="en-US" sz="1600" b="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Feature Engineering:</a:t>
            </a:r>
            <a:r>
              <a:rPr lang="en-US" sz="1600" b="0" dirty="0">
                <a:latin typeface="Times New Roman" panose="02020603050405020304" pitchFamily="18" charset="0"/>
                <a:cs typeface="Times New Roman" panose="02020603050405020304" pitchFamily="18" charset="0"/>
              </a:rPr>
              <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Extract relevant features from the data that can be used to represent users, products, and interactions.</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Incorporate features such as user demographics, product attributes (e.g., category, brand, price), textual data (e.g., product descriptions), and temporal/contextual information.</a:t>
            </a:r>
            <a:br>
              <a:rPr lang="en-US" sz="1600" b="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Recommendation Algorithms:</a:t>
            </a:r>
            <a:r>
              <a:rPr lang="en-US" sz="1600" b="0" dirty="0">
                <a:latin typeface="Times New Roman" panose="02020603050405020304" pitchFamily="18" charset="0"/>
                <a:cs typeface="Times New Roman" panose="02020603050405020304" pitchFamily="18" charset="0"/>
              </a:rPr>
              <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Implement a variety of recommendation algorithms to cater to different user preferences and scenarios:</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Collaborative Filtering: Recommend products based on user behavior similarity or item similarity.</a:t>
            </a:r>
            <a:r>
              <a:rPr lang="en-US" sz="4400" b="0" dirty="0"/>
              <a:t/>
            </a:r>
            <a:br>
              <a:rPr lang="en-US" sz="4400" b="0" dirty="0"/>
            </a:br>
            <a:r>
              <a:rPr lang="en-US" sz="4250" spc="20" dirty="0" smtClean="0"/>
              <a:t/>
            </a:r>
            <a:br>
              <a:rPr lang="en-US" sz="4250" spc="20" dirty="0" smtClean="0"/>
            </a:br>
            <a:r>
              <a:rPr lang="en-US" sz="4250" spc="20" dirty="0"/>
              <a:t/>
            </a:r>
            <a:br>
              <a:rPr lang="en-US" sz="4250" spc="20" dirty="0"/>
            </a:br>
            <a:r>
              <a:rPr lang="en-US" sz="4250" spc="20" dirty="0" smtClean="0"/>
              <a:t/>
            </a:r>
            <a:br>
              <a:rPr lang="en-US" sz="4250" spc="20" dirty="0" smtClean="0"/>
            </a:br>
            <a:r>
              <a:rPr lang="en-US" sz="4250" spc="20" dirty="0"/>
              <a:t/>
            </a:r>
            <a:br>
              <a:rPr lang="en-US" sz="4250" spc="20" dirty="0"/>
            </a:br>
            <a:r>
              <a:rPr lang="en-US" sz="4250" spc="20" dirty="0" smtClean="0"/>
              <a:t/>
            </a:r>
            <a:br>
              <a:rPr lang="en-US" sz="4250" spc="20" dirty="0" smtClean="0"/>
            </a:br>
            <a:r>
              <a:rPr lang="en-US" sz="4250" spc="20" dirty="0"/>
              <a:t/>
            </a: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TotalTime>
  <Words>823</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Söhne</vt:lpstr>
      <vt:lpstr>Times New Roman</vt:lpstr>
      <vt:lpstr>Trebuchet MS</vt:lpstr>
      <vt:lpstr>Office Theme</vt:lpstr>
      <vt:lpstr>Sreya S</vt:lpstr>
      <vt:lpstr>PROJECT TITLE                                           Ecommerce product Recommendation </vt:lpstr>
      <vt:lpstr>AGENDA          </vt:lpstr>
      <vt:lpstr>PROBLEM STATEMENT    In the vast landscape of e-commerce, where an overwhelming array of products are available to consumers, providing personalized product recommendations is crucial for enhancing user experience, increasing customer satisfaction, and boosting sales. However, developing an effective recommendation system tailored to individual preferences and needs poses several challenges.                                                 </vt:lpstr>
      <vt:lpstr>PROJECT OVERVIEW Introduction: Brief introduction to the project and its significance in the context of e-commerce. Highlight the importance of personalized product recommendations for enhancing user experience and increasing sales. Objective: Clearly state the primary objective of the project, which is to develop an effective e-commerce product recommendation system. Emphasize the aim to provide personalized recommendations tailored to individual user preferences and behaviors. Scope: Define the scope of the project, including the targeted e-commerce platform(s), types of products, and user base. Specify the technologies and methodologies to be used, such as machine learning algorithms, data preprocessing techniques, and evaluation metrics. Key Features: Outline the key features of the e-commerce product recommendation system: Personalized recommendation generation based on user behavior and preferences. Scalability to handle large volumes of data and users. Addressing the cold start problem for new users and items. Ensuring user privacy and data security. Providing transparent and interpretable recommendations. Continuous learning and adaptation to evolving user preferences.        </vt:lpstr>
      <vt:lpstr>PowerPoint Presentation</vt:lpstr>
      <vt:lpstr>PowerPoint Presentation</vt:lpstr>
      <vt:lpstr>WHO ARE THE END USERS?  The users of an e-commerce product recommendation system can be broadly categorized into two main groups:  End Users (Shoppers):  These are the individuals who visit the e-commerce platform with the intention of purchasing products. End users benefit from product recommendations in several ways: Personalized shopping experience: Recommendations tailored to their preferences and browsing history make it easier for users to discover relevant products quickly. Increased convenience: Users can save time by finding products they are likely to be interested in without extensive manual searching.        </vt:lpstr>
      <vt:lpstr>THE WOW IN YOUR SOLUTIONData Collection:  Implementing a solution for e-commerce product recommendation involves utilizing various techniques and algorithms to provide personalized recommendations to users based on their preferences, browsing history, and interactions. Here's a comprehensive solution outline:  Data Collection and Preprocessing:  Gather diverse data sources including user profiles, product catalogs, user interactions (e.g., browsing history, purchase history), and contextual data (e.g., time of day, location). Preprocess the data by cleaning, filtering, and transforming it into a suitable format for analysis and modeling. Feature Engineering:  Extract relevant features from the data that can be used to represent users, products, and interactions. Incorporate features such as user demographics, product attributes (e.g., category, brand, price), textual data (e.g., product descriptions), and temporal/contextual information. Recommendation Algorithms:  Implement a variety of recommendation algorithms to cater to different user preferences and scenarios: Collaborative Filtering: Recommend products based on user behavior similarity or item similarity.       </vt:lpstr>
      <vt:lpstr>PowerPoint Presentation</vt:lpstr>
      <vt:lpstr>PowerPoint Presentation</vt:lpstr>
      <vt:lpstr>RESULTS The results for e-commerce product recommendation can be evaluated using various metrics and techniques to assess the effectiveness and performance of the recommendation system. Here are some key results and evaluation methods: Evaluation Metrics: Precision: The proportion of recommended items that are relevant to the user, calculated as the number of relevant recommendations divided by the total number of recommendations. Recall: The proportion of relevant items that are successfully recommended to the user, calculated as the number of relevant recommendations divided by the total number of relevant items.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Sreya</dc:title>
  <dc:creator>admin</dc:creator>
  <cp:lastModifiedBy>admin</cp:lastModifiedBy>
  <cp:revision>13</cp:revision>
  <dcterms:created xsi:type="dcterms:W3CDTF">2024-04-03T14:14:16Z</dcterms:created>
  <dcterms:modified xsi:type="dcterms:W3CDTF">2024-04-03T18:00:02Z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