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i0EWVDtH7Za6+0pZ7vGd+zm2nj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4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4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4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3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3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4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34"/>
          <p:cNvSpPr txBox="1"/>
          <p:nvPr>
            <p:ph idx="1" type="body"/>
          </p:nvPr>
        </p:nvSpPr>
        <p:spPr>
          <a:xfrm>
            <a:off x="676655" y="2679192"/>
            <a:ext cx="3822192" cy="3447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2" type="body"/>
          </p:nvPr>
        </p:nvSpPr>
        <p:spPr>
          <a:xfrm>
            <a:off x="4645152" y="2679192"/>
            <a:ext cx="3822192" cy="3447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5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5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35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5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6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6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3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4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4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.jpg"/><Relationship Id="rId5" Type="http://schemas.openxmlformats.org/officeDocument/2006/relationships/image" Target="../media/image19.jpg"/><Relationship Id="rId6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Relationship Id="rId4" Type="http://schemas.openxmlformats.org/officeDocument/2006/relationships/image" Target="../media/image15.jpg"/><Relationship Id="rId5" Type="http://schemas.openxmlformats.org/officeDocument/2006/relationships/image" Target="../media/image8.jpg"/><Relationship Id="rId6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Relationship Id="rId4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Relationship Id="rId4" Type="http://schemas.openxmlformats.org/officeDocument/2006/relationships/image" Target="../media/image1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/>
          <p:nvPr>
            <p:ph type="title"/>
          </p:nvPr>
        </p:nvSpPr>
        <p:spPr>
          <a:xfrm>
            <a:off x="323528" y="764704"/>
            <a:ext cx="4392488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 u="sng"/>
          </a:p>
        </p:txBody>
      </p:sp>
      <p:sp>
        <p:nvSpPr>
          <p:cNvPr id="96" name="Google Shape;96;p9"/>
          <p:cNvSpPr txBox="1"/>
          <p:nvPr>
            <p:ph idx="1" type="body"/>
          </p:nvPr>
        </p:nvSpPr>
        <p:spPr>
          <a:xfrm>
            <a:off x="323528" y="1339518"/>
            <a:ext cx="8640960" cy="487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31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❖"/>
            </a:pPr>
            <a:r>
              <a:rPr lang="en-US" sz="3500"/>
              <a:t>works based on the concept of Internet of Things.</a:t>
            </a:r>
            <a:endParaRPr sz="3500"/>
          </a:p>
          <a:p>
            <a:pPr indent="-228631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3500"/>
              <a:t> Consists of two microcontrollers : </a:t>
            </a:r>
            <a:r>
              <a:rPr lang="en-US" sz="3000"/>
              <a:t>NodeMCU, Arduino UNO </a:t>
            </a:r>
            <a:endParaRPr sz="3000"/>
          </a:p>
          <a:p>
            <a:pPr indent="-228631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3500"/>
              <a:t> Includes 4 sensors </a:t>
            </a:r>
            <a:r>
              <a:rPr lang="en-US" sz="3800"/>
              <a:t>: </a:t>
            </a:r>
            <a:r>
              <a:rPr lang="en-US" sz="3400"/>
              <a:t>Atmospheric temperature and humidity sensor (DHT11), pH sensor, soil moisture sensor, light intensity sensor</a:t>
            </a:r>
            <a:endParaRPr sz="3400"/>
          </a:p>
          <a:p>
            <a:pPr indent="-228631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3500"/>
              <a:t>The output devices used in the project:</a:t>
            </a:r>
            <a:endParaRPr sz="3500"/>
          </a:p>
          <a:p>
            <a:pPr indent="-228631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3300"/>
              <a:t>3 solenoid valves that are connected to the water tank, alkali tank and acid tank. </a:t>
            </a:r>
            <a:endParaRPr sz="3300"/>
          </a:p>
          <a:p>
            <a:pPr indent="0" lvl="2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300"/>
          </a:p>
          <a:p>
            <a:pPr indent="-6623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None/>
            </a:pPr>
            <a:r>
              <a:t/>
            </a:r>
            <a:endParaRPr sz="3300">
              <a:solidFill>
                <a:schemeClr val="dk1"/>
              </a:solidFill>
            </a:endParaRPr>
          </a:p>
          <a:p>
            <a:pPr indent="0" lvl="2" marL="626745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2" marL="626745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" name="Google Shape;97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/>
              <a:t>‹#›</a:t>
            </a:fld>
            <a:endParaRPr sz="2000"/>
          </a:p>
        </p:txBody>
      </p:sp>
      <p:sp>
        <p:nvSpPr>
          <p:cNvPr id="98" name="Google Shape;98;p9"/>
          <p:cNvSpPr txBox="1"/>
          <p:nvPr/>
        </p:nvSpPr>
        <p:spPr>
          <a:xfrm>
            <a:off x="2033219" y="417247"/>
            <a:ext cx="5203077" cy="633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PROPOSED SYSTEM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79512" y="260648"/>
            <a:ext cx="8712967" cy="626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dk1"/>
                </a:solidFill>
              </a:rPr>
              <a:t>App setup: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solidFill>
                  <a:schemeClr val="dk1"/>
                </a:solidFill>
              </a:rPr>
              <a:t>	</a:t>
            </a:r>
            <a:r>
              <a:rPr b="1" lang="en-US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/>
              <a:t>‹#›</a:t>
            </a:fld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486" y="1988840"/>
            <a:ext cx="1873136" cy="4672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5805" y="2100588"/>
            <a:ext cx="1872208" cy="453650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 txBox="1"/>
          <p:nvPr/>
        </p:nvSpPr>
        <p:spPr>
          <a:xfrm>
            <a:off x="2174943" y="784633"/>
            <a:ext cx="2736304" cy="1036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2: 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the device and the connection method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06504" y="2080459"/>
            <a:ext cx="1830926" cy="4576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16294" y="2137602"/>
            <a:ext cx="2069506" cy="452392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/>
        </p:nvSpPr>
        <p:spPr>
          <a:xfrm>
            <a:off x="365030" y="834746"/>
            <a:ext cx="1758698" cy="936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4737"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1: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on New Project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79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79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79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4806504" y="739256"/>
            <a:ext cx="1925736" cy="1036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4444"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3:</a:t>
            </a:r>
            <a:endParaRPr/>
          </a:p>
          <a:p>
            <a:pPr indent="0" lvl="0" marL="0" marR="0" rtl="0" algn="l"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Authentication Token sent to mail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6782620" y="652171"/>
            <a:ext cx="2237615" cy="13012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4: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the required widgets from the widget box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395536" y="324030"/>
            <a:ext cx="29626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Widgets added: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-1245" y="5670251"/>
            <a:ext cx="2268989" cy="12087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Gauge widget is used to indicate moisture and pH level respectively.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80" name="Google Shape;180;p1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1101841"/>
            <a:ext cx="1944216" cy="452830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 txBox="1"/>
          <p:nvPr>
            <p:ph idx="3" type="body"/>
          </p:nvPr>
        </p:nvSpPr>
        <p:spPr>
          <a:xfrm>
            <a:off x="2195736" y="5670250"/>
            <a:ext cx="2520280" cy="1187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solidFill>
                  <a:schemeClr val="dk1"/>
                </a:solidFill>
              </a:rPr>
              <a:t>Temperature and humidity is indicated using value display widget. The results are plotted in a graph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2" name="Google Shape;182;p19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7744" y="1061740"/>
            <a:ext cx="2016224" cy="460851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/>
          <p:nvPr>
            <p:ph idx="12" type="sldNum"/>
          </p:nvPr>
        </p:nvSpPr>
        <p:spPr>
          <a:xfrm>
            <a:off x="7635584" y="6431965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/>
              <a:t>‹#›</a:t>
            </a:fld>
            <a:endParaRPr sz="2000"/>
          </a:p>
        </p:txBody>
      </p:sp>
      <p:pic>
        <p:nvPicPr>
          <p:cNvPr id="184" name="Google Shape;18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27145" y="1104535"/>
            <a:ext cx="2016224" cy="4565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76256" y="1061739"/>
            <a:ext cx="2088232" cy="460851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9"/>
          <p:cNvSpPr txBox="1"/>
          <p:nvPr/>
        </p:nvSpPr>
        <p:spPr>
          <a:xfrm>
            <a:off x="4827145" y="316580"/>
            <a:ext cx="3822192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Six events are added: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2871629" y="321734"/>
            <a:ext cx="5789770" cy="7564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rPr b="1" lang="en-US" sz="3100">
                <a:latin typeface="Arial"/>
                <a:ea typeface="Arial"/>
                <a:cs typeface="Arial"/>
                <a:sym typeface="Arial"/>
              </a:rPr>
              <a:t>   RESULTS</a:t>
            </a:r>
            <a:endParaRPr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175584" y="1075654"/>
            <a:ext cx="8485815" cy="5101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Hardware Setup                                   Master Module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</p:txBody>
      </p:sp>
      <p:pic>
        <p:nvPicPr>
          <p:cNvPr descr="A picture containing text&#10;&#10;Description automatically generated" id="193" name="Google Shape;193;p23"/>
          <p:cNvPicPr preferRelativeResize="0"/>
          <p:nvPr/>
        </p:nvPicPr>
        <p:blipFill rotWithShape="1">
          <a:blip r:embed="rId3">
            <a:alphaModFix/>
          </a:blip>
          <a:srcRect b="24522" l="0" r="-2" t="13204"/>
          <a:stretch/>
        </p:blipFill>
        <p:spPr>
          <a:xfrm>
            <a:off x="1004630" y="4366987"/>
            <a:ext cx="4334893" cy="2287806"/>
          </a:xfrm>
          <a:prstGeom prst="rect">
            <a:avLst/>
          </a:prstGeom>
          <a:solidFill>
            <a:srgbClr val="ECECEC"/>
          </a:solidFill>
          <a:ln>
            <a:noFill/>
          </a:ln>
        </p:spPr>
      </p:pic>
      <p:pic>
        <p:nvPicPr>
          <p:cNvPr descr="A picture containing floor, indoor&#10;&#10;Description automatically generated" id="194" name="Google Shape;194;p23"/>
          <p:cNvPicPr preferRelativeResize="0"/>
          <p:nvPr/>
        </p:nvPicPr>
        <p:blipFill rotWithShape="1">
          <a:blip r:embed="rId4">
            <a:alphaModFix/>
          </a:blip>
          <a:srcRect b="3601" l="0" r="-2" t="0"/>
          <a:stretch/>
        </p:blipFill>
        <p:spPr>
          <a:xfrm>
            <a:off x="123034" y="1556354"/>
            <a:ext cx="4334893" cy="2287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3"/>
          <p:cNvPicPr preferRelativeResize="0"/>
          <p:nvPr/>
        </p:nvPicPr>
        <p:blipFill rotWithShape="1">
          <a:blip r:embed="rId5">
            <a:alphaModFix/>
          </a:blip>
          <a:srcRect b="-1" l="4203" r="11004" t="0"/>
          <a:stretch/>
        </p:blipFill>
        <p:spPr>
          <a:xfrm>
            <a:off x="4941061" y="1560177"/>
            <a:ext cx="4334893" cy="228781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3"/>
          <p:cNvSpPr txBox="1"/>
          <p:nvPr/>
        </p:nvSpPr>
        <p:spPr>
          <a:xfrm>
            <a:off x="2288050" y="3907728"/>
            <a:ext cx="2743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Solenoid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Valve</a:t>
            </a:r>
            <a:endParaRPr/>
          </a:p>
        </p:txBody>
      </p:sp>
      <p:sp>
        <p:nvSpPr>
          <p:cNvPr id="197" name="Google Shape;197;p23"/>
          <p:cNvSpPr txBox="1"/>
          <p:nvPr/>
        </p:nvSpPr>
        <p:spPr>
          <a:xfrm>
            <a:off x="7106077" y="6470508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          23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79512" y="990228"/>
            <a:ext cx="5256584" cy="494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br>
              <a:rPr lang="en-US" sz="2400"/>
            </a:br>
            <a:r>
              <a:rPr lang="en-US" sz="2400">
                <a:latin typeface="Arial"/>
                <a:ea typeface="Arial"/>
                <a:cs typeface="Arial"/>
                <a:sym typeface="Arial"/>
              </a:rPr>
              <a:t>Condition 1: Soil is acidic: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179512" y="6224633"/>
            <a:ext cx="3822192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</a:rPr>
              <a:t>Alkaline tank is open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4" name="Google Shape;204;p2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1771315"/>
            <a:ext cx="2839913" cy="446442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4"/>
          <p:cNvSpPr txBox="1"/>
          <p:nvPr>
            <p:ph idx="3" type="body"/>
          </p:nvPr>
        </p:nvSpPr>
        <p:spPr>
          <a:xfrm>
            <a:off x="4582344" y="5517232"/>
            <a:ext cx="3822192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5833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solidFill>
                  <a:schemeClr val="dk1"/>
                </a:solidFill>
              </a:rPr>
              <a:t>Alkaline solution starts flowing through the pipe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6" name="Google Shape;206;p24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79912" y="1772816"/>
            <a:ext cx="4969765" cy="332353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/>
              <a:t>‹#›</a:t>
            </a:fld>
            <a:endParaRPr/>
          </a:p>
        </p:txBody>
      </p:sp>
      <p:sp>
        <p:nvSpPr>
          <p:cNvPr id="208" name="Google Shape;208;p24"/>
          <p:cNvSpPr txBox="1"/>
          <p:nvPr/>
        </p:nvSpPr>
        <p:spPr>
          <a:xfrm>
            <a:off x="467544" y="188640"/>
            <a:ext cx="8229600" cy="402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OF THE SYSTEM BASED ON CONDITIONS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395536" y="116632"/>
            <a:ext cx="6995120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Condition 2: Moisture content in soil is less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179512" y="6021288"/>
            <a:ext cx="3822192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5833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solidFill>
                  <a:schemeClr val="dk1"/>
                </a:solidFill>
              </a:rPr>
              <a:t>Water valve also gets opened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5" name="Google Shape;215;p2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298012"/>
            <a:ext cx="2991073" cy="486641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5"/>
          <p:cNvSpPr txBox="1"/>
          <p:nvPr>
            <p:ph idx="3" type="body"/>
          </p:nvPr>
        </p:nvSpPr>
        <p:spPr>
          <a:xfrm>
            <a:off x="4355976" y="5517232"/>
            <a:ext cx="3822192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5833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solidFill>
                  <a:schemeClr val="dk1"/>
                </a:solidFill>
              </a:rPr>
              <a:t>Water is also flowing along with alkaline solution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7" name="Google Shape;217;p25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78108" y="1554670"/>
            <a:ext cx="5214372" cy="354414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601216" y="116632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/>
              <a:t>     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323528" y="488693"/>
            <a:ext cx="8507195" cy="2651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dk1"/>
                </a:solidFill>
              </a:rPr>
              <a:t>Screenshots of Mobile Application: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 u="sng">
                <a:solidFill>
                  <a:schemeClr val="dk1"/>
                </a:solidFill>
              </a:rPr>
              <a:t>Plotting the temperature ,light intensity ,pH and moisture values in graph: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(i) Variations in a day                             (ii)Range of values in a week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p26"/>
          <p:cNvSpPr txBox="1"/>
          <p:nvPr>
            <p:ph idx="12" type="sldNum"/>
          </p:nvPr>
        </p:nvSpPr>
        <p:spPr>
          <a:xfrm>
            <a:off x="7451064" y="6369862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/>
              <a:t>‹#›</a:t>
            </a:fld>
            <a:endParaRPr/>
          </a:p>
        </p:txBody>
      </p:sp>
      <p:pic>
        <p:nvPicPr>
          <p:cNvPr id="226" name="Google Shape;22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259" y="2623935"/>
            <a:ext cx="4277072" cy="331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6"/>
          <p:cNvSpPr txBox="1"/>
          <p:nvPr/>
        </p:nvSpPr>
        <p:spPr>
          <a:xfrm>
            <a:off x="4860032" y="2481962"/>
            <a:ext cx="3822192" cy="3990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7500"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7829" y="2623935"/>
            <a:ext cx="4068231" cy="3271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4788024" y="764704"/>
            <a:ext cx="4104456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(iv) Range of values over a period of 3 months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945" y="1835824"/>
            <a:ext cx="4173947" cy="384792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/>
              <a:t>‹#›</a:t>
            </a:fld>
            <a:endParaRPr/>
          </a:p>
        </p:txBody>
      </p:sp>
      <p:sp>
        <p:nvSpPr>
          <p:cNvPr id="236" name="Google Shape;236;p27"/>
          <p:cNvSpPr txBox="1"/>
          <p:nvPr/>
        </p:nvSpPr>
        <p:spPr>
          <a:xfrm>
            <a:off x="323528" y="764704"/>
            <a:ext cx="4312096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5833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(iii) Range of values over a month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2659" y="1835824"/>
            <a:ext cx="4176464" cy="396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type="title"/>
          </p:nvPr>
        </p:nvSpPr>
        <p:spPr>
          <a:xfrm>
            <a:off x="251520" y="188640"/>
            <a:ext cx="8352928" cy="9703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sz="3600"/>
              <a:t>         </a:t>
            </a:r>
            <a:r>
              <a:rPr b="1" lang="en-US" sz="3600">
                <a:latin typeface="Arial"/>
                <a:ea typeface="Arial"/>
                <a:cs typeface="Arial"/>
                <a:sym typeface="Arial"/>
              </a:rPr>
              <a:t>CONCLUSION AND FUTURE SCOPE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8"/>
          <p:cNvSpPr txBox="1"/>
          <p:nvPr>
            <p:ph idx="1" type="body"/>
          </p:nvPr>
        </p:nvSpPr>
        <p:spPr>
          <a:xfrm>
            <a:off x="395536" y="1175499"/>
            <a:ext cx="8424936" cy="5077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3152" lnSpcReduction="20000"/>
          </a:bodyPr>
          <a:lstStyle/>
          <a:p>
            <a:pPr indent="-228616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>
                <a:solidFill>
                  <a:schemeClr val="dk1"/>
                </a:solidFill>
              </a:rPr>
              <a:t>The system was found to be feasible and cost effective</a:t>
            </a:r>
            <a:endParaRPr/>
          </a:p>
          <a:p>
            <a:pPr indent="-228616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>
                <a:solidFill>
                  <a:schemeClr val="dk1"/>
                </a:solidFill>
              </a:rPr>
              <a:t>Reduces the water consumption and power consumption</a:t>
            </a:r>
            <a:endParaRPr/>
          </a:p>
          <a:p>
            <a:pPr indent="-228616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>
                <a:solidFill>
                  <a:schemeClr val="dk1"/>
                </a:solidFill>
              </a:rPr>
              <a:t>Minimal maintenance. </a:t>
            </a:r>
            <a:endParaRPr/>
          </a:p>
          <a:p>
            <a:pPr indent="-228616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>
                <a:solidFill>
                  <a:schemeClr val="dk1"/>
                </a:solidFill>
              </a:rPr>
              <a:t>The crop productivity increased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6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600">
                <a:solidFill>
                  <a:schemeClr val="dk1"/>
                </a:solidFill>
              </a:rPr>
              <a:t>This project can be made further more innovative by adding:</a:t>
            </a:r>
            <a:endParaRPr sz="2600">
              <a:solidFill>
                <a:schemeClr val="dk1"/>
              </a:solidFill>
            </a:endParaRPr>
          </a:p>
          <a:p>
            <a:pPr indent="-228631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</a:rPr>
              <a:t> controlling and monitoring the sprinkles</a:t>
            </a:r>
            <a:endParaRPr/>
          </a:p>
          <a:p>
            <a:pPr indent="-228631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</a:rPr>
              <a:t>checking the faults in the irrigation network and correcting them remotely</a:t>
            </a:r>
            <a:endParaRPr/>
          </a:p>
          <a:p>
            <a:pPr indent="-228631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</a:rPr>
              <a:t>visualizing the live working of integrated systems in the field area by pc/mobile</a:t>
            </a:r>
            <a:endParaRPr/>
          </a:p>
          <a:p>
            <a:pPr indent="-22866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600">
                <a:solidFill>
                  <a:schemeClr val="dk1"/>
                </a:solidFill>
              </a:rPr>
              <a:t> The future aspect of this model can be made into an intelligent system where the system predicts features. </a:t>
            </a:r>
            <a:endParaRPr/>
          </a:p>
          <a:p>
            <a:pPr indent="-22866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600">
                <a:solidFill>
                  <a:schemeClr val="dk1"/>
                </a:solidFill>
              </a:rPr>
              <a:t> Systems can all be upgraded to Real Time systems</a:t>
            </a:r>
            <a:endParaRPr/>
          </a:p>
          <a:p>
            <a:pPr indent="-9855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98552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4" name="Google Shape;244;p28"/>
          <p:cNvSpPr txBox="1"/>
          <p:nvPr>
            <p:ph idx="12" type="sldNum"/>
          </p:nvPr>
        </p:nvSpPr>
        <p:spPr>
          <a:xfrm>
            <a:off x="7307048" y="638011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/>
          <p:nvPr>
            <p:ph type="title"/>
          </p:nvPr>
        </p:nvSpPr>
        <p:spPr>
          <a:xfrm>
            <a:off x="457200" y="338328"/>
            <a:ext cx="8229600" cy="101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           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BLOCK DIAGRAM</a:t>
            </a:r>
            <a:endParaRPr/>
          </a:p>
        </p:txBody>
      </p:sp>
      <p:pic>
        <p:nvPicPr>
          <p:cNvPr id="104" name="Google Shape;104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984389"/>
            <a:ext cx="7886700" cy="403380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0"/>
          <p:cNvSpPr txBox="1"/>
          <p:nvPr>
            <p:ph idx="12" type="sldNum"/>
          </p:nvPr>
        </p:nvSpPr>
        <p:spPr>
          <a:xfrm>
            <a:off x="3991088" y="6250163"/>
            <a:ext cx="1161826" cy="60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‹#›</a:t>
            </a:fld>
            <a:endParaRPr sz="10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/>
          <p:nvPr>
            <p:ph type="title"/>
          </p:nvPr>
        </p:nvSpPr>
        <p:spPr>
          <a:xfrm>
            <a:off x="467544" y="0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/>
              <a:t> 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          </a:t>
            </a:r>
            <a:r>
              <a:rPr b="1" lang="en-US" sz="3600">
                <a:latin typeface="Arial"/>
                <a:ea typeface="Arial"/>
                <a:cs typeface="Arial"/>
                <a:sym typeface="Arial"/>
              </a:rPr>
              <a:t>METHODOLOGY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1"/>
          <p:cNvSpPr txBox="1"/>
          <p:nvPr>
            <p:ph idx="1" type="body"/>
          </p:nvPr>
        </p:nvSpPr>
        <p:spPr>
          <a:xfrm>
            <a:off x="179512" y="1247507"/>
            <a:ext cx="8856984" cy="4950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9167"/>
          </a:bodyPr>
          <a:lstStyle/>
          <a:p>
            <a:pPr indent="-228621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The sensors will continuously check the soil parameters and are updated in the mobile application. </a:t>
            </a:r>
            <a:endParaRPr/>
          </a:p>
          <a:p>
            <a:pPr indent="-228621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The device will send notification to the mobile phone if something unexpected happens with the soil.</a:t>
            </a:r>
            <a:endParaRPr/>
          </a:p>
          <a:p>
            <a:pPr indent="-228621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 If the soil moisture is less water will be given to the soil</a:t>
            </a:r>
            <a:endParaRPr/>
          </a:p>
          <a:p>
            <a:pPr indent="-228621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If the pH is less than or greater than 7, required minerals will be given with water to compromise to the acidic or basic soil characteristics.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21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This is achieved by setting limits on the threshold values of pH suitable for different crops.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2324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2324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 txBox="1"/>
          <p:nvPr>
            <p:ph idx="1" type="body"/>
          </p:nvPr>
        </p:nvSpPr>
        <p:spPr>
          <a:xfrm>
            <a:off x="251520" y="875965"/>
            <a:ext cx="8640959" cy="5024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v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The indicator LEDs will be indicating the different functions being performed by the module 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v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 All the data is being sent to the Blynk server and the mobile application will continuously update the parameters according to these data.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v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The SSID and password of the WiFi is hardcoded to the device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v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when the device is powered ON, the NodeMCU will check for the WiFi with the same credentials and if it matches, the device will connect to the WiFi.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sz="3200"/>
              <a:t>             </a:t>
            </a:r>
            <a:r>
              <a:rPr b="1" lang="en-US" sz="3600">
                <a:latin typeface="Arial"/>
                <a:ea typeface="Arial"/>
                <a:cs typeface="Arial"/>
                <a:sym typeface="Arial"/>
              </a:rPr>
              <a:t> EXPERIMENTAL SETUP</a:t>
            </a:r>
            <a:br>
              <a:rPr b="1" lang="en-US" sz="3600">
                <a:latin typeface="Arial"/>
                <a:ea typeface="Arial"/>
                <a:cs typeface="Arial"/>
                <a:sym typeface="Arial"/>
              </a:rPr>
            </a:br>
            <a:br>
              <a:rPr b="1" lang="en-US" sz="3600">
                <a:latin typeface="Arial"/>
                <a:ea typeface="Arial"/>
                <a:cs typeface="Arial"/>
                <a:sym typeface="Arial"/>
              </a:rPr>
            </a:br>
            <a:r>
              <a:rPr lang="en-US" sz="3100" u="sng">
                <a:latin typeface="Arial"/>
                <a:ea typeface="Arial"/>
                <a:cs typeface="Arial"/>
                <a:sym typeface="Arial"/>
              </a:rPr>
              <a:t>Hardware implementation </a:t>
            </a:r>
            <a:endParaRPr sz="3100"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/>
              <a:t>‹#›</a:t>
            </a:fld>
            <a:endParaRPr/>
          </a:p>
        </p:txBody>
      </p:sp>
      <p:pic>
        <p:nvPicPr>
          <p:cNvPr id="125" name="Google Shape;125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2276872"/>
            <a:ext cx="4680520" cy="367240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3"/>
          <p:cNvSpPr txBox="1"/>
          <p:nvPr>
            <p:ph idx="2" type="body"/>
          </p:nvPr>
        </p:nvSpPr>
        <p:spPr>
          <a:xfrm>
            <a:off x="5076056" y="2000593"/>
            <a:ext cx="3822192" cy="3867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1667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solidFill>
                  <a:schemeClr val="dk1"/>
                </a:solidFill>
              </a:rPr>
              <a:t>The hardware setup consists of the following:</a:t>
            </a:r>
            <a:endParaRPr/>
          </a:p>
          <a:p>
            <a:pPr indent="-228642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solidFill>
                  <a:schemeClr val="dk1"/>
                </a:solidFill>
              </a:rPr>
              <a:t> Master module</a:t>
            </a:r>
            <a:endParaRPr/>
          </a:p>
          <a:p>
            <a:pPr indent="-228642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solidFill>
                  <a:schemeClr val="dk1"/>
                </a:solidFill>
              </a:rPr>
              <a:t>Sensor set</a:t>
            </a:r>
            <a:endParaRPr/>
          </a:p>
          <a:p>
            <a:pPr indent="-228642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solidFill>
                  <a:schemeClr val="dk1"/>
                </a:solidFill>
              </a:rPr>
              <a:t>Three containers for water and minerals</a:t>
            </a:r>
            <a:endParaRPr/>
          </a:p>
          <a:p>
            <a:pPr indent="-228642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solidFill>
                  <a:schemeClr val="dk1"/>
                </a:solidFill>
              </a:rPr>
              <a:t>A charger for powering the device</a:t>
            </a:r>
            <a:endParaRPr>
              <a:solidFill>
                <a:schemeClr val="dk1"/>
              </a:solidFill>
            </a:endParaRPr>
          </a:p>
          <a:p>
            <a:pPr indent="-10121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/>
          <p:nvPr>
            <p:ph type="title"/>
          </p:nvPr>
        </p:nvSpPr>
        <p:spPr>
          <a:xfrm>
            <a:off x="429369" y="238539"/>
            <a:ext cx="8263890" cy="14344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br>
              <a:rPr lang="en-US" sz="2900"/>
            </a:br>
            <a:r>
              <a:rPr lang="en-US" sz="2900" u="sng"/>
              <a:t> </a:t>
            </a:r>
            <a:r>
              <a:rPr lang="en-US" sz="2900" u="sng">
                <a:latin typeface="Arial"/>
                <a:ea typeface="Arial"/>
                <a:cs typeface="Arial"/>
                <a:sym typeface="Arial"/>
              </a:rPr>
              <a:t>Master</a:t>
            </a:r>
            <a:r>
              <a:rPr lang="en-US" sz="2900" u="sng"/>
              <a:t> </a:t>
            </a:r>
            <a:r>
              <a:rPr lang="en-US" sz="2900" u="sng">
                <a:latin typeface="Arial"/>
                <a:ea typeface="Arial"/>
                <a:cs typeface="Arial"/>
                <a:sym typeface="Arial"/>
              </a:rPr>
              <a:t>module</a:t>
            </a:r>
            <a:br>
              <a:rPr lang="en-US" sz="2900" u="sng">
                <a:latin typeface="Arial"/>
                <a:ea typeface="Arial"/>
                <a:cs typeface="Arial"/>
                <a:sym typeface="Arial"/>
              </a:rPr>
            </a:br>
            <a:endParaRPr sz="2900" u="sng"/>
          </a:p>
        </p:txBody>
      </p:sp>
      <p:sp>
        <p:nvSpPr>
          <p:cNvPr id="132" name="Google Shape;132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4"/>
          <p:cNvSpPr txBox="1"/>
          <p:nvPr>
            <p:ph idx="1" type="body"/>
          </p:nvPr>
        </p:nvSpPr>
        <p:spPr>
          <a:xfrm>
            <a:off x="676655" y="6072313"/>
            <a:ext cx="3822192" cy="54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1841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 txBox="1"/>
          <p:nvPr>
            <p:ph idx="2" type="body"/>
          </p:nvPr>
        </p:nvSpPr>
        <p:spPr>
          <a:xfrm>
            <a:off x="429369" y="2071316"/>
            <a:ext cx="5035164" cy="3955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Master module consists of node MCU, an arduino, relay module and a buck converter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Buck converter- To convert the 14V  power supply to 6V</a:t>
            </a:r>
            <a:endParaRPr sz="19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Relay- To control the solenoid valves</a:t>
            </a:r>
            <a:endParaRPr sz="19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Node MCU- provides signals to the relay</a:t>
            </a:r>
            <a:endParaRPr sz="19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NOT gate circuit -To convert high voltage signals from node MCU to low voltage</a:t>
            </a:r>
            <a:endParaRPr sz="19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Sensor set consists of : Moisture sensor,  pH sensor, light sensor</a:t>
            </a:r>
            <a:endParaRPr/>
          </a:p>
          <a:p>
            <a:pPr indent="12065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/>
          </a:p>
          <a:p>
            <a:pPr indent="-1079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/>
          </a:p>
        </p:txBody>
      </p:sp>
      <p:pic>
        <p:nvPicPr>
          <p:cNvPr descr="A picture containing text, electronics, circuit&#10;&#10;Description automatically generated" id="135" name="Google Shape;135;p14"/>
          <p:cNvPicPr preferRelativeResize="0"/>
          <p:nvPr/>
        </p:nvPicPr>
        <p:blipFill rotWithShape="1">
          <a:blip r:embed="rId3">
            <a:alphaModFix/>
          </a:blip>
          <a:srcRect b="-1" l="4203" r="11004" t="0"/>
          <a:stretch/>
        </p:blipFill>
        <p:spPr>
          <a:xfrm>
            <a:off x="4807796" y="2585288"/>
            <a:ext cx="4334893" cy="2287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669238" y="629268"/>
            <a:ext cx="7994702" cy="128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 </a:t>
            </a:r>
            <a:br>
              <a:rPr lang="en-US" sz="2800"/>
            </a:br>
            <a:r>
              <a:rPr lang="en-US" sz="2800" u="sng">
                <a:latin typeface="Arial"/>
                <a:ea typeface="Arial"/>
                <a:cs typeface="Arial"/>
                <a:sym typeface="Arial"/>
              </a:rPr>
              <a:t>Solenoid Valve</a:t>
            </a:r>
            <a:br>
              <a:rPr lang="en-US" sz="2800"/>
            </a:br>
            <a:endParaRPr sz="2800"/>
          </a:p>
        </p:txBody>
      </p:sp>
      <p:sp>
        <p:nvSpPr>
          <p:cNvPr id="141" name="Google Shape;141;p15"/>
          <p:cNvSpPr txBox="1"/>
          <p:nvPr>
            <p:ph idx="12" type="sldNum"/>
          </p:nvPr>
        </p:nvSpPr>
        <p:spPr>
          <a:xfrm>
            <a:off x="7625281" y="6356350"/>
            <a:ext cx="8900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 txBox="1"/>
          <p:nvPr>
            <p:ph idx="2" type="body"/>
          </p:nvPr>
        </p:nvSpPr>
        <p:spPr>
          <a:xfrm>
            <a:off x="238693" y="2243628"/>
            <a:ext cx="4437562" cy="3406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Three solenoid valves are used for letting out water and minerals respectively.</a:t>
            </a:r>
            <a:endParaRPr/>
          </a:p>
          <a:p>
            <a:pPr indent="-1206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The valve is opened when the relay is turned on and closed when the relay is turned off.</a:t>
            </a:r>
            <a:endParaRPr/>
          </a:p>
          <a:p>
            <a:pPr indent="-1206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1517247" y="5446995"/>
            <a:ext cx="3822192" cy="197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-17081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descr="A picture containing text&#10;&#10;Description automatically generated" id="144" name="Google Shape;144;p15"/>
          <p:cNvPicPr preferRelativeResize="0"/>
          <p:nvPr/>
        </p:nvPicPr>
        <p:blipFill rotWithShape="1">
          <a:blip r:embed="rId3">
            <a:alphaModFix/>
          </a:blip>
          <a:srcRect b="24522" l="0" r="-2" t="13204"/>
          <a:stretch/>
        </p:blipFill>
        <p:spPr>
          <a:xfrm>
            <a:off x="4746289" y="2245006"/>
            <a:ext cx="4334893" cy="2287806"/>
          </a:xfrm>
          <a:prstGeom prst="rect">
            <a:avLst/>
          </a:prstGeom>
          <a:solidFill>
            <a:srgbClr val="ECECEC"/>
          </a:solidFill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467544" y="7612"/>
            <a:ext cx="8229600" cy="2175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3600">
                <a:latin typeface="Arial"/>
                <a:ea typeface="Arial"/>
                <a:cs typeface="Arial"/>
                <a:sym typeface="Arial"/>
              </a:rPr>
              <a:t>         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CIRCUIT DIAGRAM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2047708"/>
            <a:ext cx="7886700" cy="390717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179513" y="836710"/>
            <a:ext cx="4536503" cy="7872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 u="sng">
                <a:latin typeface="Arial"/>
                <a:ea typeface="Arial"/>
                <a:cs typeface="Arial"/>
                <a:sym typeface="Arial"/>
              </a:rPr>
              <a:t>Software Implementation</a:t>
            </a:r>
            <a:endParaRPr sz="3200"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323528" y="1597546"/>
            <a:ext cx="8640959" cy="4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8409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200">
                <a:latin typeface="Arial"/>
                <a:ea typeface="Arial"/>
                <a:cs typeface="Arial"/>
                <a:sym typeface="Arial"/>
              </a:rPr>
              <a:t>Mobile Application Creation :</a:t>
            </a:r>
            <a:endParaRPr/>
          </a:p>
          <a:p>
            <a:pPr indent="-228628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/>
              <a:t> </a:t>
            </a:r>
            <a:r>
              <a:rPr lang="en-US" sz="4200">
                <a:latin typeface="Arial"/>
                <a:ea typeface="Arial"/>
                <a:cs typeface="Arial"/>
                <a:sym typeface="Arial"/>
              </a:rPr>
              <a:t>Blynk app is used for its implementation.</a:t>
            </a:r>
            <a:endParaRPr/>
          </a:p>
          <a:p>
            <a:pPr indent="-228611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This app allows us to create interfaces for our projects using various widgets that we provide.</a:t>
            </a:r>
            <a:endParaRPr/>
          </a:p>
          <a:p>
            <a:pPr indent="-228611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This app is a well designed interface builder.</a:t>
            </a:r>
            <a:endParaRPr/>
          </a:p>
          <a:p>
            <a:pPr indent="-228611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 Works over the Internet.</a:t>
            </a:r>
            <a:endParaRPr/>
          </a:p>
          <a:p>
            <a:pPr indent="-228611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Procedure: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	Open blynk app&gt; login&gt; click on new project&gt; give name, 	select device, select connection method&gt; authentication 	token will be sent to mail&gt; dashboard opens&gt; add  widgets, 	assign pins and variable.</a:t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 txBox="1"/>
          <p:nvPr>
            <p:ph idx="12" type="sldNum"/>
          </p:nvPr>
        </p:nvSpPr>
        <p:spPr>
          <a:xfrm>
            <a:off x="7322702" y="6383428"/>
            <a:ext cx="1161826" cy="4191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/>
              <a:t>‹#›</a:t>
            </a:fld>
            <a:endParaRPr/>
          </a:p>
        </p:txBody>
      </p:sp>
      <p:sp>
        <p:nvSpPr>
          <p:cNvPr id="159" name="Google Shape;159;p17"/>
          <p:cNvSpPr txBox="1"/>
          <p:nvPr/>
        </p:nvSpPr>
        <p:spPr>
          <a:xfrm>
            <a:off x="3898924" y="478753"/>
            <a:ext cx="5480607" cy="551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b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2021-06-16T08:33:45Z</dcterms:created>
  <dc:creator>admin</dc:creator>
</cp:coreProperties>
</file>