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9" autoAdjust="0"/>
    <p:restoredTop sz="94660"/>
  </p:normalViewPr>
  <p:slideViewPr>
    <p:cSldViewPr snapToGrid="0">
      <p:cViewPr>
        <p:scale>
          <a:sx n="85" d="100"/>
          <a:sy n="85" d="100"/>
        </p:scale>
        <p:origin x="-2822" y="-3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B7BB-FF15-B56C-D80F-4EEFF04FC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8D8BAB-E2FB-49D1-A2C2-A42B2C4F4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F4940F-5007-DD37-C3E2-4704D817EB1B}"/>
              </a:ext>
            </a:extLst>
          </p:cNvPr>
          <p:cNvSpPr>
            <a:spLocks noGrp="1"/>
          </p:cNvSpPr>
          <p:nvPr>
            <p:ph type="dt" sz="half" idx="10"/>
          </p:nvPr>
        </p:nvSpPr>
        <p:spPr/>
        <p:txBody>
          <a:bodyPr/>
          <a:lstStyle/>
          <a:p>
            <a:fld id="{4D9C5EC9-9619-43D5-827B-896409822333}" type="datetimeFigureOut">
              <a:rPr lang="en-US" smtClean="0"/>
              <a:t>2/2/2025</a:t>
            </a:fld>
            <a:endParaRPr lang="en-US"/>
          </a:p>
        </p:txBody>
      </p:sp>
      <p:sp>
        <p:nvSpPr>
          <p:cNvPr id="5" name="Footer Placeholder 4">
            <a:extLst>
              <a:ext uri="{FF2B5EF4-FFF2-40B4-BE49-F238E27FC236}">
                <a16:creationId xmlns:a16="http://schemas.microsoft.com/office/drawing/2014/main" id="{331BA987-9FE7-C246-7DB4-E9CCAB00A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1F0EB-2FB9-B2FF-FC42-07EC6A0F3531}"/>
              </a:ext>
            </a:extLst>
          </p:cNvPr>
          <p:cNvSpPr>
            <a:spLocks noGrp="1"/>
          </p:cNvSpPr>
          <p:nvPr>
            <p:ph type="sldNum" sz="quarter" idx="12"/>
          </p:nvPr>
        </p:nvSpPr>
        <p:spPr/>
        <p:txBody>
          <a:bodyPr/>
          <a:lstStyle/>
          <a:p>
            <a:fld id="{3052A2AC-2A6C-469D-9838-9260B0E48CD9}" type="slidenum">
              <a:rPr lang="en-US" smtClean="0"/>
              <a:t>‹#›</a:t>
            </a:fld>
            <a:endParaRPr lang="en-US"/>
          </a:p>
        </p:txBody>
      </p:sp>
    </p:spTree>
    <p:extLst>
      <p:ext uri="{BB962C8B-B14F-4D97-AF65-F5344CB8AC3E}">
        <p14:creationId xmlns:p14="http://schemas.microsoft.com/office/powerpoint/2010/main" val="597374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DE06-042A-7D0C-9111-A9360A6420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4BCBD1-8AB8-148F-477B-220420091D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477BC4-5030-F76C-6B7B-44E90B02FFC0}"/>
              </a:ext>
            </a:extLst>
          </p:cNvPr>
          <p:cNvSpPr>
            <a:spLocks noGrp="1"/>
          </p:cNvSpPr>
          <p:nvPr>
            <p:ph type="dt" sz="half" idx="10"/>
          </p:nvPr>
        </p:nvSpPr>
        <p:spPr/>
        <p:txBody>
          <a:bodyPr/>
          <a:lstStyle/>
          <a:p>
            <a:fld id="{4D9C5EC9-9619-43D5-827B-896409822333}" type="datetimeFigureOut">
              <a:rPr lang="en-US" smtClean="0"/>
              <a:t>2/2/2025</a:t>
            </a:fld>
            <a:endParaRPr lang="en-US"/>
          </a:p>
        </p:txBody>
      </p:sp>
      <p:sp>
        <p:nvSpPr>
          <p:cNvPr id="5" name="Footer Placeholder 4">
            <a:extLst>
              <a:ext uri="{FF2B5EF4-FFF2-40B4-BE49-F238E27FC236}">
                <a16:creationId xmlns:a16="http://schemas.microsoft.com/office/drawing/2014/main" id="{E5FFB52A-CF8A-15F6-3367-5234E19FE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05BF9-3221-C73A-C54D-ADC1CD6CFEC3}"/>
              </a:ext>
            </a:extLst>
          </p:cNvPr>
          <p:cNvSpPr>
            <a:spLocks noGrp="1"/>
          </p:cNvSpPr>
          <p:nvPr>
            <p:ph type="sldNum" sz="quarter" idx="12"/>
          </p:nvPr>
        </p:nvSpPr>
        <p:spPr/>
        <p:txBody>
          <a:bodyPr/>
          <a:lstStyle/>
          <a:p>
            <a:fld id="{3052A2AC-2A6C-469D-9838-9260B0E48CD9}" type="slidenum">
              <a:rPr lang="en-US" smtClean="0"/>
              <a:t>‹#›</a:t>
            </a:fld>
            <a:endParaRPr lang="en-US"/>
          </a:p>
        </p:txBody>
      </p:sp>
    </p:spTree>
    <p:extLst>
      <p:ext uri="{BB962C8B-B14F-4D97-AF65-F5344CB8AC3E}">
        <p14:creationId xmlns:p14="http://schemas.microsoft.com/office/powerpoint/2010/main" val="1884686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FF7F92-F424-CBF6-0BD5-A8C7A217F6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722A2D-CA96-6442-9B3F-D74D6AE9AE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C9DB1-EE72-D91E-4F16-E353772F8C6B}"/>
              </a:ext>
            </a:extLst>
          </p:cNvPr>
          <p:cNvSpPr>
            <a:spLocks noGrp="1"/>
          </p:cNvSpPr>
          <p:nvPr>
            <p:ph type="dt" sz="half" idx="10"/>
          </p:nvPr>
        </p:nvSpPr>
        <p:spPr/>
        <p:txBody>
          <a:bodyPr/>
          <a:lstStyle/>
          <a:p>
            <a:fld id="{4D9C5EC9-9619-43D5-827B-896409822333}" type="datetimeFigureOut">
              <a:rPr lang="en-US" smtClean="0"/>
              <a:t>2/2/2025</a:t>
            </a:fld>
            <a:endParaRPr lang="en-US"/>
          </a:p>
        </p:txBody>
      </p:sp>
      <p:sp>
        <p:nvSpPr>
          <p:cNvPr id="5" name="Footer Placeholder 4">
            <a:extLst>
              <a:ext uri="{FF2B5EF4-FFF2-40B4-BE49-F238E27FC236}">
                <a16:creationId xmlns:a16="http://schemas.microsoft.com/office/drawing/2014/main" id="{B6F35099-818D-87A2-4F80-2D0597F58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6DA9CC-CE23-EB03-339B-9EDC03E4A358}"/>
              </a:ext>
            </a:extLst>
          </p:cNvPr>
          <p:cNvSpPr>
            <a:spLocks noGrp="1"/>
          </p:cNvSpPr>
          <p:nvPr>
            <p:ph type="sldNum" sz="quarter" idx="12"/>
          </p:nvPr>
        </p:nvSpPr>
        <p:spPr/>
        <p:txBody>
          <a:bodyPr/>
          <a:lstStyle/>
          <a:p>
            <a:fld id="{3052A2AC-2A6C-469D-9838-9260B0E48CD9}" type="slidenum">
              <a:rPr lang="en-US" smtClean="0"/>
              <a:t>‹#›</a:t>
            </a:fld>
            <a:endParaRPr lang="en-US"/>
          </a:p>
        </p:txBody>
      </p:sp>
    </p:spTree>
    <p:extLst>
      <p:ext uri="{BB962C8B-B14F-4D97-AF65-F5344CB8AC3E}">
        <p14:creationId xmlns:p14="http://schemas.microsoft.com/office/powerpoint/2010/main" val="49598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B358-8600-2E2A-71F9-AFD3827CE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D5E7DB-71D9-BD5A-E346-C4C61D0C65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3C5C4-66D1-3C99-538F-D4AC6217D3FE}"/>
              </a:ext>
            </a:extLst>
          </p:cNvPr>
          <p:cNvSpPr>
            <a:spLocks noGrp="1"/>
          </p:cNvSpPr>
          <p:nvPr>
            <p:ph type="dt" sz="half" idx="10"/>
          </p:nvPr>
        </p:nvSpPr>
        <p:spPr/>
        <p:txBody>
          <a:bodyPr/>
          <a:lstStyle/>
          <a:p>
            <a:fld id="{4D9C5EC9-9619-43D5-827B-896409822333}" type="datetimeFigureOut">
              <a:rPr lang="en-US" smtClean="0"/>
              <a:t>2/2/2025</a:t>
            </a:fld>
            <a:endParaRPr lang="en-US"/>
          </a:p>
        </p:txBody>
      </p:sp>
      <p:sp>
        <p:nvSpPr>
          <p:cNvPr id="5" name="Footer Placeholder 4">
            <a:extLst>
              <a:ext uri="{FF2B5EF4-FFF2-40B4-BE49-F238E27FC236}">
                <a16:creationId xmlns:a16="http://schemas.microsoft.com/office/drawing/2014/main" id="{60E39004-6137-D5C0-D32F-64833F978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D2458-EE4C-8A7C-690B-D2C5A9642213}"/>
              </a:ext>
            </a:extLst>
          </p:cNvPr>
          <p:cNvSpPr>
            <a:spLocks noGrp="1"/>
          </p:cNvSpPr>
          <p:nvPr>
            <p:ph type="sldNum" sz="quarter" idx="12"/>
          </p:nvPr>
        </p:nvSpPr>
        <p:spPr/>
        <p:txBody>
          <a:bodyPr/>
          <a:lstStyle/>
          <a:p>
            <a:fld id="{3052A2AC-2A6C-469D-9838-9260B0E48CD9}" type="slidenum">
              <a:rPr lang="en-US" smtClean="0"/>
              <a:t>‹#›</a:t>
            </a:fld>
            <a:endParaRPr lang="en-US"/>
          </a:p>
        </p:txBody>
      </p:sp>
    </p:spTree>
    <p:extLst>
      <p:ext uri="{BB962C8B-B14F-4D97-AF65-F5344CB8AC3E}">
        <p14:creationId xmlns:p14="http://schemas.microsoft.com/office/powerpoint/2010/main" val="1229729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219B-8641-3A04-7A5A-8FAD62A50C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5F79F9-5D5A-32A0-9D80-6484DE3905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E44D3C-FC82-4731-3416-46FE986718B9}"/>
              </a:ext>
            </a:extLst>
          </p:cNvPr>
          <p:cNvSpPr>
            <a:spLocks noGrp="1"/>
          </p:cNvSpPr>
          <p:nvPr>
            <p:ph type="dt" sz="half" idx="10"/>
          </p:nvPr>
        </p:nvSpPr>
        <p:spPr/>
        <p:txBody>
          <a:bodyPr/>
          <a:lstStyle/>
          <a:p>
            <a:fld id="{4D9C5EC9-9619-43D5-827B-896409822333}" type="datetimeFigureOut">
              <a:rPr lang="en-US" smtClean="0"/>
              <a:t>2/2/2025</a:t>
            </a:fld>
            <a:endParaRPr lang="en-US"/>
          </a:p>
        </p:txBody>
      </p:sp>
      <p:sp>
        <p:nvSpPr>
          <p:cNvPr id="5" name="Footer Placeholder 4">
            <a:extLst>
              <a:ext uri="{FF2B5EF4-FFF2-40B4-BE49-F238E27FC236}">
                <a16:creationId xmlns:a16="http://schemas.microsoft.com/office/drawing/2014/main" id="{B6354EEB-1E21-8420-B398-049675412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E98F5-E23E-AE82-F64C-F3B700B6FE4A}"/>
              </a:ext>
            </a:extLst>
          </p:cNvPr>
          <p:cNvSpPr>
            <a:spLocks noGrp="1"/>
          </p:cNvSpPr>
          <p:nvPr>
            <p:ph type="sldNum" sz="quarter" idx="12"/>
          </p:nvPr>
        </p:nvSpPr>
        <p:spPr/>
        <p:txBody>
          <a:bodyPr/>
          <a:lstStyle/>
          <a:p>
            <a:fld id="{3052A2AC-2A6C-469D-9838-9260B0E48CD9}" type="slidenum">
              <a:rPr lang="en-US" smtClean="0"/>
              <a:t>‹#›</a:t>
            </a:fld>
            <a:endParaRPr lang="en-US"/>
          </a:p>
        </p:txBody>
      </p:sp>
    </p:spTree>
    <p:extLst>
      <p:ext uri="{BB962C8B-B14F-4D97-AF65-F5344CB8AC3E}">
        <p14:creationId xmlns:p14="http://schemas.microsoft.com/office/powerpoint/2010/main" val="3360352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218F-E9F1-5258-25CB-108BEC1072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6E815-04A3-27FF-982B-8350D15F90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0EC3EA-02CC-44B0-7685-DDFFE9D56A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95F2B-78D3-BE43-6140-ED3C1137E8CC}"/>
              </a:ext>
            </a:extLst>
          </p:cNvPr>
          <p:cNvSpPr>
            <a:spLocks noGrp="1"/>
          </p:cNvSpPr>
          <p:nvPr>
            <p:ph type="dt" sz="half" idx="10"/>
          </p:nvPr>
        </p:nvSpPr>
        <p:spPr/>
        <p:txBody>
          <a:bodyPr/>
          <a:lstStyle/>
          <a:p>
            <a:fld id="{4D9C5EC9-9619-43D5-827B-896409822333}" type="datetimeFigureOut">
              <a:rPr lang="en-US" smtClean="0"/>
              <a:t>2/2/2025</a:t>
            </a:fld>
            <a:endParaRPr lang="en-US"/>
          </a:p>
        </p:txBody>
      </p:sp>
      <p:sp>
        <p:nvSpPr>
          <p:cNvPr id="6" name="Footer Placeholder 5">
            <a:extLst>
              <a:ext uri="{FF2B5EF4-FFF2-40B4-BE49-F238E27FC236}">
                <a16:creationId xmlns:a16="http://schemas.microsoft.com/office/drawing/2014/main" id="{7FA3F47C-7EA4-7031-E922-F0760B5495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544403-255F-9D5A-4B90-091B2F756E22}"/>
              </a:ext>
            </a:extLst>
          </p:cNvPr>
          <p:cNvSpPr>
            <a:spLocks noGrp="1"/>
          </p:cNvSpPr>
          <p:nvPr>
            <p:ph type="sldNum" sz="quarter" idx="12"/>
          </p:nvPr>
        </p:nvSpPr>
        <p:spPr/>
        <p:txBody>
          <a:bodyPr/>
          <a:lstStyle/>
          <a:p>
            <a:fld id="{3052A2AC-2A6C-469D-9838-9260B0E48CD9}" type="slidenum">
              <a:rPr lang="en-US" smtClean="0"/>
              <a:t>‹#›</a:t>
            </a:fld>
            <a:endParaRPr lang="en-US"/>
          </a:p>
        </p:txBody>
      </p:sp>
    </p:spTree>
    <p:extLst>
      <p:ext uri="{BB962C8B-B14F-4D97-AF65-F5344CB8AC3E}">
        <p14:creationId xmlns:p14="http://schemas.microsoft.com/office/powerpoint/2010/main" val="97902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160D-FCE7-63F7-012E-B93BF40F9E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EE398E-B415-AAD8-AA77-905F1FC485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0FF1F4-1D56-A298-4B0B-4CFBD54AF3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C8472B-E83C-D576-C7FE-5B866F01D9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26B0BF-3BCA-BDDD-7642-842D320B31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94896B-EDF9-83F4-BA46-9B3633ED67E5}"/>
              </a:ext>
            </a:extLst>
          </p:cNvPr>
          <p:cNvSpPr>
            <a:spLocks noGrp="1"/>
          </p:cNvSpPr>
          <p:nvPr>
            <p:ph type="dt" sz="half" idx="10"/>
          </p:nvPr>
        </p:nvSpPr>
        <p:spPr/>
        <p:txBody>
          <a:bodyPr/>
          <a:lstStyle/>
          <a:p>
            <a:fld id="{4D9C5EC9-9619-43D5-827B-896409822333}" type="datetimeFigureOut">
              <a:rPr lang="en-US" smtClean="0"/>
              <a:t>2/2/2025</a:t>
            </a:fld>
            <a:endParaRPr lang="en-US"/>
          </a:p>
        </p:txBody>
      </p:sp>
      <p:sp>
        <p:nvSpPr>
          <p:cNvPr id="8" name="Footer Placeholder 7">
            <a:extLst>
              <a:ext uri="{FF2B5EF4-FFF2-40B4-BE49-F238E27FC236}">
                <a16:creationId xmlns:a16="http://schemas.microsoft.com/office/drawing/2014/main" id="{F06FFCE7-22A8-5DF9-2706-763E3078B6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91607C-7D88-3D61-2520-7065EFE5C777}"/>
              </a:ext>
            </a:extLst>
          </p:cNvPr>
          <p:cNvSpPr>
            <a:spLocks noGrp="1"/>
          </p:cNvSpPr>
          <p:nvPr>
            <p:ph type="sldNum" sz="quarter" idx="12"/>
          </p:nvPr>
        </p:nvSpPr>
        <p:spPr/>
        <p:txBody>
          <a:bodyPr/>
          <a:lstStyle/>
          <a:p>
            <a:fld id="{3052A2AC-2A6C-469D-9838-9260B0E48CD9}" type="slidenum">
              <a:rPr lang="en-US" smtClean="0"/>
              <a:t>‹#›</a:t>
            </a:fld>
            <a:endParaRPr lang="en-US"/>
          </a:p>
        </p:txBody>
      </p:sp>
    </p:spTree>
    <p:extLst>
      <p:ext uri="{BB962C8B-B14F-4D97-AF65-F5344CB8AC3E}">
        <p14:creationId xmlns:p14="http://schemas.microsoft.com/office/powerpoint/2010/main" val="4097408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81F8-FCC1-95F5-6D54-4B0CF24D2B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2ECCA4-8585-A2AB-32C5-735884166C1E}"/>
              </a:ext>
            </a:extLst>
          </p:cNvPr>
          <p:cNvSpPr>
            <a:spLocks noGrp="1"/>
          </p:cNvSpPr>
          <p:nvPr>
            <p:ph type="dt" sz="half" idx="10"/>
          </p:nvPr>
        </p:nvSpPr>
        <p:spPr/>
        <p:txBody>
          <a:bodyPr/>
          <a:lstStyle/>
          <a:p>
            <a:fld id="{4D9C5EC9-9619-43D5-827B-896409822333}" type="datetimeFigureOut">
              <a:rPr lang="en-US" smtClean="0"/>
              <a:t>2/2/2025</a:t>
            </a:fld>
            <a:endParaRPr lang="en-US"/>
          </a:p>
        </p:txBody>
      </p:sp>
      <p:sp>
        <p:nvSpPr>
          <p:cNvPr id="4" name="Footer Placeholder 3">
            <a:extLst>
              <a:ext uri="{FF2B5EF4-FFF2-40B4-BE49-F238E27FC236}">
                <a16:creationId xmlns:a16="http://schemas.microsoft.com/office/drawing/2014/main" id="{6AC33F35-3CD3-A5D5-2F9C-D175CF89BF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BD83E1-406C-1830-4442-488363E29209}"/>
              </a:ext>
            </a:extLst>
          </p:cNvPr>
          <p:cNvSpPr>
            <a:spLocks noGrp="1"/>
          </p:cNvSpPr>
          <p:nvPr>
            <p:ph type="sldNum" sz="quarter" idx="12"/>
          </p:nvPr>
        </p:nvSpPr>
        <p:spPr/>
        <p:txBody>
          <a:bodyPr/>
          <a:lstStyle/>
          <a:p>
            <a:fld id="{3052A2AC-2A6C-469D-9838-9260B0E48CD9}" type="slidenum">
              <a:rPr lang="en-US" smtClean="0"/>
              <a:t>‹#›</a:t>
            </a:fld>
            <a:endParaRPr lang="en-US"/>
          </a:p>
        </p:txBody>
      </p:sp>
    </p:spTree>
    <p:extLst>
      <p:ext uri="{BB962C8B-B14F-4D97-AF65-F5344CB8AC3E}">
        <p14:creationId xmlns:p14="http://schemas.microsoft.com/office/powerpoint/2010/main" val="2382183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C78A03-10A8-46A2-1420-B0B980410FBC}"/>
              </a:ext>
            </a:extLst>
          </p:cNvPr>
          <p:cNvSpPr>
            <a:spLocks noGrp="1"/>
          </p:cNvSpPr>
          <p:nvPr>
            <p:ph type="dt" sz="half" idx="10"/>
          </p:nvPr>
        </p:nvSpPr>
        <p:spPr/>
        <p:txBody>
          <a:bodyPr/>
          <a:lstStyle/>
          <a:p>
            <a:fld id="{4D9C5EC9-9619-43D5-827B-896409822333}" type="datetimeFigureOut">
              <a:rPr lang="en-US" smtClean="0"/>
              <a:t>2/2/2025</a:t>
            </a:fld>
            <a:endParaRPr lang="en-US"/>
          </a:p>
        </p:txBody>
      </p:sp>
      <p:sp>
        <p:nvSpPr>
          <p:cNvPr id="3" name="Footer Placeholder 2">
            <a:extLst>
              <a:ext uri="{FF2B5EF4-FFF2-40B4-BE49-F238E27FC236}">
                <a16:creationId xmlns:a16="http://schemas.microsoft.com/office/drawing/2014/main" id="{61CC63CF-0067-FDF1-8091-B08F35D41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D03070-AB38-702A-FEC0-963621336DC2}"/>
              </a:ext>
            </a:extLst>
          </p:cNvPr>
          <p:cNvSpPr>
            <a:spLocks noGrp="1"/>
          </p:cNvSpPr>
          <p:nvPr>
            <p:ph type="sldNum" sz="quarter" idx="12"/>
          </p:nvPr>
        </p:nvSpPr>
        <p:spPr/>
        <p:txBody>
          <a:bodyPr/>
          <a:lstStyle/>
          <a:p>
            <a:fld id="{3052A2AC-2A6C-469D-9838-9260B0E48CD9}" type="slidenum">
              <a:rPr lang="en-US" smtClean="0"/>
              <a:t>‹#›</a:t>
            </a:fld>
            <a:endParaRPr lang="en-US"/>
          </a:p>
        </p:txBody>
      </p:sp>
    </p:spTree>
    <p:extLst>
      <p:ext uri="{BB962C8B-B14F-4D97-AF65-F5344CB8AC3E}">
        <p14:creationId xmlns:p14="http://schemas.microsoft.com/office/powerpoint/2010/main" val="424157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3203-E091-5D7E-640C-FA95D1D302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CB1A1F-750F-7E00-B657-BA81A08E90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1ADAEB-1700-6FC9-606A-CAC6D93C7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0FDBB4-8F5A-CC05-5C91-54ED765F998E}"/>
              </a:ext>
            </a:extLst>
          </p:cNvPr>
          <p:cNvSpPr>
            <a:spLocks noGrp="1"/>
          </p:cNvSpPr>
          <p:nvPr>
            <p:ph type="dt" sz="half" idx="10"/>
          </p:nvPr>
        </p:nvSpPr>
        <p:spPr/>
        <p:txBody>
          <a:bodyPr/>
          <a:lstStyle/>
          <a:p>
            <a:fld id="{4D9C5EC9-9619-43D5-827B-896409822333}" type="datetimeFigureOut">
              <a:rPr lang="en-US" smtClean="0"/>
              <a:t>2/2/2025</a:t>
            </a:fld>
            <a:endParaRPr lang="en-US"/>
          </a:p>
        </p:txBody>
      </p:sp>
      <p:sp>
        <p:nvSpPr>
          <p:cNvPr id="6" name="Footer Placeholder 5">
            <a:extLst>
              <a:ext uri="{FF2B5EF4-FFF2-40B4-BE49-F238E27FC236}">
                <a16:creationId xmlns:a16="http://schemas.microsoft.com/office/drawing/2014/main" id="{E280826E-D875-B058-2662-8459BAA4BD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13044B-CA11-5257-B8B5-1EC863C84BF0}"/>
              </a:ext>
            </a:extLst>
          </p:cNvPr>
          <p:cNvSpPr>
            <a:spLocks noGrp="1"/>
          </p:cNvSpPr>
          <p:nvPr>
            <p:ph type="sldNum" sz="quarter" idx="12"/>
          </p:nvPr>
        </p:nvSpPr>
        <p:spPr/>
        <p:txBody>
          <a:bodyPr/>
          <a:lstStyle/>
          <a:p>
            <a:fld id="{3052A2AC-2A6C-469D-9838-9260B0E48CD9}" type="slidenum">
              <a:rPr lang="en-US" smtClean="0"/>
              <a:t>‹#›</a:t>
            </a:fld>
            <a:endParaRPr lang="en-US"/>
          </a:p>
        </p:txBody>
      </p:sp>
    </p:spTree>
    <p:extLst>
      <p:ext uri="{BB962C8B-B14F-4D97-AF65-F5344CB8AC3E}">
        <p14:creationId xmlns:p14="http://schemas.microsoft.com/office/powerpoint/2010/main" val="1762706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EC70-0B4D-CBEA-F010-82980216B4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826F7B-2B70-ADA5-3593-6506FD12D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B4816A-FACD-EB53-5FD5-4BCD686BB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61F0BD-C384-02CE-5B25-735C63867606}"/>
              </a:ext>
            </a:extLst>
          </p:cNvPr>
          <p:cNvSpPr>
            <a:spLocks noGrp="1"/>
          </p:cNvSpPr>
          <p:nvPr>
            <p:ph type="dt" sz="half" idx="10"/>
          </p:nvPr>
        </p:nvSpPr>
        <p:spPr/>
        <p:txBody>
          <a:bodyPr/>
          <a:lstStyle/>
          <a:p>
            <a:fld id="{4D9C5EC9-9619-43D5-827B-896409822333}" type="datetimeFigureOut">
              <a:rPr lang="en-US" smtClean="0"/>
              <a:t>2/2/2025</a:t>
            </a:fld>
            <a:endParaRPr lang="en-US"/>
          </a:p>
        </p:txBody>
      </p:sp>
      <p:sp>
        <p:nvSpPr>
          <p:cNvPr id="6" name="Footer Placeholder 5">
            <a:extLst>
              <a:ext uri="{FF2B5EF4-FFF2-40B4-BE49-F238E27FC236}">
                <a16:creationId xmlns:a16="http://schemas.microsoft.com/office/drawing/2014/main" id="{33B0C358-111C-831F-2DF8-DBCA5FF7B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6DC98-1032-0231-B93E-F0F51800A63C}"/>
              </a:ext>
            </a:extLst>
          </p:cNvPr>
          <p:cNvSpPr>
            <a:spLocks noGrp="1"/>
          </p:cNvSpPr>
          <p:nvPr>
            <p:ph type="sldNum" sz="quarter" idx="12"/>
          </p:nvPr>
        </p:nvSpPr>
        <p:spPr/>
        <p:txBody>
          <a:bodyPr/>
          <a:lstStyle/>
          <a:p>
            <a:fld id="{3052A2AC-2A6C-469D-9838-9260B0E48CD9}" type="slidenum">
              <a:rPr lang="en-US" smtClean="0"/>
              <a:t>‹#›</a:t>
            </a:fld>
            <a:endParaRPr lang="en-US"/>
          </a:p>
        </p:txBody>
      </p:sp>
    </p:spTree>
    <p:extLst>
      <p:ext uri="{BB962C8B-B14F-4D97-AF65-F5344CB8AC3E}">
        <p14:creationId xmlns:p14="http://schemas.microsoft.com/office/powerpoint/2010/main" val="3618495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6D672C-F7AD-D7A2-2D35-8DFC267C57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189CAD-94C4-AF17-CE15-74136ACA9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B43682-54C9-F24C-37C2-2A170630CC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9C5EC9-9619-43D5-827B-896409822333}" type="datetimeFigureOut">
              <a:rPr lang="en-US" smtClean="0"/>
              <a:t>2/2/2025</a:t>
            </a:fld>
            <a:endParaRPr lang="en-US"/>
          </a:p>
        </p:txBody>
      </p:sp>
      <p:sp>
        <p:nvSpPr>
          <p:cNvPr id="5" name="Footer Placeholder 4">
            <a:extLst>
              <a:ext uri="{FF2B5EF4-FFF2-40B4-BE49-F238E27FC236}">
                <a16:creationId xmlns:a16="http://schemas.microsoft.com/office/drawing/2014/main" id="{2B52C1BE-D91C-A7C6-D98E-C515B965C2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6F69AA1-2D0C-33DA-28CD-75A87E75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52A2AC-2A6C-469D-9838-9260B0E48CD9}" type="slidenum">
              <a:rPr lang="en-US" smtClean="0"/>
              <a:t>‹#›</a:t>
            </a:fld>
            <a:endParaRPr lang="en-US"/>
          </a:p>
        </p:txBody>
      </p:sp>
    </p:spTree>
    <p:extLst>
      <p:ext uri="{BB962C8B-B14F-4D97-AF65-F5344CB8AC3E}">
        <p14:creationId xmlns:p14="http://schemas.microsoft.com/office/powerpoint/2010/main" val="3549597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datasets/prasad22/healthcare-dataset?resource=download"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C6D711-9438-8AD1-5259-43BE2F51E764}"/>
              </a:ext>
            </a:extLst>
          </p:cNvPr>
          <p:cNvSpPr>
            <a:spLocks noGrp="1"/>
          </p:cNvSpPr>
          <p:nvPr>
            <p:ph type="ctrTitle"/>
          </p:nvPr>
        </p:nvSpPr>
        <p:spPr>
          <a:xfrm>
            <a:off x="838200" y="1412488"/>
            <a:ext cx="2899189" cy="4363844"/>
          </a:xfrm>
        </p:spPr>
        <p:txBody>
          <a:bodyPr vert="horz" lIns="91440" tIns="45720" rIns="91440" bIns="45720" rtlCol="0" anchor="t">
            <a:normAutofit/>
          </a:bodyPr>
          <a:lstStyle/>
          <a:p>
            <a:pPr algn="l"/>
            <a:r>
              <a:rPr lang="en-US" sz="4000" kern="1200">
                <a:solidFill>
                  <a:srgbClr val="FFFFFF"/>
                </a:solidFill>
                <a:latin typeface="+mj-lt"/>
                <a:ea typeface="+mj-ea"/>
                <a:cs typeface="+mj-cs"/>
              </a:rPr>
              <a:t>Healthcare Dataset</a:t>
            </a:r>
          </a:p>
        </p:txBody>
      </p:sp>
      <p:sp>
        <p:nvSpPr>
          <p:cNvPr id="3" name="Subtitle 2">
            <a:extLst>
              <a:ext uri="{FF2B5EF4-FFF2-40B4-BE49-F238E27FC236}">
                <a16:creationId xmlns:a16="http://schemas.microsoft.com/office/drawing/2014/main" id="{DD8ECA07-F808-C506-D085-15424A83A1E7}"/>
              </a:ext>
            </a:extLst>
          </p:cNvPr>
          <p:cNvSpPr>
            <a:spLocks noGrp="1"/>
          </p:cNvSpPr>
          <p:nvPr>
            <p:ph type="subTitle" idx="1"/>
          </p:nvPr>
        </p:nvSpPr>
        <p:spPr>
          <a:xfrm>
            <a:off x="4380855" y="1412489"/>
            <a:ext cx="3427283" cy="4363844"/>
          </a:xfrm>
        </p:spPr>
        <p:txBody>
          <a:bodyPr vert="horz" lIns="91440" tIns="45720" rIns="91440" bIns="45720" rtlCol="0">
            <a:normAutofit/>
          </a:bodyPr>
          <a:lstStyle/>
          <a:p>
            <a:pPr indent="-228600" algn="l">
              <a:buFont typeface="Arial" panose="020B0604020202020204" pitchFamily="34" charset="0"/>
              <a:buChar char="•"/>
            </a:pPr>
            <a:r>
              <a:rPr lang="en-US" sz="2000" b="1">
                <a:hlinkClick r:id="rId2">
                  <a:extLst>
                    <a:ext uri="{A12FA001-AC4F-418D-AE19-62706E023703}">
                      <ahyp:hlinkClr xmlns:ahyp="http://schemas.microsoft.com/office/drawing/2018/hyperlinkcolor" val="tx"/>
                    </a:ext>
                  </a:extLst>
                </a:hlinkClick>
              </a:rPr>
              <a:t>Source:</a:t>
            </a:r>
            <a:r>
              <a:rPr lang="en-US" sz="2000">
                <a:hlinkClick r:id="rId2">
                  <a:extLst>
                    <a:ext uri="{A12FA001-AC4F-418D-AE19-62706E023703}">
                      <ahyp:hlinkClr xmlns:ahyp="http://schemas.microsoft.com/office/drawing/2018/hyperlinkcolor" val="tx"/>
                    </a:ext>
                  </a:extLst>
                </a:hlinkClick>
              </a:rPr>
              <a:t> https://www.kaggle.com/datasets/prasad22/healthcare-dataset?resource=download</a:t>
            </a:r>
            <a:endParaRPr lang="en-US" sz="2000"/>
          </a:p>
          <a:p>
            <a:pPr indent="-228600" algn="l">
              <a:buFont typeface="Arial" panose="020B0604020202020204" pitchFamily="34" charset="0"/>
              <a:buChar char="•"/>
            </a:pPr>
            <a:endParaRPr lang="en-US" sz="20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0DED8F3-EE19-FB65-F6DF-11D4811C0FDC}"/>
              </a:ext>
            </a:extLst>
          </p:cNvPr>
          <p:cNvSpPr txBox="1"/>
          <p:nvPr/>
        </p:nvSpPr>
        <p:spPr>
          <a:xfrm>
            <a:off x="8451604" y="1412489"/>
            <a:ext cx="3197701" cy="4363844"/>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700" dirty="0"/>
              <a:t>This dataset is synthetic data that’s designed to mimic real-world healthcare data.</a:t>
            </a:r>
          </a:p>
          <a:p>
            <a:pPr marL="285750" indent="-228600">
              <a:lnSpc>
                <a:spcPct val="90000"/>
              </a:lnSpc>
              <a:spcAft>
                <a:spcPts val="600"/>
              </a:spcAft>
              <a:buFont typeface="Arial" panose="020B0604020202020204" pitchFamily="34" charset="0"/>
              <a:buChar char="•"/>
            </a:pPr>
            <a:r>
              <a:rPr lang="en-US" sz="1700" dirty="0"/>
              <a:t> There are several privacy/security issues when using and testing healthcare data. By using common attributes found in regular datasets allows for proper practice in implementing this data into ML systems, ensuring its results are produced based on necessary data without risking a patient’s personal data. </a:t>
            </a:r>
          </a:p>
          <a:p>
            <a:pPr marL="285750"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75285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14685B-8E4A-2773-94EE-51B75149F907}"/>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Columns</a:t>
            </a:r>
          </a:p>
        </p:txBody>
      </p:sp>
      <p:sp>
        <p:nvSpPr>
          <p:cNvPr id="13" name="Rectangle 12">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4D489D31-9E82-BB12-CB98-49BDE5EFA833}"/>
              </a:ext>
            </a:extLst>
          </p:cNvPr>
          <p:cNvSpPr>
            <a:spLocks noGrp="1" noChangeArrowheads="1"/>
          </p:cNvSpPr>
          <p:nvPr>
            <p:ph idx="1"/>
          </p:nvPr>
        </p:nvSpPr>
        <p:spPr bwMode="auto">
          <a:xfrm>
            <a:off x="4232703" y="822979"/>
            <a:ext cx="7684643" cy="532691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 Name</a:t>
            </a:r>
            <a:r>
              <a:rPr kumimoji="0" lang="en-US" altLang="en-US" sz="1500" b="0" i="0" u="none" strike="noStrike" cap="none" normalizeH="0" baseline="0" dirty="0">
                <a:ln>
                  <a:noFill/>
                </a:ln>
                <a:effectLst/>
                <a:latin typeface="Arial" panose="020B0604020202020204" pitchFamily="34" charset="0"/>
              </a:rPr>
              <a:t>: Patient's nam</a:t>
            </a:r>
            <a:r>
              <a:rPr lang="en-US" altLang="en-US" sz="1500" dirty="0">
                <a:latin typeface="Arial" panose="020B0604020202020204" pitchFamily="34" charset="0"/>
              </a:rPr>
              <a:t>e -- NOMINAL</a:t>
            </a:r>
            <a:endParaRPr kumimoji="0" lang="en-US" altLang="en-US" sz="1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 Age</a:t>
            </a:r>
            <a:r>
              <a:rPr kumimoji="0" lang="en-US" altLang="en-US" sz="1500" b="0" i="0" u="none" strike="noStrike" cap="none" normalizeH="0" baseline="0" dirty="0">
                <a:ln>
                  <a:noFill/>
                </a:ln>
                <a:effectLst/>
                <a:latin typeface="Arial" panose="020B0604020202020204" pitchFamily="34" charset="0"/>
              </a:rPr>
              <a:t>: Age of the patient at admission (years) – CONTINUOUS</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 Gender</a:t>
            </a:r>
            <a:r>
              <a:rPr kumimoji="0" lang="en-US" altLang="en-US" sz="1500" b="0" i="0" u="none" strike="noStrike" cap="none" normalizeH="0" baseline="0" dirty="0">
                <a:ln>
                  <a:noFill/>
                </a:ln>
                <a:effectLst/>
                <a:latin typeface="Arial" panose="020B0604020202020204" pitchFamily="34" charset="0"/>
              </a:rPr>
              <a:t>: Patient’s gender (Male/Female) -- NOMINAL</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 Blood Type</a:t>
            </a:r>
            <a:r>
              <a:rPr kumimoji="0" lang="en-US" altLang="en-US" sz="1500" b="0" i="0" u="none" strike="noStrike" cap="none" normalizeH="0" baseline="0" dirty="0">
                <a:ln>
                  <a:noFill/>
                </a:ln>
                <a:effectLst/>
                <a:latin typeface="Arial" panose="020B0604020202020204" pitchFamily="34" charset="0"/>
              </a:rPr>
              <a:t>: Patient’s blood type (e.g., A+, O-, etc.) -- NOMINAL</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 Medical Condition</a:t>
            </a:r>
            <a:r>
              <a:rPr kumimoji="0" lang="en-US" altLang="en-US" sz="1500" b="0" i="0" u="none" strike="noStrike" cap="none" normalizeH="0" baseline="0" dirty="0">
                <a:ln>
                  <a:noFill/>
                </a:ln>
                <a:effectLst/>
                <a:latin typeface="Arial" panose="020B0604020202020204" pitchFamily="34" charset="0"/>
              </a:rPr>
              <a:t>: Primary diagnosis (e.g., Diabetes, Asthma) -- NOMINAL</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 Date of Admission</a:t>
            </a:r>
            <a:r>
              <a:rPr kumimoji="0" lang="en-US" altLang="en-US" sz="1500" b="0" i="0" u="none" strike="noStrike" cap="none" normalizeH="0" baseline="0" dirty="0">
                <a:ln>
                  <a:noFill/>
                </a:ln>
                <a:effectLst/>
                <a:latin typeface="Arial" panose="020B0604020202020204" pitchFamily="34" charset="0"/>
              </a:rPr>
              <a:t>: Admission date</a:t>
            </a:r>
            <a:r>
              <a:rPr lang="en-US" altLang="en-US" sz="1500" dirty="0">
                <a:latin typeface="Arial" panose="020B0604020202020204" pitchFamily="34" charset="0"/>
              </a:rPr>
              <a:t> -- ORDINAL</a:t>
            </a:r>
            <a:endParaRPr kumimoji="0" lang="en-US" altLang="en-US" sz="15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lang="en-US" altLang="en-US" sz="1500" dirty="0">
                <a:latin typeface="Arial" panose="020B0604020202020204" pitchFamily="34" charset="0"/>
                <a:cs typeface="Arial" panose="020B0604020202020204" pitchFamily="34" charset="0"/>
              </a:rPr>
              <a:t> </a:t>
            </a:r>
            <a:r>
              <a:rPr lang="en-US" sz="1500" b="1" dirty="0">
                <a:latin typeface="Arial" panose="020B0604020202020204" pitchFamily="34" charset="0"/>
                <a:cs typeface="Arial" panose="020B0604020202020204" pitchFamily="34" charset="0"/>
              </a:rPr>
              <a:t>Doctor</a:t>
            </a:r>
            <a:r>
              <a:rPr lang="en-US" sz="1500" dirty="0">
                <a:latin typeface="Arial" panose="020B0604020202020204" pitchFamily="34" charset="0"/>
                <a:cs typeface="Arial" panose="020B0604020202020204" pitchFamily="34" charset="0"/>
              </a:rPr>
              <a:t>: Doctor responsible for the patient -- NOMINAL</a:t>
            </a:r>
          </a:p>
          <a:p>
            <a:pPr marL="0" marR="0" lvl="0" indent="0" defTabSz="914400" rtl="0" eaLnBrk="0" fontAlgn="base" latinLnBrk="0" hangingPunct="0">
              <a:spcBef>
                <a:spcPct val="0"/>
              </a:spcBef>
              <a:spcAft>
                <a:spcPts val="600"/>
              </a:spcAft>
              <a:buClrTx/>
              <a:buSzTx/>
              <a:buFontTx/>
              <a:buChar char="•"/>
              <a:tabLst/>
            </a:pPr>
            <a:r>
              <a:rPr lang="en-US" sz="1500" b="1" dirty="0">
                <a:latin typeface="Arial" panose="020B0604020202020204" pitchFamily="34" charset="0"/>
                <a:cs typeface="Arial" panose="020B0604020202020204" pitchFamily="34" charset="0"/>
              </a:rPr>
              <a:t> Hospital</a:t>
            </a:r>
            <a:r>
              <a:rPr lang="en-US" sz="1500" dirty="0">
                <a:latin typeface="Arial" panose="020B0604020202020204" pitchFamily="34" charset="0"/>
                <a:cs typeface="Arial" panose="020B0604020202020204" pitchFamily="34" charset="0"/>
              </a:rPr>
              <a:t>: Healthcare facility of admission -- NOMINAL</a:t>
            </a:r>
          </a:p>
          <a:p>
            <a:pPr marL="0" marR="0" lvl="0" indent="0" defTabSz="914400" rtl="0" eaLnBrk="0" fontAlgn="base" latinLnBrk="0" hangingPunct="0">
              <a:spcBef>
                <a:spcPct val="0"/>
              </a:spcBef>
              <a:spcAft>
                <a:spcPts val="600"/>
              </a:spcAft>
              <a:buClrTx/>
              <a:buSzTx/>
              <a:buFontTx/>
              <a:buChar char="•"/>
              <a:tabLst/>
            </a:pPr>
            <a:r>
              <a:rPr lang="en-US" sz="1500" b="1" dirty="0">
                <a:latin typeface="Arial" panose="020B0604020202020204" pitchFamily="34" charset="0"/>
                <a:cs typeface="Arial" panose="020B0604020202020204" pitchFamily="34" charset="0"/>
              </a:rPr>
              <a:t> Insurance Provider</a:t>
            </a:r>
            <a:r>
              <a:rPr lang="en-US" sz="1500" dirty="0">
                <a:latin typeface="Arial" panose="020B0604020202020204" pitchFamily="34" charset="0"/>
                <a:cs typeface="Arial" panose="020B0604020202020204" pitchFamily="34" charset="0"/>
              </a:rPr>
              <a:t>: Patient’s insurance provider (e.g., Aetna, Medicare) -- NOMINAL</a:t>
            </a:r>
          </a:p>
          <a:p>
            <a:pPr marL="0" marR="0" lvl="0" indent="0" defTabSz="914400" rtl="0" eaLnBrk="0" fontAlgn="base" latinLnBrk="0" hangingPunct="0">
              <a:spcBef>
                <a:spcPct val="0"/>
              </a:spcBef>
              <a:spcAft>
                <a:spcPts val="600"/>
              </a:spcAft>
              <a:buClrTx/>
              <a:buSzTx/>
              <a:buFontTx/>
              <a:buChar char="•"/>
              <a:tabLst/>
            </a:pPr>
            <a:r>
              <a:rPr lang="en-US" sz="1500" b="1" dirty="0">
                <a:latin typeface="Arial" panose="020B0604020202020204" pitchFamily="34" charset="0"/>
                <a:cs typeface="Arial" panose="020B0604020202020204" pitchFamily="34" charset="0"/>
              </a:rPr>
              <a:t> Billing Amount</a:t>
            </a:r>
            <a:r>
              <a:rPr lang="en-US" sz="1500" dirty="0">
                <a:latin typeface="Arial" panose="020B0604020202020204" pitchFamily="34" charset="0"/>
                <a:cs typeface="Arial" panose="020B0604020202020204" pitchFamily="34" charset="0"/>
              </a:rPr>
              <a:t>: Total cost of healthcare services -- CONTINUOUS</a:t>
            </a:r>
          </a:p>
          <a:p>
            <a:pPr marL="0" marR="0" lvl="0" indent="0" defTabSz="914400" rtl="0" eaLnBrk="0" fontAlgn="base" latinLnBrk="0" hangingPunct="0">
              <a:spcBef>
                <a:spcPct val="0"/>
              </a:spcBef>
              <a:spcAft>
                <a:spcPts val="600"/>
              </a:spcAft>
              <a:buClrTx/>
              <a:buSzTx/>
              <a:buFontTx/>
              <a:buChar char="•"/>
              <a:tabLst/>
            </a:pPr>
            <a:r>
              <a:rPr lang="en-US" sz="1500" b="1" dirty="0">
                <a:latin typeface="Arial" panose="020B0604020202020204" pitchFamily="34" charset="0"/>
                <a:cs typeface="Arial" panose="020B0604020202020204" pitchFamily="34" charset="0"/>
              </a:rPr>
              <a:t> Room Number</a:t>
            </a:r>
            <a:r>
              <a:rPr lang="en-US" sz="1500" dirty="0">
                <a:latin typeface="Arial" panose="020B0604020202020204" pitchFamily="34" charset="0"/>
                <a:cs typeface="Arial" panose="020B0604020202020204" pitchFamily="34" charset="0"/>
              </a:rPr>
              <a:t>: Patient’s assigned room -- NOMINAL</a:t>
            </a:r>
          </a:p>
          <a:p>
            <a:pPr marL="0" marR="0" lvl="0" indent="0" defTabSz="914400" rtl="0" eaLnBrk="0" fontAlgn="base" latinLnBrk="0" hangingPunct="0">
              <a:spcBef>
                <a:spcPct val="0"/>
              </a:spcBef>
              <a:spcAft>
                <a:spcPts val="600"/>
              </a:spcAft>
              <a:buClrTx/>
              <a:buSzTx/>
              <a:buFontTx/>
              <a:buChar char="•"/>
              <a:tabLst/>
            </a:pPr>
            <a:r>
              <a:rPr lang="en-US" sz="1500" b="1" dirty="0">
                <a:latin typeface="Arial" panose="020B0604020202020204" pitchFamily="34" charset="0"/>
                <a:cs typeface="Arial" panose="020B0604020202020204" pitchFamily="34" charset="0"/>
              </a:rPr>
              <a:t> Admission Type</a:t>
            </a:r>
            <a:r>
              <a:rPr lang="en-US" sz="1500" dirty="0">
                <a:latin typeface="Arial" panose="020B0604020202020204" pitchFamily="34" charset="0"/>
                <a:cs typeface="Arial" panose="020B0604020202020204" pitchFamily="34" charset="0"/>
              </a:rPr>
              <a:t>: Type of admission (Emergency, Elective, Urgent) -- ORDINAL</a:t>
            </a:r>
          </a:p>
          <a:p>
            <a:pPr marL="0" marR="0" lvl="0" indent="0" defTabSz="914400" rtl="0" eaLnBrk="0" fontAlgn="base" latinLnBrk="0" hangingPunct="0">
              <a:spcBef>
                <a:spcPct val="0"/>
              </a:spcBef>
              <a:spcAft>
                <a:spcPts val="600"/>
              </a:spcAft>
              <a:buClrTx/>
              <a:buSzTx/>
              <a:buFontTx/>
              <a:buChar char="•"/>
              <a:tabLst/>
            </a:pPr>
            <a:r>
              <a:rPr lang="en-US" sz="1500" b="1" dirty="0">
                <a:latin typeface="Arial" panose="020B0604020202020204" pitchFamily="34" charset="0"/>
                <a:cs typeface="Arial" panose="020B0604020202020204" pitchFamily="34" charset="0"/>
              </a:rPr>
              <a:t> Discharge Date</a:t>
            </a:r>
            <a:r>
              <a:rPr lang="en-US" sz="1500" dirty="0">
                <a:latin typeface="Arial" panose="020B0604020202020204" pitchFamily="34" charset="0"/>
                <a:cs typeface="Arial" panose="020B0604020202020204" pitchFamily="34" charset="0"/>
              </a:rPr>
              <a:t>: Patient’s discharge date -- ORDINAL </a:t>
            </a:r>
          </a:p>
          <a:p>
            <a:pPr marL="0" marR="0" lvl="0" indent="0" defTabSz="914400" rtl="0" eaLnBrk="0" fontAlgn="base" latinLnBrk="0" hangingPunct="0">
              <a:spcBef>
                <a:spcPct val="0"/>
              </a:spcBef>
              <a:spcAft>
                <a:spcPts val="600"/>
              </a:spcAft>
              <a:buClrTx/>
              <a:buSzTx/>
              <a:buFontTx/>
              <a:buChar char="•"/>
              <a:tabLst/>
            </a:pPr>
            <a:r>
              <a:rPr lang="en-US" sz="1500" b="1" dirty="0">
                <a:latin typeface="Arial" panose="020B0604020202020204" pitchFamily="34" charset="0"/>
                <a:cs typeface="Arial" panose="020B0604020202020204" pitchFamily="34" charset="0"/>
              </a:rPr>
              <a:t> Medication</a:t>
            </a:r>
            <a:r>
              <a:rPr lang="en-US" sz="1500" dirty="0">
                <a:latin typeface="Arial" panose="020B0604020202020204" pitchFamily="34" charset="0"/>
                <a:cs typeface="Arial" panose="020B0604020202020204" pitchFamily="34" charset="0"/>
              </a:rPr>
              <a:t>: Medications prescribed during admission -- NOMINAL</a:t>
            </a:r>
          </a:p>
          <a:p>
            <a:pPr marL="0" marR="0" lvl="0" indent="0" defTabSz="914400" rtl="0" eaLnBrk="0" fontAlgn="base" latinLnBrk="0" hangingPunct="0">
              <a:spcBef>
                <a:spcPct val="0"/>
              </a:spcBef>
              <a:spcAft>
                <a:spcPts val="600"/>
              </a:spcAft>
              <a:buClrTx/>
              <a:buSzTx/>
              <a:buFontTx/>
              <a:buChar char="•"/>
              <a:tabLst/>
            </a:pPr>
            <a:r>
              <a:rPr lang="en-US" sz="1500" b="1" dirty="0">
                <a:latin typeface="Arial" panose="020B0604020202020204" pitchFamily="34" charset="0"/>
                <a:cs typeface="Arial" panose="020B0604020202020204" pitchFamily="34" charset="0"/>
              </a:rPr>
              <a:t> Test Results</a:t>
            </a:r>
            <a:r>
              <a:rPr lang="en-US" sz="1500" dirty="0">
                <a:latin typeface="Arial" panose="020B0604020202020204" pitchFamily="34" charset="0"/>
                <a:cs typeface="Arial" panose="020B0604020202020204" pitchFamily="34" charset="0"/>
              </a:rPr>
              <a:t>: Results of medical tests (Normal, Abnormal, Inconclusive) -- ORDINAL</a:t>
            </a:r>
            <a:endParaRPr kumimoji="0" lang="en-US" altLang="en-US" sz="1500" b="0" i="0" u="none" strike="noStrike" cap="none" normalizeH="0" baseline="0" dirty="0">
              <a:ln>
                <a:noFill/>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3114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4F3175-2B6A-84CC-41F8-37B19D57A256}"/>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Problem Statement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4AFF7A-AD1D-923F-6B7C-59F55D7151EB}"/>
              </a:ext>
            </a:extLst>
          </p:cNvPr>
          <p:cNvSpPr>
            <a:spLocks noGrp="1"/>
          </p:cNvSpPr>
          <p:nvPr>
            <p:ph idx="1"/>
          </p:nvPr>
        </p:nvSpPr>
        <p:spPr>
          <a:xfrm>
            <a:off x="1155548" y="2217343"/>
            <a:ext cx="9880893" cy="3959619"/>
          </a:xfrm>
        </p:spPr>
        <p:txBody>
          <a:bodyPr>
            <a:normAutofit/>
          </a:bodyPr>
          <a:lstStyle/>
          <a:p>
            <a:pPr marL="0" indent="0">
              <a:buNone/>
            </a:pPr>
            <a:r>
              <a:rPr lang="en-US" sz="2400"/>
              <a:t>Problem: Predicting the likelihood of a patient being readmitted to the hospital based on medical history and healthcare received during admission.</a:t>
            </a:r>
          </a:p>
          <a:p>
            <a:pPr marL="0" indent="0">
              <a:buNone/>
            </a:pPr>
            <a:endParaRPr lang="en-US" sz="2400"/>
          </a:p>
          <a:p>
            <a:pPr marL="0" indent="0">
              <a:buNone/>
            </a:pPr>
            <a:r>
              <a:rPr lang="en-US" sz="2400"/>
              <a:t>Goal: Reducing hospital admission rates by identifying high-risk patients and preventative care strategies.</a:t>
            </a:r>
          </a:p>
        </p:txBody>
      </p:sp>
    </p:spTree>
    <p:extLst>
      <p:ext uri="{BB962C8B-B14F-4D97-AF65-F5344CB8AC3E}">
        <p14:creationId xmlns:p14="http://schemas.microsoft.com/office/powerpoint/2010/main" val="57101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0298D4-E1F7-DDA4-D61D-98BC2D21002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MLS System</a:t>
            </a:r>
          </a:p>
        </p:txBody>
      </p:sp>
      <p:pic>
        <p:nvPicPr>
          <p:cNvPr id="5" name="Picture 4" descr="A diagram of a data analysis&#10;&#10;Description automatically generated">
            <a:extLst>
              <a:ext uri="{FF2B5EF4-FFF2-40B4-BE49-F238E27FC236}">
                <a16:creationId xmlns:a16="http://schemas.microsoft.com/office/drawing/2014/main" id="{96B09C3B-37AA-2EE5-8898-E6C15D51232F}"/>
              </a:ext>
            </a:extLst>
          </p:cNvPr>
          <p:cNvPicPr>
            <a:picLocks noChangeAspect="1"/>
          </p:cNvPicPr>
          <p:nvPr/>
        </p:nvPicPr>
        <p:blipFill>
          <a:blip r:embed="rId2"/>
          <a:stretch>
            <a:fillRect/>
          </a:stretch>
        </p:blipFill>
        <p:spPr>
          <a:xfrm>
            <a:off x="5369975" y="643466"/>
            <a:ext cx="5595382" cy="5568739"/>
          </a:xfrm>
          <a:prstGeom prst="rect">
            <a:avLst/>
          </a:prstGeom>
        </p:spPr>
      </p:pic>
    </p:spTree>
    <p:extLst>
      <p:ext uri="{BB962C8B-B14F-4D97-AF65-F5344CB8AC3E}">
        <p14:creationId xmlns:p14="http://schemas.microsoft.com/office/powerpoint/2010/main" val="191352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1EF77B-298C-7CE8-69B2-7A626567A93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PostgreSQL Data</a:t>
            </a:r>
          </a:p>
        </p:txBody>
      </p:sp>
      <p:pic>
        <p:nvPicPr>
          <p:cNvPr id="5" name="Picture 4" descr="A screenshot of a computer&#10;&#10;Description automatically generated">
            <a:extLst>
              <a:ext uri="{FF2B5EF4-FFF2-40B4-BE49-F238E27FC236}">
                <a16:creationId xmlns:a16="http://schemas.microsoft.com/office/drawing/2014/main" id="{988536B6-6C32-6FDA-DEA9-B02342BA873D}"/>
              </a:ext>
            </a:extLst>
          </p:cNvPr>
          <p:cNvPicPr>
            <a:picLocks noChangeAspect="1"/>
          </p:cNvPicPr>
          <p:nvPr/>
        </p:nvPicPr>
        <p:blipFill>
          <a:blip r:embed="rId2"/>
          <a:stretch>
            <a:fillRect/>
          </a:stretch>
        </p:blipFill>
        <p:spPr>
          <a:xfrm>
            <a:off x="1594270" y="1696492"/>
            <a:ext cx="9003460" cy="4704308"/>
          </a:xfrm>
          <a:prstGeom prst="rect">
            <a:avLst/>
          </a:prstGeom>
        </p:spPr>
      </p:pic>
    </p:spTree>
    <p:extLst>
      <p:ext uri="{BB962C8B-B14F-4D97-AF65-F5344CB8AC3E}">
        <p14:creationId xmlns:p14="http://schemas.microsoft.com/office/powerpoint/2010/main" val="1219932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ffba20d-b586-4e76-babf-f229eb30b44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ED251938355D47AD65DCBBCE6B9B5B" ma:contentTypeVersion="16" ma:contentTypeDescription="Create a new document." ma:contentTypeScope="" ma:versionID="c60440366f686f3ddcbdc82fda656d3b">
  <xsd:schema xmlns:xsd="http://www.w3.org/2001/XMLSchema" xmlns:xs="http://www.w3.org/2001/XMLSchema" xmlns:p="http://schemas.microsoft.com/office/2006/metadata/properties" xmlns:ns3="fffba20d-b586-4e76-babf-f229eb30b445" xmlns:ns4="2ebfd035-7aaf-4040-8479-b08851779dd3" targetNamespace="http://schemas.microsoft.com/office/2006/metadata/properties" ma:root="true" ma:fieldsID="f8b552b7293af449fca1f42033587dc7" ns3:_="" ns4:_="">
    <xsd:import namespace="fffba20d-b586-4e76-babf-f229eb30b445"/>
    <xsd:import namespace="2ebfd035-7aaf-4040-8479-b08851779dd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ObjectDetectorVersions" minOccurs="0"/>
                <xsd:element ref="ns3:_activity" minOccurs="0"/>
                <xsd:element ref="ns3:MediaServiceDateTaken" minOccurs="0"/>
                <xsd:element ref="ns3:MediaServiceSystemTags" minOccurs="0"/>
                <xsd:element ref="ns3:MediaServiceGenerationTime" minOccurs="0"/>
                <xsd:element ref="ns3:MediaServiceEventHashCode" minOccurs="0"/>
                <xsd:element ref="ns3:MediaLengthInSeconds"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fba20d-b586-4e76-babf-f229eb30b4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ebfd035-7aaf-4040-8479-b08851779dd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95DCCA-F495-47D3-A692-483FA7CB174C}">
  <ds:schemaRefs>
    <ds:schemaRef ds:uri="http://purl.org/dc/elements/1.1/"/>
    <ds:schemaRef ds:uri="2ebfd035-7aaf-4040-8479-b08851779dd3"/>
    <ds:schemaRef ds:uri="fffba20d-b586-4e76-babf-f229eb30b445"/>
    <ds:schemaRef ds:uri="http://purl.org/dc/dcmityp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46E4F81-C146-45EE-9A54-D2824212B695}">
  <ds:schemaRefs>
    <ds:schemaRef ds:uri="http://schemas.microsoft.com/sharepoint/v3/contenttype/forms"/>
  </ds:schemaRefs>
</ds:datastoreItem>
</file>

<file path=customXml/itemProps3.xml><?xml version="1.0" encoding="utf-8"?>
<ds:datastoreItem xmlns:ds="http://schemas.openxmlformats.org/officeDocument/2006/customXml" ds:itemID="{272A61B9-147E-4BFC-8BCA-7E9B7346B3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fba20d-b586-4e76-babf-f229eb30b445"/>
    <ds:schemaRef ds:uri="2ebfd035-7aaf-4040-8479-b08851779d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179</TotalTime>
  <Words>317</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Calibri</vt:lpstr>
      <vt:lpstr>Office Theme</vt:lpstr>
      <vt:lpstr>Healthcare Dataset</vt:lpstr>
      <vt:lpstr>Columns</vt:lpstr>
      <vt:lpstr>Problem Statement</vt:lpstr>
      <vt:lpstr>MLS System</vt:lpstr>
      <vt:lpstr>PostgreSQL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Reyes, Sofia I</dc:creator>
  <cp:lastModifiedBy>Reyes, Sofia I</cp:lastModifiedBy>
  <cp:revision>2</cp:revision>
  <dcterms:created xsi:type="dcterms:W3CDTF">2025-01-27T08:32:07Z</dcterms:created>
  <dcterms:modified xsi:type="dcterms:W3CDTF">2025-02-02T21:04:45Z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6de1d5b-8b4b-4e4e-a8a1-d2976158103f_Enabled">
    <vt:lpwstr>true</vt:lpwstr>
  </property>
  <property fmtid="{D5CDD505-2E9C-101B-9397-08002B2CF9AE}" pid="3" name="MSIP_Label_a6de1d5b-8b4b-4e4e-a8a1-d2976158103f_SetDate">
    <vt:lpwstr>2025-02-01T15:20:19Z</vt:lpwstr>
  </property>
  <property fmtid="{D5CDD505-2E9C-101B-9397-08002B2CF9AE}" pid="4" name="MSIP_Label_a6de1d5b-8b4b-4e4e-a8a1-d2976158103f_Method">
    <vt:lpwstr>Standard</vt:lpwstr>
  </property>
  <property fmtid="{D5CDD505-2E9C-101B-9397-08002B2CF9AE}" pid="5" name="MSIP_Label_a6de1d5b-8b4b-4e4e-a8a1-d2976158103f_Name">
    <vt:lpwstr>defa4170-0d19-0005-0004-bc88714345d2</vt:lpwstr>
  </property>
  <property fmtid="{D5CDD505-2E9C-101B-9397-08002B2CF9AE}" pid="6" name="MSIP_Label_a6de1d5b-8b4b-4e4e-a8a1-d2976158103f_SiteId">
    <vt:lpwstr>ecd4c5d9-c2fe-4522-afd1-f0d20755d9d7</vt:lpwstr>
  </property>
  <property fmtid="{D5CDD505-2E9C-101B-9397-08002B2CF9AE}" pid="7" name="MSIP_Label_a6de1d5b-8b4b-4e4e-a8a1-d2976158103f_ActionId">
    <vt:lpwstr>a741e9e2-af87-4d67-bc00-b0dbe14f3b93</vt:lpwstr>
  </property>
  <property fmtid="{D5CDD505-2E9C-101B-9397-08002B2CF9AE}" pid="8" name="MSIP_Label_a6de1d5b-8b4b-4e4e-a8a1-d2976158103f_ContentBits">
    <vt:lpwstr>0</vt:lpwstr>
  </property>
  <property fmtid="{D5CDD505-2E9C-101B-9397-08002B2CF9AE}" pid="9" name="ContentTypeId">
    <vt:lpwstr>0x010100FDED251938355D47AD65DCBBCE6B9B5B</vt:lpwstr>
  </property>
</Properties>
</file>