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1" r:id="rId2"/>
    <p:sldId id="365" r:id="rId3"/>
    <p:sldId id="364" r:id="rId4"/>
    <p:sldId id="366" r:id="rId5"/>
    <p:sldId id="367" r:id="rId6"/>
    <p:sldId id="368" r:id="rId7"/>
    <p:sldId id="369" r:id="rId8"/>
    <p:sldId id="370" r:id="rId9"/>
    <p:sldId id="323" r:id="rId10"/>
    <p:sldId id="359" r:id="rId11"/>
    <p:sldId id="356" r:id="rId12"/>
    <p:sldId id="357" r:id="rId13"/>
    <p:sldId id="362" r:id="rId14"/>
    <p:sldId id="358" r:id="rId15"/>
    <p:sldId id="353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B9EA"/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3" autoAdjust="0"/>
    <p:restoredTop sz="94660"/>
  </p:normalViewPr>
  <p:slideViewPr>
    <p:cSldViewPr snapToGrid="0">
      <p:cViewPr varScale="1">
        <p:scale>
          <a:sx n="61" d="100"/>
          <a:sy n="61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8FF1E-8B4A-4F6B-8753-77D38F939D3E}" type="datetimeFigureOut">
              <a:rPr lang="en-US" smtClean="0"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91691-1179-4BE4-B440-FAB628849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7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SELECT COUNT(</a:t>
            </a:r>
            <a:r>
              <a:rPr lang="en-US" dirty="0" err="1" smtClean="0"/>
              <a:t>SupplierID</a:t>
            </a:r>
            <a:r>
              <a:rPr lang="en-US" dirty="0" smtClean="0"/>
              <a:t>) AS "Number of suppliers", Country FROM Suppliers GROUP BY Country;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91691-1179-4BE4-B440-FAB6288499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0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84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26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2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14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070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39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074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32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1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83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9DB30-B5AA-4437-928A-669F932A25FC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14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9DB30-B5AA-4437-928A-669F932A25FC}" type="datetimeFigureOut">
              <a:rPr lang="fr-FR" smtClean="0"/>
              <a:t>23/01/2020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EB58A-B495-4375-BBC7-BC09713356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9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trysql.asp?filename=trysql_op_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www.kohezion.com/blog/wp-content/uploads/2014/08/4_examp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3467"/>
            <a:ext cx="12192000" cy="914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20839254">
            <a:off x="5798420" y="2466540"/>
            <a:ext cx="6227539" cy="11695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7000" i="1" dirty="0" smtClean="0"/>
              <a:t>Database course</a:t>
            </a:r>
            <a:endParaRPr lang="fr-FR" sz="70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73505" y="208869"/>
            <a:ext cx="904875" cy="866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20839254">
            <a:off x="1430170" y="4359276"/>
            <a:ext cx="10955050" cy="861774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5000" i="1" dirty="0" smtClean="0"/>
              <a:t>Episode 3 – GROUP BY-UNION-INTERSECT</a:t>
            </a:r>
            <a:endParaRPr lang="fr-FR" sz="5000" i="1" dirty="0"/>
          </a:p>
        </p:txBody>
      </p:sp>
    </p:spTree>
    <p:extLst>
      <p:ext uri="{BB962C8B-B14F-4D97-AF65-F5344CB8AC3E}">
        <p14:creationId xmlns:p14="http://schemas.microsoft.com/office/powerpoint/2010/main" val="397896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solidFill>
              <a:srgbClr val="1BB9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TextBox 20"/>
          <p:cNvSpPr txBox="1"/>
          <p:nvPr/>
        </p:nvSpPr>
        <p:spPr>
          <a:xfrm>
            <a:off x="4925738" y="567037"/>
            <a:ext cx="2156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Group By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24150" y="2324099"/>
            <a:ext cx="6515100" cy="2457451"/>
          </a:xfrm>
          <a:prstGeom prst="rect">
            <a:avLst/>
          </a:prstGeom>
          <a:solidFill>
            <a:srgbClr val="FFFFFF">
              <a:alpha val="74118"/>
            </a:srgbClr>
          </a:solidFill>
          <a:ln w="762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460374" y="2691868"/>
            <a:ext cx="1083627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smtClean="0"/>
              <a:t>Groups</a:t>
            </a:r>
            <a:r>
              <a:rPr lang="en-US" sz="3500" dirty="0" smtClean="0"/>
              <a:t> </a:t>
            </a:r>
            <a:r>
              <a:rPr lang="en-US" sz="3500" dirty="0"/>
              <a:t>a set of </a:t>
            </a:r>
            <a:r>
              <a:rPr lang="en-US" sz="3500" dirty="0" smtClean="0"/>
              <a:t>rows</a:t>
            </a:r>
          </a:p>
          <a:p>
            <a:pPr algn="ctr"/>
            <a:r>
              <a:rPr lang="en-US" sz="3500" dirty="0" smtClean="0"/>
              <a:t> </a:t>
            </a:r>
            <a:r>
              <a:rPr lang="en-US" sz="3500" dirty="0"/>
              <a:t>into a set of summary </a:t>
            </a:r>
            <a:r>
              <a:rPr lang="en-US" sz="3500" dirty="0" smtClean="0"/>
              <a:t>rows</a:t>
            </a:r>
          </a:p>
          <a:p>
            <a:pPr algn="ctr"/>
            <a:r>
              <a:rPr lang="en-US" sz="3500" dirty="0" smtClean="0"/>
              <a:t> </a:t>
            </a:r>
            <a:r>
              <a:rPr lang="en-US" sz="3500" dirty="0"/>
              <a:t>by </a:t>
            </a:r>
            <a:r>
              <a:rPr lang="en-US" sz="3500" b="1" dirty="0"/>
              <a:t>values of columns </a:t>
            </a:r>
          </a:p>
        </p:txBody>
      </p:sp>
    </p:spTree>
    <p:extLst>
      <p:ext uri="{BB962C8B-B14F-4D97-AF65-F5344CB8AC3E}">
        <p14:creationId xmlns:p14="http://schemas.microsoft.com/office/powerpoint/2010/main" val="425785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solidFill>
              <a:srgbClr val="1BB9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TextBox 20"/>
          <p:cNvSpPr txBox="1"/>
          <p:nvPr/>
        </p:nvSpPr>
        <p:spPr>
          <a:xfrm>
            <a:off x="4925738" y="567037"/>
            <a:ext cx="2156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Group By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24150" y="2324099"/>
            <a:ext cx="6515100" cy="2457451"/>
          </a:xfrm>
          <a:prstGeom prst="rect">
            <a:avLst/>
          </a:prstGeom>
          <a:solidFill>
            <a:srgbClr val="FFFFFF">
              <a:alpha val="74118"/>
            </a:srgbClr>
          </a:solidFill>
          <a:ln w="76200">
            <a:solidFill>
              <a:srgbClr val="1BB9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/>
          <p:cNvSpPr txBox="1"/>
          <p:nvPr/>
        </p:nvSpPr>
        <p:spPr>
          <a:xfrm>
            <a:off x="3227174" y="2815679"/>
            <a:ext cx="55090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smtClean="0"/>
              <a:t>Is often </a:t>
            </a:r>
            <a:r>
              <a:rPr lang="en-US" sz="3500" b="1" dirty="0" smtClean="0"/>
              <a:t>used</a:t>
            </a:r>
            <a:r>
              <a:rPr lang="en-US" sz="3500" dirty="0" smtClean="0"/>
              <a:t> with an </a:t>
            </a:r>
            <a:r>
              <a:rPr lang="en-US" sz="3500" b="1" dirty="0" smtClean="0"/>
              <a:t>aggregate function</a:t>
            </a:r>
            <a:endParaRPr lang="en-US" sz="3500" b="1" dirty="0"/>
          </a:p>
        </p:txBody>
      </p:sp>
      <p:sp>
        <p:nvSpPr>
          <p:cNvPr id="2" name="TextBox 1"/>
          <p:cNvSpPr txBox="1"/>
          <p:nvPr/>
        </p:nvSpPr>
        <p:spPr>
          <a:xfrm rot="20825534">
            <a:off x="3956173" y="5313891"/>
            <a:ext cx="1188146" cy="70788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4000" dirty="0" smtClean="0"/>
              <a:t>SUM</a:t>
            </a:r>
            <a:endParaRPr lang="fr-FR" sz="4000" dirty="0"/>
          </a:p>
        </p:txBody>
      </p:sp>
      <p:sp>
        <p:nvSpPr>
          <p:cNvPr id="36" name="TextBox 35"/>
          <p:cNvSpPr txBox="1"/>
          <p:nvPr/>
        </p:nvSpPr>
        <p:spPr>
          <a:xfrm rot="1770971">
            <a:off x="5714721" y="5331390"/>
            <a:ext cx="1068178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4000" dirty="0" smtClean="0"/>
              <a:t>AVG</a:t>
            </a:r>
            <a:endParaRPr lang="fr-FR" sz="4000" dirty="0"/>
          </a:p>
        </p:txBody>
      </p:sp>
      <p:sp>
        <p:nvSpPr>
          <p:cNvPr id="39" name="TextBox 38"/>
          <p:cNvSpPr txBox="1"/>
          <p:nvPr/>
        </p:nvSpPr>
        <p:spPr>
          <a:xfrm rot="18891321">
            <a:off x="7019381" y="5517760"/>
            <a:ext cx="1085554" cy="7078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4000" dirty="0" smtClean="0"/>
              <a:t>MIN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95585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TextBox 20"/>
          <p:cNvSpPr txBox="1"/>
          <p:nvPr/>
        </p:nvSpPr>
        <p:spPr>
          <a:xfrm>
            <a:off x="4047136" y="492991"/>
            <a:ext cx="4488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Group By / Order By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353392" y="2038256"/>
            <a:ext cx="10561888" cy="3409950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ounded Rectangle 2"/>
          <p:cNvSpPr/>
          <p:nvPr/>
        </p:nvSpPr>
        <p:spPr>
          <a:xfrm>
            <a:off x="1581150" y="2857500"/>
            <a:ext cx="1258828" cy="1556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SELECT</a:t>
            </a:r>
            <a:endParaRPr lang="fr-FR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3313172" y="2834624"/>
            <a:ext cx="1258828" cy="155640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FROM</a:t>
            </a:r>
            <a:endParaRPr lang="fr-FR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4922897" y="2857499"/>
            <a:ext cx="1258828" cy="155640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WHERE</a:t>
            </a:r>
            <a:endParaRPr lang="fr-FR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6618863" y="2857499"/>
            <a:ext cx="1258828" cy="155640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GROUP BY</a:t>
            </a:r>
            <a:endParaRPr lang="fr-FR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8264644" y="2857499"/>
            <a:ext cx="1258828" cy="155640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smtClean="0"/>
              <a:t>ORDERBY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7927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TextBox 20"/>
          <p:cNvSpPr txBox="1"/>
          <p:nvPr/>
        </p:nvSpPr>
        <p:spPr>
          <a:xfrm>
            <a:off x="4925738" y="567037"/>
            <a:ext cx="2156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Group By</a:t>
            </a:r>
            <a:endParaRPr lang="fr-FR" sz="4000" b="1" dirty="0">
              <a:solidFill>
                <a:srgbClr val="FF9933"/>
              </a:solidFill>
            </a:endParaRPr>
          </a:p>
        </p:txBody>
      </p:sp>
      <p:pic>
        <p:nvPicPr>
          <p:cNvPr id="2050" name="Picture 2" descr="Image result for mysql GROUP B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38" y="1441909"/>
            <a:ext cx="10981810" cy="491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4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TextBox 20"/>
          <p:cNvSpPr txBox="1"/>
          <p:nvPr/>
        </p:nvSpPr>
        <p:spPr>
          <a:xfrm>
            <a:off x="4925738" y="567037"/>
            <a:ext cx="1451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Demo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33600" y="1576971"/>
            <a:ext cx="6442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3"/>
              </a:rPr>
              <a:t>https://www.w3schools.com/sql/trysql.asp?filename=trysql_op_in</a:t>
            </a:r>
            <a:endParaRPr lang="fr-FR" dirty="0"/>
          </a:p>
        </p:txBody>
      </p:sp>
      <p:sp>
        <p:nvSpPr>
          <p:cNvPr id="11" name="TextBox 10"/>
          <p:cNvSpPr txBox="1"/>
          <p:nvPr/>
        </p:nvSpPr>
        <p:spPr>
          <a:xfrm>
            <a:off x="1085850" y="2858365"/>
            <a:ext cx="8801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Display the number of suppliers per countries</a:t>
            </a:r>
            <a:endParaRPr lang="fr-FR" sz="2500" dirty="0"/>
          </a:p>
        </p:txBody>
      </p:sp>
      <p:sp>
        <p:nvSpPr>
          <p:cNvPr id="9" name="TextBox 8"/>
          <p:cNvSpPr txBox="1"/>
          <p:nvPr/>
        </p:nvSpPr>
        <p:spPr>
          <a:xfrm>
            <a:off x="1085850" y="2136697"/>
            <a:ext cx="8801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Using the SUPPLIER table :</a:t>
            </a:r>
            <a:endParaRPr lang="fr-FR" sz="2500" dirty="0"/>
          </a:p>
        </p:txBody>
      </p:sp>
    </p:spTree>
    <p:extLst>
      <p:ext uri="{BB962C8B-B14F-4D97-AF65-F5344CB8AC3E}">
        <p14:creationId xmlns:p14="http://schemas.microsoft.com/office/powerpoint/2010/main" val="28496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" y="7937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047136" y="492991"/>
            <a:ext cx="40977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Google classroom</a:t>
            </a:r>
            <a:endParaRPr lang="fr-FR" sz="4000" b="1" dirty="0">
              <a:solidFill>
                <a:srgbClr val="FF993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0839254">
            <a:off x="6993356" y="4238386"/>
            <a:ext cx="4065537" cy="132343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8000" i="1" dirty="0" smtClean="0"/>
              <a:t>SUBMIT !</a:t>
            </a:r>
            <a:endParaRPr lang="fr-FR" sz="8000" i="1" dirty="0"/>
          </a:p>
        </p:txBody>
      </p:sp>
      <p:sp>
        <p:nvSpPr>
          <p:cNvPr id="8" name="TextBox 7"/>
          <p:cNvSpPr txBox="1"/>
          <p:nvPr/>
        </p:nvSpPr>
        <p:spPr>
          <a:xfrm>
            <a:off x="3766451" y="2145750"/>
            <a:ext cx="46590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0" dirty="0" smtClean="0"/>
              <a:t>Challenge PART 2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37903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blastam.com/wp-content/uploads/storytelling-data-visualizations-head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7830" y="25223"/>
            <a:ext cx="14354353" cy="679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57350" y="1974121"/>
            <a:ext cx="9334500" cy="2111034"/>
          </a:xfrm>
          <a:prstGeom prst="rect">
            <a:avLst/>
          </a:prstGeom>
          <a:solidFill>
            <a:schemeClr val="bg1"/>
          </a:solidFill>
          <a:ln w="7620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1412350" y="2879689"/>
            <a:ext cx="97611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Prepare your </a:t>
            </a:r>
            <a:r>
              <a:rPr lang="en-US" sz="3000" b="1" dirty="0" smtClean="0"/>
              <a:t>flash cards</a:t>
            </a:r>
            <a:r>
              <a:rPr lang="en-US" sz="3000" dirty="0" smtClean="0"/>
              <a:t> and… be ready to vote !</a:t>
            </a:r>
          </a:p>
        </p:txBody>
      </p:sp>
      <p:sp>
        <p:nvSpPr>
          <p:cNvPr id="4" name="Rectangle 3"/>
          <p:cNvSpPr/>
          <p:nvPr/>
        </p:nvSpPr>
        <p:spPr>
          <a:xfrm>
            <a:off x="7099781" y="1974121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 smtClean="0">
                <a:effectLst/>
              </a:rPr>
              <a:t> </a:t>
            </a:r>
            <a:endParaRPr lang="fr-FR" sz="2500" dirty="0"/>
          </a:p>
        </p:txBody>
      </p:sp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3505" y="208869"/>
            <a:ext cx="904875" cy="8667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099781" y="2844622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 smtClean="0">
                <a:effectLst/>
              </a:rPr>
              <a:t> </a:t>
            </a:r>
            <a:endParaRPr lang="fr-FR" sz="2500" dirty="0"/>
          </a:p>
        </p:txBody>
      </p:sp>
      <p:sp>
        <p:nvSpPr>
          <p:cNvPr id="21" name="Rectangle 20"/>
          <p:cNvSpPr/>
          <p:nvPr/>
        </p:nvSpPr>
        <p:spPr>
          <a:xfrm>
            <a:off x="7099781" y="3739789"/>
            <a:ext cx="25680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500" b="0" dirty="0" smtClean="0">
                <a:effectLst/>
              </a:rPr>
              <a:t> </a:t>
            </a:r>
            <a:endParaRPr lang="fr-FR" sz="2500" dirty="0"/>
          </a:p>
        </p:txBody>
      </p:sp>
      <p:sp>
        <p:nvSpPr>
          <p:cNvPr id="15" name="TextBox 14"/>
          <p:cNvSpPr txBox="1"/>
          <p:nvPr/>
        </p:nvSpPr>
        <p:spPr>
          <a:xfrm>
            <a:off x="5834019" y="2075846"/>
            <a:ext cx="11432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Quiz</a:t>
            </a:r>
            <a:endParaRPr lang="fr-FR" sz="4000" b="1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3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778517" y="446828"/>
            <a:ext cx="98545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Display </a:t>
            </a:r>
            <a:r>
              <a:rPr lang="en-US" sz="3000" b="1" dirty="0"/>
              <a:t>all the data </a:t>
            </a:r>
            <a:r>
              <a:rPr lang="en-US" sz="3000" dirty="0"/>
              <a:t>of employees </a:t>
            </a:r>
            <a:r>
              <a:rPr lang="en-US" sz="3000" dirty="0" smtClean="0"/>
              <a:t>whose first name start with J</a:t>
            </a:r>
            <a:endParaRPr lang="fr-F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149225" y="4780515"/>
            <a:ext cx="5380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= “J%”;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59137" y="47621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6" y="58593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8702" y="1248009"/>
            <a:ext cx="5486400" cy="30375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5701886" y="1101815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505" y="1384592"/>
            <a:ext cx="4752975" cy="27908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404770" y="47995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8679" y="58967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55575" y="192657"/>
            <a:ext cx="367356" cy="367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/>
              <a:t>2</a:t>
            </a:r>
            <a:endParaRPr lang="fr-FR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-149225" y="5767038"/>
            <a:ext cx="5821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 </a:t>
            </a:r>
            <a:r>
              <a:rPr lang="en-US" b="1" dirty="0" smtClean="0"/>
              <a:t>LIKE</a:t>
            </a:r>
            <a:r>
              <a:rPr lang="en-US" dirty="0" smtClean="0"/>
              <a:t>  “%J”;</a:t>
            </a: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5909754" y="4744550"/>
            <a:ext cx="5715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 </a:t>
            </a:r>
            <a:r>
              <a:rPr lang="en-US" b="1" dirty="0"/>
              <a:t>LIKE</a:t>
            </a:r>
            <a:r>
              <a:rPr lang="en-US" dirty="0"/>
              <a:t> “</a:t>
            </a:r>
            <a:r>
              <a:rPr lang="en-US" dirty="0" smtClean="0"/>
              <a:t>J%”;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5909754" y="5770159"/>
            <a:ext cx="5937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/>
              <a:t> </a:t>
            </a:r>
            <a:r>
              <a:rPr lang="en-US" b="1" dirty="0" smtClean="0"/>
              <a:t>STARTS</a:t>
            </a:r>
            <a:r>
              <a:rPr lang="en-US" dirty="0" smtClean="0"/>
              <a:t>  “J”;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480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778517" y="446828"/>
            <a:ext cx="98545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Display </a:t>
            </a:r>
            <a:r>
              <a:rPr lang="en-US" sz="3000" b="1" dirty="0"/>
              <a:t>all the data </a:t>
            </a:r>
            <a:r>
              <a:rPr lang="en-US" sz="3000" dirty="0"/>
              <a:t>of employees </a:t>
            </a:r>
            <a:r>
              <a:rPr lang="en-US" sz="3000" dirty="0" smtClean="0"/>
              <a:t>whose first name start with J</a:t>
            </a:r>
            <a:endParaRPr lang="fr-F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149225" y="4780515"/>
            <a:ext cx="5380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= “J%”;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59137" y="47621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6" y="58593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8702" y="1248009"/>
            <a:ext cx="5486400" cy="30375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5701886" y="1101815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505" y="1384592"/>
            <a:ext cx="4752975" cy="27908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404770" y="47995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8679" y="58967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55575" y="192657"/>
            <a:ext cx="367356" cy="367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/>
              <a:t>2</a:t>
            </a:r>
            <a:endParaRPr lang="fr-FR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-149225" y="5767038"/>
            <a:ext cx="5821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 </a:t>
            </a:r>
            <a:r>
              <a:rPr lang="en-US" b="1" dirty="0" smtClean="0"/>
              <a:t>LIKE</a:t>
            </a:r>
            <a:r>
              <a:rPr lang="en-US" dirty="0" smtClean="0"/>
              <a:t>  “%J”;</a:t>
            </a: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5909754" y="4744550"/>
            <a:ext cx="5715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 </a:t>
            </a:r>
            <a:r>
              <a:rPr lang="en-US" b="1" dirty="0"/>
              <a:t>LIKE</a:t>
            </a:r>
            <a:r>
              <a:rPr lang="en-US" dirty="0"/>
              <a:t> “</a:t>
            </a:r>
            <a:r>
              <a:rPr lang="en-US" dirty="0" smtClean="0"/>
              <a:t>J%”;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5909754" y="5770159"/>
            <a:ext cx="5937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/>
              <a:t> </a:t>
            </a:r>
            <a:r>
              <a:rPr lang="en-US" b="1" dirty="0" smtClean="0"/>
              <a:t>STARTS</a:t>
            </a:r>
            <a:r>
              <a:rPr lang="en-US" dirty="0" smtClean="0"/>
              <a:t>  “J”;</a:t>
            </a:r>
            <a:endParaRPr lang="fr-FR" dirty="0"/>
          </a:p>
        </p:txBody>
      </p:sp>
      <p:sp>
        <p:nvSpPr>
          <p:cNvPr id="18" name="Oval 17"/>
          <p:cNvSpPr/>
          <p:nvPr/>
        </p:nvSpPr>
        <p:spPr>
          <a:xfrm>
            <a:off x="6114210" y="4615668"/>
            <a:ext cx="737054" cy="73705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5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778517" y="446828"/>
            <a:ext cx="99853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Display </a:t>
            </a:r>
            <a:r>
              <a:rPr lang="en-US" sz="3000" b="1" dirty="0"/>
              <a:t>all the data </a:t>
            </a:r>
            <a:r>
              <a:rPr lang="en-US" sz="3000" dirty="0"/>
              <a:t>of employees </a:t>
            </a:r>
            <a:r>
              <a:rPr lang="en-US" sz="3000" dirty="0" smtClean="0"/>
              <a:t>whose first name </a:t>
            </a:r>
            <a:r>
              <a:rPr lang="en-US" sz="3000" b="1" dirty="0" smtClean="0"/>
              <a:t>ends</a:t>
            </a:r>
            <a:r>
              <a:rPr lang="en-US" sz="3000" dirty="0" smtClean="0"/>
              <a:t> with J</a:t>
            </a:r>
            <a:endParaRPr lang="fr-F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149225" y="4780515"/>
            <a:ext cx="5380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= “J%”;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59137" y="47621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6" y="58593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8702" y="1248009"/>
            <a:ext cx="5486400" cy="30375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5701886" y="1101815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505" y="1384592"/>
            <a:ext cx="4752975" cy="27908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404770" y="47995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8679" y="58967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55575" y="192657"/>
            <a:ext cx="367356" cy="367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/>
              <a:t>2</a:t>
            </a:r>
            <a:endParaRPr lang="fr-FR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-149225" y="5767038"/>
            <a:ext cx="5821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 </a:t>
            </a:r>
            <a:r>
              <a:rPr lang="en-US" b="1" dirty="0" smtClean="0"/>
              <a:t>LIKE</a:t>
            </a:r>
            <a:r>
              <a:rPr lang="en-US" dirty="0" smtClean="0"/>
              <a:t>  “%J”;</a:t>
            </a: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5909754" y="4744550"/>
            <a:ext cx="5715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 </a:t>
            </a:r>
            <a:r>
              <a:rPr lang="en-US" b="1" dirty="0"/>
              <a:t>LIKE</a:t>
            </a:r>
            <a:r>
              <a:rPr lang="en-US" dirty="0"/>
              <a:t> “</a:t>
            </a:r>
            <a:r>
              <a:rPr lang="en-US" dirty="0" smtClean="0"/>
              <a:t>J%”;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5909754" y="5770159"/>
            <a:ext cx="5937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/>
              <a:t> </a:t>
            </a:r>
            <a:r>
              <a:rPr lang="en-US" b="1" dirty="0" smtClean="0"/>
              <a:t>STARTS</a:t>
            </a:r>
            <a:r>
              <a:rPr lang="en-US" dirty="0" smtClean="0"/>
              <a:t>  “J”;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815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778517" y="446828"/>
            <a:ext cx="99853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Display </a:t>
            </a:r>
            <a:r>
              <a:rPr lang="en-US" sz="3000" b="1" dirty="0"/>
              <a:t>all the data </a:t>
            </a:r>
            <a:r>
              <a:rPr lang="en-US" sz="3000" dirty="0"/>
              <a:t>of employees </a:t>
            </a:r>
            <a:r>
              <a:rPr lang="en-US" sz="3000" dirty="0" smtClean="0"/>
              <a:t>whose first name </a:t>
            </a:r>
            <a:r>
              <a:rPr lang="en-US" sz="3000" b="1" dirty="0" smtClean="0"/>
              <a:t>ends</a:t>
            </a:r>
            <a:r>
              <a:rPr lang="en-US" sz="3000" dirty="0" smtClean="0"/>
              <a:t> with J</a:t>
            </a:r>
            <a:endParaRPr lang="fr-F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149225" y="4780515"/>
            <a:ext cx="5380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= “J%”;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59137" y="47621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6" y="58593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458702" y="1248009"/>
            <a:ext cx="5486400" cy="303759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TextBox 35"/>
          <p:cNvSpPr txBox="1"/>
          <p:nvPr/>
        </p:nvSpPr>
        <p:spPr>
          <a:xfrm>
            <a:off x="5701886" y="1101815"/>
            <a:ext cx="817468" cy="2923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00" dirty="0" smtClean="0"/>
              <a:t>Database</a:t>
            </a:r>
            <a:endParaRPr lang="fr-FR" sz="1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505" y="1384592"/>
            <a:ext cx="4752975" cy="279082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404770" y="47995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8679" y="58967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55575" y="192657"/>
            <a:ext cx="367356" cy="367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/>
              <a:t>2</a:t>
            </a:r>
            <a:endParaRPr lang="fr-FR" sz="3000" dirty="0"/>
          </a:p>
        </p:txBody>
      </p:sp>
      <p:sp>
        <p:nvSpPr>
          <p:cNvPr id="21" name="TextBox 20"/>
          <p:cNvSpPr txBox="1"/>
          <p:nvPr/>
        </p:nvSpPr>
        <p:spPr>
          <a:xfrm>
            <a:off x="-149225" y="5767038"/>
            <a:ext cx="5821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 </a:t>
            </a:r>
            <a:r>
              <a:rPr lang="en-US" b="1" dirty="0" smtClean="0"/>
              <a:t>LIKE</a:t>
            </a:r>
            <a:r>
              <a:rPr lang="en-US" dirty="0" smtClean="0"/>
              <a:t>  “%J”;</a:t>
            </a: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5909754" y="4744550"/>
            <a:ext cx="5715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 smtClean="0"/>
              <a:t> </a:t>
            </a:r>
            <a:r>
              <a:rPr lang="en-US" b="1" dirty="0"/>
              <a:t>LIKE</a:t>
            </a:r>
            <a:r>
              <a:rPr lang="en-US" dirty="0"/>
              <a:t> “</a:t>
            </a:r>
            <a:r>
              <a:rPr lang="en-US" dirty="0" smtClean="0"/>
              <a:t>J%”;</a:t>
            </a:r>
            <a:endParaRPr lang="fr-FR" dirty="0"/>
          </a:p>
        </p:txBody>
      </p:sp>
      <p:sp>
        <p:nvSpPr>
          <p:cNvPr id="28" name="TextBox 27"/>
          <p:cNvSpPr txBox="1"/>
          <p:nvPr/>
        </p:nvSpPr>
        <p:spPr>
          <a:xfrm>
            <a:off x="5909754" y="5770159"/>
            <a:ext cx="5937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employees </a:t>
            </a:r>
          </a:p>
          <a:p>
            <a:r>
              <a:rPr lang="en-US" dirty="0"/>
              <a:t>			</a:t>
            </a:r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dirty="0" err="1" smtClean="0"/>
              <a:t>first_name</a:t>
            </a:r>
            <a:r>
              <a:rPr lang="en-US" dirty="0"/>
              <a:t> </a:t>
            </a:r>
            <a:r>
              <a:rPr lang="en-US" b="1" dirty="0" smtClean="0"/>
              <a:t>STARTS</a:t>
            </a:r>
            <a:r>
              <a:rPr lang="en-US" dirty="0" smtClean="0"/>
              <a:t>  “J”;</a:t>
            </a:r>
            <a:endParaRPr lang="fr-FR" dirty="0"/>
          </a:p>
        </p:txBody>
      </p:sp>
      <p:sp>
        <p:nvSpPr>
          <p:cNvPr id="18" name="Oval 17"/>
          <p:cNvSpPr/>
          <p:nvPr/>
        </p:nvSpPr>
        <p:spPr>
          <a:xfrm>
            <a:off x="41180" y="5565334"/>
            <a:ext cx="737054" cy="73705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21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1875325" y="407842"/>
            <a:ext cx="90909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Display </a:t>
            </a:r>
            <a:r>
              <a:rPr lang="en-US" sz="3000" b="1" dirty="0" smtClean="0"/>
              <a:t>the different countries  </a:t>
            </a:r>
            <a:r>
              <a:rPr lang="en-US" sz="3000" dirty="0" smtClean="0"/>
              <a:t>the</a:t>
            </a:r>
            <a:r>
              <a:rPr lang="en-US" sz="3000" b="1" dirty="0" smtClean="0"/>
              <a:t> </a:t>
            </a:r>
            <a:r>
              <a:rPr lang="en-US" sz="3000" dirty="0" smtClean="0"/>
              <a:t>customers come from</a:t>
            </a:r>
            <a:endParaRPr lang="fr-F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149225" y="4780515"/>
            <a:ext cx="3669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smtClean="0"/>
              <a:t>Country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smtClean="0"/>
              <a:t>Customers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 smtClean="0"/>
              <a:t>DISTINCT</a:t>
            </a:r>
            <a:r>
              <a:rPr lang="en-US" dirty="0"/>
              <a:t>	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59137" y="47621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6" y="58593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04770" y="47995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8679" y="58967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55575" y="192657"/>
            <a:ext cx="367356" cy="367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/>
              <a:t>2</a:t>
            </a:r>
            <a:endParaRPr lang="fr-FR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98" y="1076166"/>
            <a:ext cx="9530242" cy="32409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49226" y="5846346"/>
            <a:ext cx="5102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DISTINCT </a:t>
            </a:r>
            <a:r>
              <a:rPr lang="en-US" b="1" dirty="0" smtClean="0"/>
              <a:t>(</a:t>
            </a:r>
            <a:r>
              <a:rPr lang="en-US" dirty="0" smtClean="0"/>
              <a:t>Country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smtClean="0"/>
              <a:t>Customers</a:t>
            </a:r>
            <a:endParaRPr lang="en-US" dirty="0"/>
          </a:p>
          <a:p>
            <a:r>
              <a:rPr lang="en-US" dirty="0"/>
              <a:t>		</a:t>
            </a: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6111875" y="4762175"/>
            <a:ext cx="536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 DISTINCT </a:t>
            </a:r>
            <a:r>
              <a:rPr lang="en-US" b="1" dirty="0" smtClean="0"/>
              <a:t> SELECT</a:t>
            </a:r>
            <a:r>
              <a:rPr lang="en-US" dirty="0" smtClean="0"/>
              <a:t> Country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smtClean="0"/>
              <a:t>Customers</a:t>
            </a:r>
            <a:endParaRPr lang="en-US" dirty="0"/>
          </a:p>
          <a:p>
            <a:r>
              <a:rPr lang="en-US" dirty="0"/>
              <a:t>		</a:t>
            </a:r>
            <a:endParaRPr lang="fr-FR" dirty="0"/>
          </a:p>
        </p:txBody>
      </p:sp>
      <p:sp>
        <p:nvSpPr>
          <p:cNvPr id="25" name="TextBox 24"/>
          <p:cNvSpPr txBox="1"/>
          <p:nvPr/>
        </p:nvSpPr>
        <p:spPr>
          <a:xfrm>
            <a:off x="6110619" y="5896725"/>
            <a:ext cx="275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Team don t know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176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6838761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1875325" y="407842"/>
            <a:ext cx="90909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Display </a:t>
            </a:r>
            <a:r>
              <a:rPr lang="en-US" sz="3000" b="1" dirty="0" smtClean="0"/>
              <a:t>the different countries  </a:t>
            </a:r>
            <a:r>
              <a:rPr lang="en-US" sz="3000" dirty="0" smtClean="0"/>
              <a:t>the</a:t>
            </a:r>
            <a:r>
              <a:rPr lang="en-US" sz="3000" b="1" dirty="0" smtClean="0"/>
              <a:t> </a:t>
            </a:r>
            <a:r>
              <a:rPr lang="en-US" sz="3000" dirty="0" smtClean="0"/>
              <a:t>customers come from</a:t>
            </a:r>
            <a:endParaRPr lang="fr-FR" sz="3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149225" y="4780515"/>
            <a:ext cx="36697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smtClean="0"/>
              <a:t>Country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smtClean="0"/>
              <a:t>Customers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 smtClean="0"/>
              <a:t>DISTINCT</a:t>
            </a:r>
            <a:r>
              <a:rPr lang="en-US" dirty="0"/>
              <a:t>	</a:t>
            </a:r>
            <a:endParaRPr lang="fr-FR" dirty="0"/>
          </a:p>
        </p:txBody>
      </p:sp>
      <p:sp>
        <p:nvSpPr>
          <p:cNvPr id="10" name="TextBox 9"/>
          <p:cNvSpPr txBox="1"/>
          <p:nvPr/>
        </p:nvSpPr>
        <p:spPr>
          <a:xfrm>
            <a:off x="59137" y="47621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A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046" y="58593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B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04770" y="47995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C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88679" y="589672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D</a:t>
            </a:r>
            <a:endParaRPr lang="fr-FR" u="sng" dirty="0">
              <a:solidFill>
                <a:srgbClr val="FF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55575" y="192657"/>
            <a:ext cx="367356" cy="3673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000" dirty="0" smtClean="0"/>
              <a:t>2</a:t>
            </a:r>
            <a:endParaRPr lang="fr-FR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98" y="1076166"/>
            <a:ext cx="9530242" cy="324095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49226" y="5846346"/>
            <a:ext cx="5102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b="1" dirty="0"/>
              <a:t>DISTINCT </a:t>
            </a:r>
            <a:r>
              <a:rPr lang="en-US" b="1" dirty="0" smtClean="0"/>
              <a:t>(</a:t>
            </a:r>
            <a:r>
              <a:rPr lang="en-US" dirty="0" smtClean="0"/>
              <a:t>Country</a:t>
            </a:r>
            <a:r>
              <a:rPr lang="en-US" b="1" dirty="0" smtClean="0"/>
              <a:t>)</a:t>
            </a:r>
            <a:endParaRPr lang="en-US" b="1" dirty="0"/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smtClean="0"/>
              <a:t>Customers</a:t>
            </a:r>
            <a:endParaRPr lang="en-US" dirty="0"/>
          </a:p>
          <a:p>
            <a:r>
              <a:rPr lang="en-US" dirty="0"/>
              <a:t>		</a:t>
            </a:r>
            <a:endParaRPr lang="fr-FR" dirty="0"/>
          </a:p>
        </p:txBody>
      </p:sp>
      <p:sp>
        <p:nvSpPr>
          <p:cNvPr id="23" name="TextBox 22"/>
          <p:cNvSpPr txBox="1"/>
          <p:nvPr/>
        </p:nvSpPr>
        <p:spPr>
          <a:xfrm>
            <a:off x="6111875" y="4762175"/>
            <a:ext cx="536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b="1" dirty="0"/>
              <a:t> DISTINCT </a:t>
            </a:r>
            <a:r>
              <a:rPr lang="en-US" b="1" dirty="0" smtClean="0"/>
              <a:t> SELECT</a:t>
            </a:r>
            <a:r>
              <a:rPr lang="en-US" dirty="0" smtClean="0"/>
              <a:t> Country</a:t>
            </a:r>
            <a:endParaRPr lang="en-US" dirty="0"/>
          </a:p>
          <a:p>
            <a:r>
              <a:rPr lang="en-US" dirty="0"/>
              <a:t>		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smtClean="0"/>
              <a:t>Customers</a:t>
            </a:r>
            <a:endParaRPr lang="en-US" dirty="0"/>
          </a:p>
          <a:p>
            <a:r>
              <a:rPr lang="en-US" dirty="0"/>
              <a:t>		</a:t>
            </a:r>
            <a:endParaRPr lang="fr-FR" dirty="0"/>
          </a:p>
        </p:txBody>
      </p:sp>
      <p:sp>
        <p:nvSpPr>
          <p:cNvPr id="25" name="TextBox 24"/>
          <p:cNvSpPr txBox="1"/>
          <p:nvPr/>
        </p:nvSpPr>
        <p:spPr>
          <a:xfrm>
            <a:off x="6110619" y="5896725"/>
            <a:ext cx="275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 smtClean="0"/>
              <a:t>Team don t know</a:t>
            </a:r>
            <a:endParaRPr lang="fr-FR" dirty="0"/>
          </a:p>
        </p:txBody>
      </p:sp>
      <p:sp>
        <p:nvSpPr>
          <p:cNvPr id="16" name="Oval 15"/>
          <p:cNvSpPr/>
          <p:nvPr/>
        </p:nvSpPr>
        <p:spPr>
          <a:xfrm>
            <a:off x="-60552" y="5675510"/>
            <a:ext cx="737054" cy="737054"/>
          </a:xfrm>
          <a:prstGeom prst="ellipse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1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"/>
            <a:ext cx="12192000" cy="762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" y="6792686"/>
            <a:ext cx="12192001" cy="65314"/>
          </a:xfrm>
          <a:prstGeom prst="rect">
            <a:avLst/>
          </a:prstGeom>
          <a:solidFill>
            <a:srgbClr val="1BB9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9076" y="825622"/>
            <a:ext cx="3550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What you know</a:t>
            </a:r>
            <a:endParaRPr lang="en-US" sz="4000" b="1" dirty="0">
              <a:solidFill>
                <a:srgbClr val="FF9933"/>
              </a:solidFill>
            </a:endParaRPr>
          </a:p>
        </p:txBody>
      </p:sp>
      <p:sp>
        <p:nvSpPr>
          <p:cNvPr id="26" name="AutoShape 6" descr="Image result for arduino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3136" y="1981150"/>
            <a:ext cx="5106523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SELECT</a:t>
            </a:r>
            <a:r>
              <a:rPr lang="en-US" sz="2500" dirty="0"/>
              <a:t> - WHERE ... OR ...AND...</a:t>
            </a:r>
          </a:p>
          <a:p>
            <a:endParaRPr lang="en-US" sz="2500" dirty="0"/>
          </a:p>
          <a:p>
            <a:r>
              <a:rPr lang="en-US" sz="2500" dirty="0"/>
              <a:t>ORDER BY</a:t>
            </a:r>
          </a:p>
          <a:p>
            <a:endParaRPr lang="en-US" sz="2500" dirty="0"/>
          </a:p>
          <a:p>
            <a:r>
              <a:rPr lang="en-US" sz="2500" dirty="0"/>
              <a:t>IN </a:t>
            </a:r>
            <a:r>
              <a:rPr lang="en-US" sz="2500" dirty="0" smtClean="0"/>
              <a:t>...</a:t>
            </a:r>
          </a:p>
          <a:p>
            <a:endParaRPr lang="en-US" sz="2500" dirty="0"/>
          </a:p>
          <a:p>
            <a:endParaRPr lang="en-US" sz="2500" dirty="0" smtClean="0"/>
          </a:p>
          <a:p>
            <a:r>
              <a:rPr lang="en-US" sz="2500" dirty="0" smtClean="0"/>
              <a:t>DISTINCT</a:t>
            </a:r>
          </a:p>
          <a:p>
            <a:endParaRPr lang="en-US" sz="2500" dirty="0"/>
          </a:p>
          <a:p>
            <a:r>
              <a:rPr lang="en-US" sz="2500" dirty="0" smtClean="0"/>
              <a:t>LIKE “%</a:t>
            </a:r>
            <a:r>
              <a:rPr lang="en-US" sz="2500" smtClean="0"/>
              <a:t>xxxx”</a:t>
            </a:r>
            <a:endParaRPr lang="en-US" sz="2500" dirty="0"/>
          </a:p>
          <a:p>
            <a:endParaRPr lang="en-US" sz="25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211229" y="642256"/>
            <a:ext cx="0" cy="5702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59645" y="825622"/>
            <a:ext cx="54296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FF9933"/>
                </a:solidFill>
              </a:rPr>
              <a:t>What you will learn here</a:t>
            </a:r>
            <a:endParaRPr lang="en-US" sz="4000" b="1" dirty="0">
              <a:solidFill>
                <a:srgbClr val="FF9933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84658" y="1981150"/>
            <a:ext cx="510652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GROUP BY</a:t>
            </a:r>
          </a:p>
          <a:p>
            <a:endParaRPr lang="en-US" sz="2500" b="1" dirty="0"/>
          </a:p>
          <a:p>
            <a:r>
              <a:rPr lang="en-US" sz="2500" dirty="0" smtClean="0"/>
              <a:t>AVG</a:t>
            </a:r>
          </a:p>
          <a:p>
            <a:r>
              <a:rPr lang="en-US" sz="2500" dirty="0" smtClean="0"/>
              <a:t>SUM</a:t>
            </a:r>
          </a:p>
          <a:p>
            <a:r>
              <a:rPr lang="en-US" sz="2500" dirty="0" smtClean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33053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231</Words>
  <Application>Microsoft Office PowerPoint</Application>
  <PresentationFormat>Widescreen</PresentationFormat>
  <Paragraphs>157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Rith Nhel</cp:lastModifiedBy>
  <cp:revision>88</cp:revision>
  <dcterms:created xsi:type="dcterms:W3CDTF">2019-12-07T12:38:47Z</dcterms:created>
  <dcterms:modified xsi:type="dcterms:W3CDTF">2020-01-23T01:48:01Z</dcterms:modified>
</cp:coreProperties>
</file>